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87"/>
  </p:notesMasterIdLst>
  <p:handoutMasterIdLst>
    <p:handoutMasterId r:id="rId88"/>
  </p:handoutMasterIdLst>
  <p:sldIdLst>
    <p:sldId id="605" r:id="rId3"/>
    <p:sldId id="570" r:id="rId4"/>
    <p:sldId id="619" r:id="rId5"/>
    <p:sldId id="618" r:id="rId6"/>
    <p:sldId id="516" r:id="rId7"/>
    <p:sldId id="519" r:id="rId8"/>
    <p:sldId id="403" r:id="rId9"/>
    <p:sldId id="520" r:id="rId10"/>
    <p:sldId id="523" r:id="rId11"/>
    <p:sldId id="591" r:id="rId12"/>
    <p:sldId id="592" r:id="rId13"/>
    <p:sldId id="521" r:id="rId14"/>
    <p:sldId id="472" r:id="rId15"/>
    <p:sldId id="524" r:id="rId16"/>
    <p:sldId id="585" r:id="rId17"/>
    <p:sldId id="525" r:id="rId18"/>
    <p:sldId id="586" r:id="rId19"/>
    <p:sldId id="587" r:id="rId20"/>
    <p:sldId id="588" r:id="rId21"/>
    <p:sldId id="593" r:id="rId22"/>
    <p:sldId id="594" r:id="rId23"/>
    <p:sldId id="595" r:id="rId24"/>
    <p:sldId id="589" r:id="rId25"/>
    <p:sldId id="590" r:id="rId26"/>
    <p:sldId id="526" r:id="rId27"/>
    <p:sldId id="527" r:id="rId28"/>
    <p:sldId id="489" r:id="rId29"/>
    <p:sldId id="622" r:id="rId30"/>
    <p:sldId id="623" r:id="rId31"/>
    <p:sldId id="606" r:id="rId32"/>
    <p:sldId id="536" r:id="rId33"/>
    <p:sldId id="537" r:id="rId34"/>
    <p:sldId id="538" r:id="rId35"/>
    <p:sldId id="476" r:id="rId36"/>
    <p:sldId id="539" r:id="rId37"/>
    <p:sldId id="477" r:id="rId38"/>
    <p:sldId id="478" r:id="rId39"/>
    <p:sldId id="479" r:id="rId40"/>
    <p:sldId id="480" r:id="rId41"/>
    <p:sldId id="483" r:id="rId42"/>
    <p:sldId id="534" r:id="rId43"/>
    <p:sldId id="540" r:id="rId44"/>
    <p:sldId id="541" r:id="rId45"/>
    <p:sldId id="542" r:id="rId46"/>
    <p:sldId id="459" r:id="rId47"/>
    <p:sldId id="508" r:id="rId48"/>
    <p:sldId id="509" r:id="rId49"/>
    <p:sldId id="510" r:id="rId50"/>
    <p:sldId id="544" r:id="rId51"/>
    <p:sldId id="598" r:id="rId52"/>
    <p:sldId id="599" r:id="rId53"/>
    <p:sldId id="600" r:id="rId54"/>
    <p:sldId id="601" r:id="rId55"/>
    <p:sldId id="602" r:id="rId56"/>
    <p:sldId id="603" r:id="rId57"/>
    <p:sldId id="604" r:id="rId58"/>
    <p:sldId id="617" r:id="rId59"/>
    <p:sldId id="616" r:id="rId60"/>
    <p:sldId id="575" r:id="rId61"/>
    <p:sldId id="576" r:id="rId62"/>
    <p:sldId id="577" r:id="rId63"/>
    <p:sldId id="578" r:id="rId64"/>
    <p:sldId id="579" r:id="rId65"/>
    <p:sldId id="580" r:id="rId66"/>
    <p:sldId id="552" r:id="rId67"/>
    <p:sldId id="581" r:id="rId68"/>
    <p:sldId id="583" r:id="rId69"/>
    <p:sldId id="554" r:id="rId70"/>
    <p:sldId id="555" r:id="rId71"/>
    <p:sldId id="597" r:id="rId72"/>
    <p:sldId id="584" r:id="rId73"/>
    <p:sldId id="621" r:id="rId74"/>
    <p:sldId id="562" r:id="rId75"/>
    <p:sldId id="608" r:id="rId76"/>
    <p:sldId id="609" r:id="rId77"/>
    <p:sldId id="611" r:id="rId78"/>
    <p:sldId id="565" r:id="rId79"/>
    <p:sldId id="566" r:id="rId80"/>
    <p:sldId id="568" r:id="rId81"/>
    <p:sldId id="613" r:id="rId82"/>
    <p:sldId id="614" r:id="rId83"/>
    <p:sldId id="612" r:id="rId84"/>
    <p:sldId id="569" r:id="rId85"/>
    <p:sldId id="596" r:id="rId8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A82FD1A1-0BD7-4C97-8DCD-73EC3F5BF0F9}">
          <p14:sldIdLst>
            <p14:sldId id="605"/>
            <p14:sldId id="570"/>
            <p14:sldId id="619"/>
            <p14:sldId id="618"/>
            <p14:sldId id="516"/>
            <p14:sldId id="519"/>
            <p14:sldId id="403"/>
            <p14:sldId id="520"/>
            <p14:sldId id="523"/>
            <p14:sldId id="591"/>
            <p14:sldId id="592"/>
            <p14:sldId id="521"/>
            <p14:sldId id="472"/>
            <p14:sldId id="524"/>
            <p14:sldId id="585"/>
          </p14:sldIdLst>
        </p14:section>
        <p14:section name="Untitled Section" id="{C2033029-9C6A-414C-97E6-226A471A7B83}">
          <p14:sldIdLst>
            <p14:sldId id="525"/>
            <p14:sldId id="586"/>
            <p14:sldId id="587"/>
            <p14:sldId id="588"/>
            <p14:sldId id="593"/>
            <p14:sldId id="594"/>
            <p14:sldId id="595"/>
            <p14:sldId id="589"/>
            <p14:sldId id="590"/>
            <p14:sldId id="526"/>
            <p14:sldId id="527"/>
            <p14:sldId id="489"/>
            <p14:sldId id="622"/>
            <p14:sldId id="623"/>
            <p14:sldId id="606"/>
            <p14:sldId id="536"/>
            <p14:sldId id="537"/>
            <p14:sldId id="538"/>
            <p14:sldId id="476"/>
            <p14:sldId id="539"/>
            <p14:sldId id="477"/>
            <p14:sldId id="478"/>
            <p14:sldId id="479"/>
            <p14:sldId id="480"/>
            <p14:sldId id="483"/>
            <p14:sldId id="534"/>
            <p14:sldId id="540"/>
            <p14:sldId id="541"/>
            <p14:sldId id="542"/>
            <p14:sldId id="459"/>
            <p14:sldId id="508"/>
            <p14:sldId id="509"/>
            <p14:sldId id="510"/>
            <p14:sldId id="544"/>
            <p14:sldId id="598"/>
            <p14:sldId id="599"/>
            <p14:sldId id="600"/>
            <p14:sldId id="601"/>
            <p14:sldId id="602"/>
            <p14:sldId id="603"/>
            <p14:sldId id="604"/>
            <p14:sldId id="617"/>
            <p14:sldId id="616"/>
            <p14:sldId id="575"/>
            <p14:sldId id="576"/>
            <p14:sldId id="577"/>
            <p14:sldId id="578"/>
            <p14:sldId id="579"/>
            <p14:sldId id="580"/>
            <p14:sldId id="552"/>
            <p14:sldId id="581"/>
            <p14:sldId id="583"/>
            <p14:sldId id="554"/>
            <p14:sldId id="555"/>
            <p14:sldId id="597"/>
            <p14:sldId id="584"/>
            <p14:sldId id="621"/>
            <p14:sldId id="562"/>
            <p14:sldId id="608"/>
            <p14:sldId id="609"/>
            <p14:sldId id="611"/>
            <p14:sldId id="565"/>
            <p14:sldId id="566"/>
            <p14:sldId id="568"/>
            <p14:sldId id="613"/>
            <p14:sldId id="614"/>
            <p14:sldId id="612"/>
          </p14:sldIdLst>
        </p14:section>
        <p14:section name="Untitled Section" id="{47B8C01E-8CE3-4124-BF77-8861E26F9C4C}">
          <p14:sldIdLst>
            <p14:sldId id="569"/>
            <p14:sldId id="5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FFEBFF"/>
    <a:srgbClr val="CCFFFF"/>
    <a:srgbClr val="6600CC"/>
    <a:srgbClr val="FFFFFF"/>
    <a:srgbClr val="FF0066"/>
    <a:srgbClr val="FF9999"/>
    <a:srgbClr val="FFCCFF"/>
    <a:srgbClr val="FF6600"/>
    <a:srgbClr val="FFE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61" autoAdjust="0"/>
    <p:restoredTop sz="94958" autoAdjust="0"/>
  </p:normalViewPr>
  <p:slideViewPr>
    <p:cSldViewPr>
      <p:cViewPr varScale="1">
        <p:scale>
          <a:sx n="131" d="100"/>
          <a:sy n="131" d="100"/>
        </p:scale>
        <p:origin x="114" y="7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2094"/>
    </p:cViewPr>
  </p:sorterViewPr>
  <p:notesViewPr>
    <p:cSldViewPr>
      <p:cViewPr varScale="1">
        <p:scale>
          <a:sx n="98" d="100"/>
          <a:sy n="98" d="100"/>
        </p:scale>
        <p:origin x="-1500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viewProps" Target="viewProp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74.xml"/><Relationship Id="rId3" Type="http://schemas.openxmlformats.org/officeDocument/2006/relationships/slide" Target="slides/slide52.xml"/><Relationship Id="rId7" Type="http://schemas.openxmlformats.org/officeDocument/2006/relationships/slide" Target="slides/slide73.xml"/><Relationship Id="rId2" Type="http://schemas.openxmlformats.org/officeDocument/2006/relationships/slide" Target="slides/slide26.xml"/><Relationship Id="rId1" Type="http://schemas.openxmlformats.org/officeDocument/2006/relationships/slide" Target="slides/slide6.xml"/><Relationship Id="rId6" Type="http://schemas.openxmlformats.org/officeDocument/2006/relationships/slide" Target="slides/slide55.xml"/><Relationship Id="rId11" Type="http://schemas.openxmlformats.org/officeDocument/2006/relationships/slide" Target="slides/slide77.xml"/><Relationship Id="rId5" Type="http://schemas.openxmlformats.org/officeDocument/2006/relationships/slide" Target="slides/slide54.xml"/><Relationship Id="rId10" Type="http://schemas.openxmlformats.org/officeDocument/2006/relationships/slide" Target="slides/slide76.xml"/><Relationship Id="rId4" Type="http://schemas.openxmlformats.org/officeDocument/2006/relationships/slide" Target="slides/slide53.xml"/><Relationship Id="rId9" Type="http://schemas.openxmlformats.org/officeDocument/2006/relationships/slide" Target="slides/slide7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48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48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F523923-9C6B-42E1-AC8D-151109B9BB0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003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287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287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87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7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287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fld id="{FB04AB87-694E-43F5-9640-E2F9B79C082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6356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E48561-D294-410D-91D1-684B52F0C1E8}" type="slidenum">
              <a:rPr lang="en-US"/>
              <a:pPr/>
              <a:t>1</a:t>
            </a:fld>
            <a:endParaRPr lang="en-US"/>
          </a:p>
        </p:txBody>
      </p:sp>
      <p:sp>
        <p:nvSpPr>
          <p:cNvPr id="288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8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57BD44-F7D9-4B7A-B71A-7030B3E14AC4}" type="slidenum">
              <a:rPr lang="en-US"/>
              <a:pPr/>
              <a:t>12</a:t>
            </a:fld>
            <a:endParaRPr lang="en-US"/>
          </a:p>
        </p:txBody>
      </p:sp>
      <p:sp>
        <p:nvSpPr>
          <p:cNvPr id="360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0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95D9CE-8756-4F46-958E-59820FD0D0DE}" type="slidenum">
              <a:rPr lang="en-US"/>
              <a:pPr/>
              <a:t>13</a:t>
            </a:fld>
            <a:endParaRPr lang="en-US"/>
          </a:p>
        </p:txBody>
      </p:sp>
      <p:sp>
        <p:nvSpPr>
          <p:cNvPr id="296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1F08F9-1D3C-4901-A7C9-3C07E89BA404}" type="slidenum">
              <a:rPr lang="en-US"/>
              <a:pPr/>
              <a:t>14</a:t>
            </a:fld>
            <a:endParaRPr lang="en-US"/>
          </a:p>
        </p:txBody>
      </p:sp>
      <p:sp>
        <p:nvSpPr>
          <p:cNvPr id="368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7CBC5A-D264-44B6-AFCA-33DD90EA3052}" type="slidenum">
              <a:rPr lang="en-US"/>
              <a:pPr/>
              <a:t>15</a:t>
            </a:fld>
            <a:endParaRPr lang="en-US"/>
          </a:p>
        </p:txBody>
      </p:sp>
      <p:sp>
        <p:nvSpPr>
          <p:cNvPr id="555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5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55DDD1-DA2F-43BA-82C6-C7A3A13DA5AA}" type="slidenum">
              <a:rPr lang="en-US"/>
              <a:pPr/>
              <a:t>16</a:t>
            </a:fld>
            <a:endParaRPr lang="en-US"/>
          </a:p>
        </p:txBody>
      </p:sp>
      <p:sp>
        <p:nvSpPr>
          <p:cNvPr id="367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7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2D1411-46F7-4279-A5BC-BBD86121ED4A}" type="slidenum">
              <a:rPr lang="en-US"/>
              <a:pPr/>
              <a:t>17</a:t>
            </a:fld>
            <a:endParaRPr lang="en-US"/>
          </a:p>
        </p:txBody>
      </p:sp>
      <p:sp>
        <p:nvSpPr>
          <p:cNvPr id="557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7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A10D63-C331-44E3-B56E-F1C422179641}" type="slidenum">
              <a:rPr lang="en-US"/>
              <a:pPr/>
              <a:t>18</a:t>
            </a:fld>
            <a:endParaRPr lang="en-US"/>
          </a:p>
        </p:txBody>
      </p:sp>
      <p:sp>
        <p:nvSpPr>
          <p:cNvPr id="559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9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323B01-36F6-4C75-B7F8-2900FCBA8BFB}" type="slidenum">
              <a:rPr lang="en-US"/>
              <a:pPr/>
              <a:t>19</a:t>
            </a:fld>
            <a:endParaRPr lang="en-US"/>
          </a:p>
        </p:txBody>
      </p:sp>
      <p:sp>
        <p:nvSpPr>
          <p:cNvPr id="561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1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323B01-36F6-4C75-B7F8-2900FCBA8BFB}" type="slidenum">
              <a:rPr lang="en-US"/>
              <a:pPr/>
              <a:t>20</a:t>
            </a:fld>
            <a:endParaRPr lang="en-US"/>
          </a:p>
        </p:txBody>
      </p:sp>
      <p:sp>
        <p:nvSpPr>
          <p:cNvPr id="561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1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648117-EC21-4CBE-A2AF-9E6EA297A504}" type="slidenum">
              <a:rPr lang="en-US"/>
              <a:pPr/>
              <a:t>21</a:t>
            </a:fld>
            <a:endParaRPr lang="en-US"/>
          </a:p>
        </p:txBody>
      </p:sp>
      <p:sp>
        <p:nvSpPr>
          <p:cNvPr id="565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5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467CBB-E45D-477C-B36B-9D17C8C027A1}" type="slidenum">
              <a:rPr lang="en-US"/>
              <a:pPr/>
              <a:t>2</a:t>
            </a:fld>
            <a:endParaRPr lang="en-US"/>
          </a:p>
        </p:txBody>
      </p:sp>
      <p:sp>
        <p:nvSpPr>
          <p:cNvPr id="519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9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Bertrand Meyer: invented eiffel programming language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648117-EC21-4CBE-A2AF-9E6EA297A504}" type="slidenum">
              <a:rPr lang="en-US"/>
              <a:pPr/>
              <a:t>22</a:t>
            </a:fld>
            <a:endParaRPr lang="en-US"/>
          </a:p>
        </p:txBody>
      </p:sp>
      <p:sp>
        <p:nvSpPr>
          <p:cNvPr id="565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5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648117-EC21-4CBE-A2AF-9E6EA297A504}" type="slidenum">
              <a:rPr lang="en-US"/>
              <a:pPr/>
              <a:t>23</a:t>
            </a:fld>
            <a:endParaRPr lang="en-US"/>
          </a:p>
        </p:txBody>
      </p:sp>
      <p:sp>
        <p:nvSpPr>
          <p:cNvPr id="565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5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8B5DC7-D360-45A0-B158-ECE528A09D5B}" type="slidenum">
              <a:rPr lang="en-US"/>
              <a:pPr/>
              <a:t>24</a:t>
            </a:fld>
            <a:endParaRPr lang="en-US"/>
          </a:p>
        </p:txBody>
      </p:sp>
      <p:sp>
        <p:nvSpPr>
          <p:cNvPr id="567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7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66D468-EAB9-44D3-AE26-2150191479B2}" type="slidenum">
              <a:rPr lang="en-US"/>
              <a:pPr/>
              <a:t>25</a:t>
            </a:fld>
            <a:endParaRPr lang="en-US"/>
          </a:p>
        </p:txBody>
      </p:sp>
      <p:sp>
        <p:nvSpPr>
          <p:cNvPr id="373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3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86B9B0-B0F6-4FC0-B98A-580776737F56}" type="slidenum">
              <a:rPr lang="en-US"/>
              <a:pPr/>
              <a:t>26</a:t>
            </a:fld>
            <a:endParaRPr lang="en-US"/>
          </a:p>
        </p:txBody>
      </p:sp>
      <p:sp>
        <p:nvSpPr>
          <p:cNvPr id="372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2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06E6A0-F26A-46B4-A479-8530D8110EA8}" type="slidenum">
              <a:rPr lang="en-US"/>
              <a:pPr/>
              <a:t>27</a:t>
            </a:fld>
            <a:endParaRPr lang="en-U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98AB48-CD04-4B43-89D8-EC4F89F2CFA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55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7420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98AB48-CD04-4B43-89D8-EC4F89F2CFA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55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4601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John </a:t>
            </a:r>
            <a:r>
              <a:rPr lang="en-US" dirty="0" err="1"/>
              <a:t>Mauchly</a:t>
            </a:r>
            <a:r>
              <a:rPr lang="en-US" dirty="0"/>
              <a:t> – proposed </a:t>
            </a:r>
            <a:r>
              <a:rPr lang="en-US" dirty="0" err="1"/>
              <a:t>shortcode</a:t>
            </a:r>
            <a:r>
              <a:rPr lang="en-US" dirty="0"/>
              <a:t>,</a:t>
            </a:r>
            <a:r>
              <a:rPr lang="en-US" baseline="0" dirty="0"/>
              <a:t> the first high-level programming language for an electronic computer, first run on a UNIVAC 1 Serial 1 in 1950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04AB87-694E-43F5-9640-E2F9B79C0824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5537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173257-38FB-46DE-97DE-DFD1A75828BB}" type="slidenum">
              <a:rPr lang="en-US"/>
              <a:pPr/>
              <a:t>31</a:t>
            </a:fld>
            <a:endParaRPr lang="en-US"/>
          </a:p>
        </p:txBody>
      </p:sp>
      <p:sp>
        <p:nvSpPr>
          <p:cNvPr id="397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7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932EE-C760-4D12-AECE-8D6AA280D605}" type="slidenum">
              <a:rPr lang="en-US"/>
              <a:pPr/>
              <a:t>4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1410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7DDEB6-6B93-4D16-BF66-BA551C258B42}" type="slidenum">
              <a:rPr lang="en-US"/>
              <a:pPr/>
              <a:t>32</a:t>
            </a:fld>
            <a:endParaRPr lang="en-US"/>
          </a:p>
        </p:txBody>
      </p:sp>
      <p:sp>
        <p:nvSpPr>
          <p:cNvPr id="399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883311-CEDF-40FF-9C99-28321A942C41}" type="slidenum">
              <a:rPr lang="en-US"/>
              <a:pPr/>
              <a:t>33</a:t>
            </a:fld>
            <a:endParaRPr lang="en-US"/>
          </a:p>
        </p:txBody>
      </p:sp>
      <p:sp>
        <p:nvSpPr>
          <p:cNvPr id="401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1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B2886B-051A-4E3B-90FB-73AE7B8D7FB2}" type="slidenum">
              <a:rPr lang="en-US"/>
              <a:pPr/>
              <a:t>34</a:t>
            </a:fld>
            <a:endParaRPr lang="en-US"/>
          </a:p>
        </p:txBody>
      </p:sp>
      <p:sp>
        <p:nvSpPr>
          <p:cNvPr id="306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6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FA2CF2-1298-421F-8866-EC744B87BA65}" type="slidenum">
              <a:rPr lang="en-US"/>
              <a:pPr/>
              <a:t>35</a:t>
            </a:fld>
            <a:endParaRPr lang="en-US"/>
          </a:p>
        </p:txBody>
      </p:sp>
      <p:sp>
        <p:nvSpPr>
          <p:cNvPr id="403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3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C6FF15-D18F-4F96-955B-96AA54AC8867}" type="slidenum">
              <a:rPr lang="en-US"/>
              <a:pPr/>
              <a:t>36</a:t>
            </a:fld>
            <a:endParaRPr lang="en-US"/>
          </a:p>
        </p:txBody>
      </p:sp>
      <p:sp>
        <p:nvSpPr>
          <p:cNvPr id="307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18534B-E5AB-4CD6-8796-6E3F26A37CB5}" type="slidenum">
              <a:rPr lang="en-US"/>
              <a:pPr/>
              <a:t>37</a:t>
            </a:fld>
            <a:endParaRPr lang="en-US"/>
          </a:p>
        </p:txBody>
      </p:sp>
      <p:sp>
        <p:nvSpPr>
          <p:cNvPr id="308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8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758BA7-C811-420E-A8F1-766B4D3BF3DF}" type="slidenum">
              <a:rPr lang="en-US"/>
              <a:pPr/>
              <a:t>38</a:t>
            </a:fld>
            <a:endParaRPr lang="en-US"/>
          </a:p>
        </p:txBody>
      </p:sp>
      <p:sp>
        <p:nvSpPr>
          <p:cNvPr id="309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06DF51-A891-4A8A-A851-20BD702CE5BB}" type="slidenum">
              <a:rPr lang="en-US"/>
              <a:pPr/>
              <a:t>39</a:t>
            </a:fld>
            <a:endParaRPr lang="en-US"/>
          </a:p>
        </p:txBody>
      </p:sp>
      <p:sp>
        <p:nvSpPr>
          <p:cNvPr id="310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0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9BA13C-C87F-400E-9444-66F2C086324E}" type="slidenum">
              <a:rPr lang="en-US"/>
              <a:pPr/>
              <a:t>40</a:t>
            </a:fld>
            <a:endParaRPr lang="en-US"/>
          </a:p>
        </p:txBody>
      </p:sp>
      <p:sp>
        <p:nvSpPr>
          <p:cNvPr id="311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1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7DCD72-F57C-4E39-8984-7684714C862B}" type="slidenum">
              <a:rPr lang="en-US"/>
              <a:pPr/>
              <a:t>41</a:t>
            </a:fld>
            <a:endParaRPr lang="en-US"/>
          </a:p>
        </p:txBody>
      </p:sp>
      <p:sp>
        <p:nvSpPr>
          <p:cNvPr id="392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2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6AE553-2AAE-4597-AA2A-FF8C89A04104}" type="slidenum">
              <a:rPr lang="en-US"/>
              <a:pPr/>
              <a:t>5</a:t>
            </a:fld>
            <a:endParaRPr lang="en-US"/>
          </a:p>
        </p:txBody>
      </p:sp>
      <p:sp>
        <p:nvSpPr>
          <p:cNvPr id="352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748BE0-3D55-47A8-96F4-CEE4B9E13AD5}" type="slidenum">
              <a:rPr lang="en-US"/>
              <a:pPr/>
              <a:t>42</a:t>
            </a:fld>
            <a:endParaRPr lang="en-US"/>
          </a:p>
        </p:txBody>
      </p:sp>
      <p:sp>
        <p:nvSpPr>
          <p:cNvPr id="405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5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B3ABFC-4EC4-413D-A253-9E029B1348AF}" type="slidenum">
              <a:rPr lang="en-US"/>
              <a:pPr/>
              <a:t>43</a:t>
            </a:fld>
            <a:endParaRPr lang="en-US"/>
          </a:p>
        </p:txBody>
      </p:sp>
      <p:sp>
        <p:nvSpPr>
          <p:cNvPr id="407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7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8FF43A-07E3-40C6-8A7E-A85B50343576}" type="slidenum">
              <a:rPr lang="en-US"/>
              <a:pPr/>
              <a:t>44</a:t>
            </a:fld>
            <a:endParaRPr lang="en-US"/>
          </a:p>
        </p:txBody>
      </p:sp>
      <p:sp>
        <p:nvSpPr>
          <p:cNvPr id="409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479F1E-2096-48BC-8895-686A4421D6B0}" type="slidenum">
              <a:rPr lang="en-US"/>
              <a:pPr/>
              <a:t>45</a:t>
            </a:fld>
            <a:endParaRPr lang="en-US"/>
          </a:p>
        </p:txBody>
      </p:sp>
      <p:sp>
        <p:nvSpPr>
          <p:cNvPr id="316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6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3D7B60-4F9D-42F7-9DC9-844D8FD9089F}" type="slidenum">
              <a:rPr lang="en-US"/>
              <a:pPr/>
              <a:t>46</a:t>
            </a:fld>
            <a:endParaRPr lang="en-US"/>
          </a:p>
        </p:txBody>
      </p:sp>
      <p:sp>
        <p:nvSpPr>
          <p:cNvPr id="333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3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5A8AE5-5F5C-4749-BA19-E11CE385582A}" type="slidenum">
              <a:rPr lang="en-US"/>
              <a:pPr/>
              <a:t>47</a:t>
            </a:fld>
            <a:endParaRPr lang="en-US"/>
          </a:p>
        </p:txBody>
      </p:sp>
      <p:sp>
        <p:nvSpPr>
          <p:cNvPr id="335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5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37954C-96CE-48BB-896A-1A5E4AD6DE45}" type="slidenum">
              <a:rPr lang="en-US"/>
              <a:pPr/>
              <a:t>48</a:t>
            </a:fld>
            <a:endParaRPr lang="en-US"/>
          </a:p>
        </p:txBody>
      </p:sp>
      <p:sp>
        <p:nvSpPr>
          <p:cNvPr id="337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0887BD-2BD8-4E94-8F01-72CC6D3F04B9}" type="slidenum">
              <a:rPr lang="en-US"/>
              <a:pPr/>
              <a:t>49</a:t>
            </a:fld>
            <a:endParaRPr lang="en-US"/>
          </a:p>
        </p:txBody>
      </p:sp>
      <p:sp>
        <p:nvSpPr>
          <p:cNvPr id="413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3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="0" dirty="0">
                <a:solidFill>
                  <a:schemeClr val="tx2"/>
                </a:solidFill>
              </a:rPr>
              <a:t>Any time you call a </a:t>
            </a:r>
            <a:r>
              <a:rPr lang="en-US" altLang="en-US" b="0" dirty="0">
                <a:solidFill>
                  <a:schemeClr val="accent2"/>
                </a:solidFill>
              </a:rPr>
              <a:t>member function</a:t>
            </a:r>
            <a:r>
              <a:rPr lang="en-US" altLang="en-US" b="0" dirty="0">
                <a:solidFill>
                  <a:schemeClr val="tx2"/>
                </a:solidFill>
              </a:rPr>
              <a:t> for a class, C++ automatically </a:t>
            </a:r>
            <a:r>
              <a:rPr lang="en-US" altLang="en-US" b="0" i="1" dirty="0">
                <a:solidFill>
                  <a:schemeClr val="tx2"/>
                </a:solidFill>
              </a:rPr>
              <a:t>and invisibly </a:t>
            </a:r>
            <a:r>
              <a:rPr lang="en-US" altLang="en-US" b="0" dirty="0">
                <a:solidFill>
                  <a:schemeClr val="accent2"/>
                </a:solidFill>
              </a:rPr>
              <a:t>passes the address of the variable</a:t>
            </a:r>
            <a:r>
              <a:rPr lang="en-US" altLang="en-US" b="0" dirty="0">
                <a:solidFill>
                  <a:schemeClr val="tx2"/>
                </a:solidFill>
              </a:rPr>
              <a:t> to the function.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04AB87-694E-43F5-9640-E2F9B79C0824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516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932EE-C760-4D12-AECE-8D6AA280D605}" type="slidenum">
              <a:rPr lang="en-US"/>
              <a:pPr/>
              <a:t>58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378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926016-1F73-4A8D-8F4C-0FBB1EC16A8C}" type="slidenum">
              <a:rPr lang="en-US"/>
              <a:pPr/>
              <a:t>6</a:t>
            </a:fld>
            <a:endParaRPr lang="en-US"/>
          </a:p>
        </p:txBody>
      </p:sp>
      <p:sp>
        <p:nvSpPr>
          <p:cNvPr id="356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3707A5-E126-4163-8293-DE3C3943C6AC}" type="slidenum">
              <a:rPr lang="en-US"/>
              <a:pPr/>
              <a:t>59</a:t>
            </a:fld>
            <a:endParaRPr lang="en-US"/>
          </a:p>
        </p:txBody>
      </p:sp>
      <p:sp>
        <p:nvSpPr>
          <p:cNvPr id="531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1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45E089-8127-42E9-ABF8-ADF82BC4D2B9}" type="slidenum">
              <a:rPr lang="en-US"/>
              <a:pPr/>
              <a:t>60</a:t>
            </a:fld>
            <a:endParaRPr lang="en-US"/>
          </a:p>
        </p:txBody>
      </p:sp>
      <p:sp>
        <p:nvSpPr>
          <p:cNvPr id="533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3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E02CC5-5C70-44C4-B445-0FE6BE8529B7}" type="slidenum">
              <a:rPr lang="en-US"/>
              <a:pPr/>
              <a:t>61</a:t>
            </a:fld>
            <a:endParaRPr lang="en-US"/>
          </a:p>
        </p:txBody>
      </p:sp>
      <p:sp>
        <p:nvSpPr>
          <p:cNvPr id="535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5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BC69CE-7A70-43F2-A3E4-84057F9DAD5E}" type="slidenum">
              <a:rPr lang="en-US"/>
              <a:pPr/>
              <a:t>62</a:t>
            </a:fld>
            <a:endParaRPr lang="en-US"/>
          </a:p>
        </p:txBody>
      </p:sp>
      <p:sp>
        <p:nvSpPr>
          <p:cNvPr id="537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7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AC8FDD-EBB8-49C8-8E91-79D3D814B01A}" type="slidenum">
              <a:rPr lang="en-US"/>
              <a:pPr/>
              <a:t>63</a:t>
            </a:fld>
            <a:endParaRPr lang="en-US"/>
          </a:p>
        </p:txBody>
      </p:sp>
      <p:sp>
        <p:nvSpPr>
          <p:cNvPr id="539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9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2FCCC1-0687-4D02-8594-425B05D65610}" type="slidenum">
              <a:rPr lang="en-US"/>
              <a:pPr/>
              <a:t>64</a:t>
            </a:fld>
            <a:endParaRPr lang="en-US"/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98366F-A7E2-4BB2-9CE0-979BCFF6D151}" type="slidenum">
              <a:rPr lang="en-US"/>
              <a:pPr/>
              <a:t>65</a:t>
            </a:fld>
            <a:endParaRPr lang="en-US"/>
          </a:p>
        </p:txBody>
      </p:sp>
      <p:sp>
        <p:nvSpPr>
          <p:cNvPr id="449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9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98355A-97E1-4121-9860-60DC6307C53F}" type="slidenum">
              <a:rPr lang="en-US"/>
              <a:pPr/>
              <a:t>66</a:t>
            </a:fld>
            <a:endParaRPr lang="en-US"/>
          </a:p>
        </p:txBody>
      </p:sp>
      <p:sp>
        <p:nvSpPr>
          <p:cNvPr id="543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3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A5C316-A49A-4AC0-A303-A9ADECF1DA63}" type="slidenum">
              <a:rPr lang="en-US"/>
              <a:pPr/>
              <a:t>67</a:t>
            </a:fld>
            <a:endParaRPr lang="en-US"/>
          </a:p>
        </p:txBody>
      </p:sp>
      <p:sp>
        <p:nvSpPr>
          <p:cNvPr id="547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7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43595A-BC31-46E9-87E1-9B7A85145FB8}" type="slidenum">
              <a:rPr lang="en-US"/>
              <a:pPr/>
              <a:t>68</a:t>
            </a:fld>
            <a:endParaRPr lang="en-US"/>
          </a:p>
        </p:txBody>
      </p:sp>
      <p:sp>
        <p:nvSpPr>
          <p:cNvPr id="453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3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949CAA-05B6-4419-84F5-441CEB696940}" type="slidenum">
              <a:rPr lang="en-US"/>
              <a:pPr/>
              <a:t>7</a:t>
            </a:fld>
            <a:endParaRPr lang="en-US"/>
          </a:p>
        </p:txBody>
      </p:sp>
      <p:sp>
        <p:nvSpPr>
          <p:cNvPr id="28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7E3D46-C826-4D3C-984B-4E298AEBC694}" type="slidenum">
              <a:rPr lang="en-US"/>
              <a:pPr/>
              <a:t>69</a:t>
            </a:fld>
            <a:endParaRPr lang="en-US"/>
          </a:p>
        </p:txBody>
      </p:sp>
      <p:sp>
        <p:nvSpPr>
          <p:cNvPr id="455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5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C9EE90-9C76-4B88-9E16-F7136836DD85}" type="slidenum">
              <a:rPr lang="en-US"/>
              <a:pPr/>
              <a:t>70</a:t>
            </a:fld>
            <a:endParaRPr lang="en-US"/>
          </a:p>
        </p:txBody>
      </p:sp>
      <p:sp>
        <p:nvSpPr>
          <p:cNvPr id="545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5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DE7E7-20AA-4195-A6A5-686E5CD30ADA}" type="slidenum">
              <a:rPr lang="en-US"/>
              <a:pPr/>
              <a:t>71</a:t>
            </a:fld>
            <a:endParaRPr lang="en-US"/>
          </a:p>
        </p:txBody>
      </p:sp>
      <p:sp>
        <p:nvSpPr>
          <p:cNvPr id="549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9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29B24E-F778-4534-837A-50F9703F1706}" type="slidenum">
              <a:rPr lang="en-US"/>
              <a:pPr/>
              <a:t>72</a:t>
            </a:fld>
            <a:endParaRPr lang="en-US"/>
          </a:p>
        </p:txBody>
      </p:sp>
      <p:sp>
        <p:nvSpPr>
          <p:cNvPr id="465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66525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4C2E96-2480-4F2F-A98E-CC270F18A51A}" type="slidenum">
              <a:rPr lang="en-US"/>
              <a:pPr/>
              <a:t>73</a:t>
            </a:fld>
            <a:endParaRPr lang="en-US"/>
          </a:p>
        </p:txBody>
      </p:sp>
      <p:sp>
        <p:nvSpPr>
          <p:cNvPr id="470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DC660F-A7B7-4BFC-A9A1-CC9AD2FF9949}" type="slidenum">
              <a:rPr lang="en-US"/>
              <a:pPr/>
              <a:t>74</a:t>
            </a:fld>
            <a:endParaRPr lang="en-US"/>
          </a:p>
        </p:txBody>
      </p:sp>
      <p:sp>
        <p:nvSpPr>
          <p:cNvPr id="472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2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DC660F-A7B7-4BFC-A9A1-CC9AD2FF9949}" type="slidenum">
              <a:rPr lang="en-US"/>
              <a:pPr/>
              <a:t>75</a:t>
            </a:fld>
            <a:endParaRPr lang="en-US"/>
          </a:p>
        </p:txBody>
      </p:sp>
      <p:sp>
        <p:nvSpPr>
          <p:cNvPr id="472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2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5DC891-5489-4E0D-95FB-6429B9B40405}" type="slidenum">
              <a:rPr lang="en-US"/>
              <a:pPr/>
              <a:t>76</a:t>
            </a:fld>
            <a:endParaRPr lang="en-US"/>
          </a:p>
        </p:txBody>
      </p:sp>
      <p:sp>
        <p:nvSpPr>
          <p:cNvPr id="476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6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5DC891-5489-4E0D-95FB-6429B9B40405}" type="slidenum">
              <a:rPr lang="en-US"/>
              <a:pPr/>
              <a:t>77</a:t>
            </a:fld>
            <a:endParaRPr lang="en-US"/>
          </a:p>
        </p:txBody>
      </p:sp>
      <p:sp>
        <p:nvSpPr>
          <p:cNvPr id="476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6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D376F-2AD9-4D5E-AF58-18CB1937EC76}" type="slidenum">
              <a:rPr lang="en-US"/>
              <a:pPr/>
              <a:t>78</a:t>
            </a:fld>
            <a:endParaRPr lang="en-US"/>
          </a:p>
        </p:txBody>
      </p:sp>
      <p:sp>
        <p:nvSpPr>
          <p:cNvPr id="478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8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D46C36-74EC-4986-B682-38A33E5BB35C}" type="slidenum">
              <a:rPr lang="en-US"/>
              <a:pPr/>
              <a:t>8</a:t>
            </a:fld>
            <a:endParaRPr lang="en-US"/>
          </a:p>
        </p:txBody>
      </p:sp>
      <p:sp>
        <p:nvSpPr>
          <p:cNvPr id="358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7C4421-DE18-4811-8670-B56C488586BE}" type="slidenum">
              <a:rPr lang="en-US"/>
              <a:pPr/>
              <a:t>79</a:t>
            </a:fld>
            <a:endParaRPr lang="en-US"/>
          </a:p>
        </p:txBody>
      </p:sp>
      <p:sp>
        <p:nvSpPr>
          <p:cNvPr id="482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7C4421-DE18-4811-8670-B56C488586BE}" type="slidenum">
              <a:rPr lang="en-US"/>
              <a:pPr/>
              <a:t>80</a:t>
            </a:fld>
            <a:endParaRPr lang="en-US"/>
          </a:p>
        </p:txBody>
      </p:sp>
      <p:sp>
        <p:nvSpPr>
          <p:cNvPr id="482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7C4421-DE18-4811-8670-B56C488586BE}" type="slidenum">
              <a:rPr lang="en-US"/>
              <a:pPr/>
              <a:t>81</a:t>
            </a:fld>
            <a:endParaRPr lang="en-US"/>
          </a:p>
        </p:txBody>
      </p:sp>
      <p:sp>
        <p:nvSpPr>
          <p:cNvPr id="482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7C4421-DE18-4811-8670-B56C488586BE}" type="slidenum">
              <a:rPr lang="en-US"/>
              <a:pPr/>
              <a:t>82</a:t>
            </a:fld>
            <a:endParaRPr lang="en-US"/>
          </a:p>
        </p:txBody>
      </p:sp>
      <p:sp>
        <p:nvSpPr>
          <p:cNvPr id="482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F91C0F-B567-47FD-9711-30D3347877AD}" type="slidenum">
              <a:rPr lang="en-US"/>
              <a:pPr/>
              <a:t>83</a:t>
            </a:fld>
            <a:endParaRPr lang="en-US"/>
          </a:p>
        </p:txBody>
      </p:sp>
      <p:sp>
        <p:nvSpPr>
          <p:cNvPr id="48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648117-EC21-4CBE-A2AF-9E6EA297A504}" type="slidenum">
              <a:rPr lang="en-US"/>
              <a:pPr/>
              <a:t>84</a:t>
            </a:fld>
            <a:endParaRPr lang="en-US"/>
          </a:p>
        </p:txBody>
      </p:sp>
      <p:sp>
        <p:nvSpPr>
          <p:cNvPr id="565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5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769BF1-ECF1-46E6-8B16-37FC46CD89B3}" type="slidenum">
              <a:rPr lang="en-US"/>
              <a:pPr/>
              <a:t>9</a:t>
            </a:fld>
            <a:endParaRPr lang="en-US"/>
          </a:p>
        </p:txBody>
      </p:sp>
      <p:sp>
        <p:nvSpPr>
          <p:cNvPr id="364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4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6AE553-2AAE-4597-AA2A-FF8C89A04104}" type="slidenum">
              <a:rPr lang="en-US"/>
              <a:pPr/>
              <a:t>11</a:t>
            </a:fld>
            <a:endParaRPr lang="en-US"/>
          </a:p>
        </p:txBody>
      </p:sp>
      <p:sp>
        <p:nvSpPr>
          <p:cNvPr id="352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E02A0D-0041-4C60-9087-3A867C29F35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388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80E36D-BAE4-48A7-B96F-CC7BD041415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080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-76200"/>
            <a:ext cx="1943100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-76200"/>
            <a:ext cx="5676900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FF9BFB-E238-4481-82D8-3ABAAE54A0F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4377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9F2A3E27-F665-4496-9E0F-5CB4951E806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188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4B75EC-F818-4765-B142-506B8ABF2C1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464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A0C251-798E-4D87-B008-33F3CA90D27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7957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6C418C-9774-4D89-AC1B-6C6A2136608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415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8209A3-E1B8-4A31-AA1D-CAFBC6B337D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6616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2B8710-9348-4A0E-AE9C-F067A5A0773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4469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C77AFE-C6F9-43C9-A430-E0B4E579524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8797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C81761-E563-4731-827C-0315DABA204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232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6D2EA2-16EE-4980-97D8-C0465ACFA85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5668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FBCE86-1012-411A-A94D-AB6F64673DB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605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0BF98D-9388-43F1-B60E-E7AE0DF3894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7732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15BC64-3C62-43E8-9B9F-5691D4EE5DF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607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-76200"/>
            <a:ext cx="1943100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-76200"/>
            <a:ext cx="5676900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09FADD-AD84-41BA-AF84-2A66B45E15C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5950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-1447800" y="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3EE81A7C-0A6C-409C-AD99-641D7890AE7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676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75F40E-CCB6-4736-911F-456BCD441B7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614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E829FA-80B4-45D2-A30D-BDB7CB35495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65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27D9C7-352F-45A4-A051-B6865A503B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60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9E2B65-8C9F-42E8-9AA2-743C411059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332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FC45FD-7C4B-4D3D-9CFD-C5452E98D1B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236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296670-DDD0-4579-86B2-824B12DC79C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41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2CD0C4-7BE4-4369-8EC9-DACA79C2FC0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722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-1552575" y="-762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fld id="{CE564874-9FC1-4A1A-BBAD-84542275F193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chemeClr val="tx1"/>
                </a:solidFill>
                <a:latin typeface="Times New Roman" pitchFamily="18" charset="0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solidFill>
                  <a:schemeClr val="tx1"/>
                </a:solidFill>
                <a:latin typeface="Times New Roman" pitchFamily="18" charset="0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-1447800" y="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solidFill>
                  <a:schemeClr val="tx1"/>
                </a:solidFill>
                <a:latin typeface="Times New Roman" pitchFamily="18" charset="0"/>
                <a:cs typeface="+mn-cs"/>
              </a:defRPr>
            </a:lvl1pPr>
          </a:lstStyle>
          <a:p>
            <a:fld id="{DBB18443-5F39-49E0-BEE9-CE888A09FED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650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6F7C0-E0F4-449F-8C1E-EDDB0CC9E3C2}" type="slidenum">
              <a:rPr lang="en-US"/>
              <a:pPr/>
              <a:t>1</a:t>
            </a:fld>
            <a:endParaRPr 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Lecture #3</a:t>
            </a:r>
            <a:endParaRPr lang="en-US" baseline="300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458200" cy="30480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rgbClr val="6600CC"/>
                </a:solidFill>
              </a:rPr>
              <a:t>Pointers: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rgbClr val="990000"/>
                </a:solidFill>
              </a:rPr>
              <a:t>Quick</a:t>
            </a:r>
            <a:r>
              <a:rPr lang="en-US" dirty="0"/>
              <a:t> Review of Pointers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Dynamic Memory Allocation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“this” </a:t>
            </a:r>
            <a:r>
              <a:rPr lang="en-US" dirty="0"/>
              <a:t>Pointer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solidFill>
                  <a:srgbClr val="6600CC"/>
                </a:solidFill>
              </a:rPr>
              <a:t>Resource Management Part 1: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Copy Constructors</a:t>
            </a:r>
          </a:p>
          <a:p>
            <a:pPr>
              <a:lnSpc>
                <a:spcPct val="80000"/>
              </a:lnSpc>
            </a:pPr>
            <a:endParaRPr lang="en-US" dirty="0"/>
          </a:p>
        </p:txBody>
      </p:sp>
      <p:sp>
        <p:nvSpPr>
          <p:cNvPr id="4106" name="Text Box 10"/>
          <p:cNvSpPr txBox="1">
            <a:spLocks noChangeArrowheads="1"/>
          </p:cNvSpPr>
          <p:nvPr/>
        </p:nvSpPr>
        <p:spPr bwMode="auto">
          <a:xfrm>
            <a:off x="152400" y="4549676"/>
            <a:ext cx="8915400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 sz="1200" dirty="0">
              <a:solidFill>
                <a:schemeClr val="tx1"/>
              </a:solidFill>
              <a:ea typeface="MS Mincho" pitchFamily="49" charset="-128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ea typeface="MS Mincho" pitchFamily="49" charset="-128"/>
              </a:rPr>
              <a:t>If you feel uncomfortable with pointers, then study and become an expert before our next class!</a:t>
            </a:r>
          </a:p>
          <a:p>
            <a:pPr algn="ctr"/>
            <a:endParaRPr lang="en-US" sz="1200" dirty="0">
              <a:solidFill>
                <a:schemeClr val="tx1"/>
              </a:solidFill>
              <a:ea typeface="MS Mincho" pitchFamily="49" charset="-128"/>
            </a:endParaRPr>
          </a:p>
          <a:p>
            <a:pPr algn="ctr"/>
            <a:r>
              <a:rPr lang="en-US" dirty="0">
                <a:solidFill>
                  <a:srgbClr val="FF0000"/>
                </a:solidFill>
                <a:ea typeface="MS Mincho" pitchFamily="49" charset="-128"/>
              </a:rPr>
              <a:t>(Yeah right… like you’re review up on your own)</a:t>
            </a:r>
          </a:p>
          <a:p>
            <a:pPr algn="ctr"/>
            <a:endParaRPr lang="en-US" sz="1200" dirty="0">
              <a:solidFill>
                <a:schemeClr val="tx1"/>
              </a:solidFill>
              <a:ea typeface="MS Mincho" pitchFamily="49" charset="-128"/>
            </a:endParaRPr>
          </a:p>
          <a:p>
            <a:pPr algn="ctr"/>
            <a:endParaRPr lang="en-US" dirty="0">
              <a:solidFill>
                <a:srgbClr val="6600CC"/>
              </a:solidFill>
              <a:ea typeface="MS Mincho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835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C45FD-7C4B-4D3D-9CFD-C5452E98D1B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" name="Picture 2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" t="4262" r="5338" b="10660"/>
          <a:stretch/>
        </p:blipFill>
        <p:spPr bwMode="auto">
          <a:xfrm>
            <a:off x="6028517" y="4651740"/>
            <a:ext cx="1362883" cy="1291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706384"/>
            <a:ext cx="1309687" cy="87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19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8" b="8909"/>
          <a:stretch/>
        </p:blipFill>
        <p:spPr bwMode="auto">
          <a:xfrm>
            <a:off x="5867400" y="3355028"/>
            <a:ext cx="1140415" cy="1363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838200" y="914400"/>
            <a:ext cx="73914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Why do we have to tell C++ what type of variable our pointer points to? Who cares?</a:t>
            </a:r>
            <a:endParaRPr lang="en-US" sz="2000" dirty="0">
              <a:solidFill>
                <a:srgbClr val="6600CC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685800" y="76200"/>
            <a:ext cx="77724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sz="4000" dirty="0"/>
              <a:t>Why Specify </a:t>
            </a:r>
            <a:r>
              <a:rPr lang="en-US" sz="4000"/>
              <a:t>the Type?</a:t>
            </a:r>
            <a:endParaRPr lang="en-US" sz="4000" dirty="0"/>
          </a:p>
        </p:txBody>
      </p:sp>
      <p:sp>
        <p:nvSpPr>
          <p:cNvPr id="8" name="Text Box 29"/>
          <p:cNvSpPr txBox="1">
            <a:spLocks noChangeArrowheads="1"/>
          </p:cNvSpPr>
          <p:nvPr/>
        </p:nvSpPr>
        <p:spPr bwMode="auto">
          <a:xfrm>
            <a:off x="762000" y="3581400"/>
            <a:ext cx="3657600" cy="3046988"/>
          </a:xfrm>
          <a:prstGeom prst="rect">
            <a:avLst/>
          </a:prstGeom>
          <a:solidFill>
            <a:srgbClr val="ABFFE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6600CC"/>
                </a:solidFill>
              </a:rPr>
              <a:t>int</a:t>
            </a:r>
            <a:r>
              <a:rPr lang="en-US" dirty="0">
                <a:solidFill>
                  <a:srgbClr val="6600CC"/>
                </a:solidFill>
              </a:rPr>
              <a:t> foo()</a:t>
            </a:r>
          </a:p>
          <a:p>
            <a:r>
              <a:rPr lang="en-US" dirty="0">
                <a:solidFill>
                  <a:srgbClr val="6600CC"/>
                </a:solidFill>
              </a:rPr>
              <a:t>{</a:t>
            </a:r>
          </a:p>
          <a:p>
            <a:endParaRPr lang="en-US" dirty="0">
              <a:solidFill>
                <a:srgbClr val="6600CC"/>
              </a:solidFill>
            </a:endParaRPr>
          </a:p>
          <a:p>
            <a:endParaRPr lang="en-US" dirty="0">
              <a:solidFill>
                <a:srgbClr val="6600CC"/>
              </a:solidFill>
            </a:endParaRPr>
          </a:p>
          <a:p>
            <a:endParaRPr lang="en-US" dirty="0">
              <a:solidFill>
                <a:srgbClr val="6600CC"/>
              </a:solidFill>
            </a:endParaRPr>
          </a:p>
          <a:p>
            <a:endParaRPr lang="en-US" dirty="0">
              <a:solidFill>
                <a:srgbClr val="6600CC"/>
              </a:solidFill>
            </a:endParaRPr>
          </a:p>
          <a:p>
            <a:endParaRPr lang="en-US" dirty="0">
              <a:solidFill>
                <a:srgbClr val="6600CC"/>
              </a:solidFill>
            </a:endParaRPr>
          </a:p>
          <a:p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98055" y="4311271"/>
            <a:ext cx="20313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r>
              <a:rPr lang="en-US" dirty="0"/>
              <a:t> chickens;</a:t>
            </a:r>
            <a:br>
              <a:rPr lang="en-US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dirty="0"/>
              <a:t>chickens = 5;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942" y="5939135"/>
            <a:ext cx="221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&amp;chickens;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119513" y="5477470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int</a:t>
            </a:r>
            <a:r>
              <a:rPr lang="en-US" dirty="0"/>
              <a:t> *p;</a:t>
            </a: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3318058" y="4718175"/>
            <a:ext cx="2057400" cy="847956"/>
          </a:xfrm>
          <a:prstGeom prst="wedgeRoundRectCallout">
            <a:avLst>
              <a:gd name="adj1" fmla="val -142850"/>
              <a:gd name="adj2" fmla="val 53656"/>
              <a:gd name="adj3" fmla="val 16667"/>
            </a:avLst>
          </a:prstGeom>
          <a:solidFill>
            <a:srgbClr val="FFF3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Why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the heck do we need this?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1524000" y="1676400"/>
            <a:ext cx="64008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Well, would you tell your veterinarian what kind of pet you had before he performed surgery?</a:t>
            </a:r>
            <a:endParaRPr lang="en-US" sz="2000" dirty="0">
              <a:solidFill>
                <a:srgbClr val="6600CC"/>
              </a:solidFill>
            </a:endParaRP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1098942" y="2514600"/>
            <a:ext cx="73914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Of course you would – you have to know *what* type of thing you’re pointing at before you can operate on it!</a:t>
            </a:r>
            <a:endParaRPr lang="en-US" sz="2000" dirty="0">
              <a:solidFill>
                <a:srgbClr val="6600C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20912" y="4549165"/>
            <a:ext cx="6227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FF0066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9465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2" grpId="1" animBg="1"/>
      <p:bldP spid="13" grpId="0"/>
      <p:bldP spid="14" grpId="0"/>
      <p:bldP spid="15" grpId="0"/>
      <p:bldP spid="1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11"/>
          <p:cNvSpPr>
            <a:spLocks noChangeArrowheads="1"/>
          </p:cNvSpPr>
          <p:nvPr/>
        </p:nvSpPr>
        <p:spPr bwMode="auto">
          <a:xfrm>
            <a:off x="6583011" y="5485278"/>
            <a:ext cx="1359477" cy="874394"/>
          </a:xfrm>
          <a:prstGeom prst="parallelogram">
            <a:avLst>
              <a:gd name="adj" fmla="val 35714"/>
            </a:avLst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B774F-B9A8-4932-A83D-3E58E8EE0A98}" type="slidenum">
              <a:rPr lang="en-US"/>
              <a:pPr/>
              <a:t>11</a:t>
            </a:fld>
            <a:endParaRPr lang="en-US"/>
          </a:p>
        </p:txBody>
      </p:sp>
      <p:sp>
        <p:nvSpPr>
          <p:cNvPr id="3491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 sz="4000" dirty="0"/>
              <a:t>Back to Memory Lane</a:t>
            </a:r>
          </a:p>
        </p:txBody>
      </p:sp>
      <p:sp>
        <p:nvSpPr>
          <p:cNvPr id="349189" name="Text Box 5"/>
          <p:cNvSpPr txBox="1">
            <a:spLocks noChangeArrowheads="1"/>
          </p:cNvSpPr>
          <p:nvPr/>
        </p:nvSpPr>
        <p:spPr bwMode="auto">
          <a:xfrm>
            <a:off x="304800" y="838200"/>
            <a:ext cx="8458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So in our computer’s memory, we store </a:t>
            </a:r>
            <a:r>
              <a:rPr lang="en-US" dirty="0">
                <a:solidFill>
                  <a:srgbClr val="6600CC"/>
                </a:solidFill>
              </a:rPr>
              <a:t>variables</a:t>
            </a:r>
            <a:r>
              <a:rPr lang="en-US" dirty="0"/>
              <a:t>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288183" y="4789703"/>
            <a:ext cx="949633" cy="878836"/>
            <a:chOff x="196850" y="4435475"/>
            <a:chExt cx="2438400" cy="2498725"/>
          </a:xfrm>
        </p:grpSpPr>
        <p:pic>
          <p:nvPicPr>
            <p:cNvPr id="349210" name="Picture 2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50" y="4435475"/>
              <a:ext cx="2438400" cy="2498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49211" name="Rectangle 27"/>
            <p:cNvSpPr>
              <a:spLocks noChangeArrowheads="1"/>
            </p:cNvSpPr>
            <p:nvPr/>
          </p:nvSpPr>
          <p:spPr bwMode="auto">
            <a:xfrm rot="21471956">
              <a:off x="298450" y="5375275"/>
              <a:ext cx="1720850" cy="488950"/>
            </a:xfrm>
            <a:prstGeom prst="rect">
              <a:avLst/>
            </a:prstGeom>
            <a:solidFill>
              <a:srgbClr val="00353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MEMORY</a:t>
              </a:r>
            </a:p>
          </p:txBody>
        </p:sp>
      </p:grpSp>
      <p:sp>
        <p:nvSpPr>
          <p:cNvPr id="349191" name="AutoShape 7"/>
          <p:cNvSpPr>
            <a:spLocks noChangeArrowheads="1"/>
          </p:cNvSpPr>
          <p:nvPr/>
        </p:nvSpPr>
        <p:spPr bwMode="auto">
          <a:xfrm>
            <a:off x="429491" y="5486400"/>
            <a:ext cx="1359477" cy="874394"/>
          </a:xfrm>
          <a:prstGeom prst="parallelogram">
            <a:avLst>
              <a:gd name="adj" fmla="val 35714"/>
            </a:avLst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192" name="AutoShape 8"/>
          <p:cNvSpPr>
            <a:spLocks noChangeArrowheads="1"/>
          </p:cNvSpPr>
          <p:nvPr/>
        </p:nvSpPr>
        <p:spPr bwMode="auto">
          <a:xfrm>
            <a:off x="1449099" y="5486400"/>
            <a:ext cx="1359477" cy="874394"/>
          </a:xfrm>
          <a:prstGeom prst="parallelogram">
            <a:avLst>
              <a:gd name="adj" fmla="val 35714"/>
            </a:avLst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193" name="AutoShape 9"/>
          <p:cNvSpPr>
            <a:spLocks noChangeArrowheads="1"/>
          </p:cNvSpPr>
          <p:nvPr/>
        </p:nvSpPr>
        <p:spPr bwMode="auto">
          <a:xfrm>
            <a:off x="2468707" y="5486400"/>
            <a:ext cx="1359477" cy="874394"/>
          </a:xfrm>
          <a:prstGeom prst="parallelogram">
            <a:avLst>
              <a:gd name="adj" fmla="val 35714"/>
            </a:avLst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194" name="AutoShape 10"/>
          <p:cNvSpPr>
            <a:spLocks noChangeArrowheads="1"/>
          </p:cNvSpPr>
          <p:nvPr/>
        </p:nvSpPr>
        <p:spPr bwMode="auto">
          <a:xfrm>
            <a:off x="3488315" y="5486400"/>
            <a:ext cx="1359477" cy="874394"/>
          </a:xfrm>
          <a:prstGeom prst="parallelogram">
            <a:avLst>
              <a:gd name="adj" fmla="val 35714"/>
            </a:avLst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195" name="AutoShape 11"/>
          <p:cNvSpPr>
            <a:spLocks noChangeArrowheads="1"/>
          </p:cNvSpPr>
          <p:nvPr/>
        </p:nvSpPr>
        <p:spPr bwMode="auto">
          <a:xfrm>
            <a:off x="4507923" y="5486400"/>
            <a:ext cx="1359477" cy="874394"/>
          </a:xfrm>
          <a:prstGeom prst="parallelogram">
            <a:avLst>
              <a:gd name="adj" fmla="val 35714"/>
            </a:avLst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04" name="Rectangle 20"/>
          <p:cNvSpPr>
            <a:spLocks noChangeArrowheads="1"/>
          </p:cNvSpPr>
          <p:nvPr/>
        </p:nvSpPr>
        <p:spPr bwMode="auto">
          <a:xfrm>
            <a:off x="429491" y="6360794"/>
            <a:ext cx="1019608" cy="31228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dirty="0"/>
              <a:t>1000</a:t>
            </a:r>
          </a:p>
        </p:txBody>
      </p:sp>
      <p:sp>
        <p:nvSpPr>
          <p:cNvPr id="349205" name="Rectangle 21"/>
          <p:cNvSpPr>
            <a:spLocks noChangeArrowheads="1"/>
          </p:cNvSpPr>
          <p:nvPr/>
        </p:nvSpPr>
        <p:spPr bwMode="auto">
          <a:xfrm>
            <a:off x="1449099" y="6360794"/>
            <a:ext cx="1019608" cy="31228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dirty="0"/>
              <a:t>1001</a:t>
            </a:r>
          </a:p>
        </p:txBody>
      </p:sp>
      <p:sp>
        <p:nvSpPr>
          <p:cNvPr id="349206" name="Rectangle 22"/>
          <p:cNvSpPr>
            <a:spLocks noChangeArrowheads="1"/>
          </p:cNvSpPr>
          <p:nvPr/>
        </p:nvSpPr>
        <p:spPr bwMode="auto">
          <a:xfrm>
            <a:off x="2468707" y="6360794"/>
            <a:ext cx="1019608" cy="31228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dirty="0"/>
              <a:t>1002</a:t>
            </a:r>
          </a:p>
        </p:txBody>
      </p:sp>
      <p:sp>
        <p:nvSpPr>
          <p:cNvPr id="349207" name="Rectangle 23"/>
          <p:cNvSpPr>
            <a:spLocks noChangeArrowheads="1"/>
          </p:cNvSpPr>
          <p:nvPr/>
        </p:nvSpPr>
        <p:spPr bwMode="auto">
          <a:xfrm>
            <a:off x="3488315" y="6360794"/>
            <a:ext cx="1019608" cy="31228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dirty="0"/>
              <a:t>1003</a:t>
            </a:r>
          </a:p>
        </p:txBody>
      </p:sp>
      <p:sp>
        <p:nvSpPr>
          <p:cNvPr id="35" name="AutoShape 9"/>
          <p:cNvSpPr>
            <a:spLocks noChangeArrowheads="1"/>
          </p:cNvSpPr>
          <p:nvPr/>
        </p:nvSpPr>
        <p:spPr bwMode="auto">
          <a:xfrm>
            <a:off x="5546548" y="5486400"/>
            <a:ext cx="1359477" cy="874394"/>
          </a:xfrm>
          <a:prstGeom prst="parallelogram">
            <a:avLst>
              <a:gd name="adj" fmla="val 35714"/>
            </a:avLst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AutoShape 11"/>
          <p:cNvSpPr>
            <a:spLocks noChangeArrowheads="1"/>
          </p:cNvSpPr>
          <p:nvPr/>
        </p:nvSpPr>
        <p:spPr bwMode="auto">
          <a:xfrm>
            <a:off x="7585764" y="5486400"/>
            <a:ext cx="1359477" cy="874394"/>
          </a:xfrm>
          <a:prstGeom prst="parallelogram">
            <a:avLst>
              <a:gd name="adj" fmla="val 35714"/>
            </a:avLst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Text Box 5"/>
          <p:cNvSpPr txBox="1">
            <a:spLocks noChangeArrowheads="1"/>
          </p:cNvSpPr>
          <p:nvPr/>
        </p:nvSpPr>
        <p:spPr bwMode="auto">
          <a:xfrm>
            <a:off x="457200" y="2209800"/>
            <a:ext cx="8458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But they’re all just variables!</a:t>
            </a:r>
          </a:p>
        </p:txBody>
      </p:sp>
      <p:sp>
        <p:nvSpPr>
          <p:cNvPr id="45" name="Text Box 5"/>
          <p:cNvSpPr txBox="1">
            <a:spLocks noChangeArrowheads="1"/>
          </p:cNvSpPr>
          <p:nvPr/>
        </p:nvSpPr>
        <p:spPr bwMode="auto">
          <a:xfrm>
            <a:off x="487041" y="1295400"/>
            <a:ext cx="8458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And some variables hold </a:t>
            </a:r>
            <a:r>
              <a:rPr lang="en-US" dirty="0">
                <a:solidFill>
                  <a:srgbClr val="6600CC"/>
                </a:solidFill>
              </a:rPr>
              <a:t>regular values </a:t>
            </a:r>
            <a:r>
              <a:rPr lang="en-US" dirty="0"/>
              <a:t>(like </a:t>
            </a:r>
            <a:r>
              <a:rPr lang="en-US" dirty="0" err="1"/>
              <a:t>ints</a:t>
            </a:r>
            <a:r>
              <a:rPr lang="en-US" dirty="0"/>
              <a:t>).</a:t>
            </a:r>
          </a:p>
        </p:txBody>
      </p:sp>
      <p:sp>
        <p:nvSpPr>
          <p:cNvPr id="46" name="Text Box 5"/>
          <p:cNvSpPr txBox="1">
            <a:spLocks noChangeArrowheads="1"/>
          </p:cNvSpPr>
          <p:nvPr/>
        </p:nvSpPr>
        <p:spPr bwMode="auto">
          <a:xfrm>
            <a:off x="457200" y="1752600"/>
            <a:ext cx="8458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While other variables hold </a:t>
            </a:r>
            <a:r>
              <a:rPr lang="en-US" dirty="0">
                <a:solidFill>
                  <a:srgbClr val="6600CC"/>
                </a:solidFill>
              </a:rPr>
              <a:t>address values</a:t>
            </a:r>
            <a:r>
              <a:rPr lang="en-US" dirty="0"/>
              <a:t>.</a:t>
            </a:r>
          </a:p>
        </p:txBody>
      </p:sp>
      <p:sp>
        <p:nvSpPr>
          <p:cNvPr id="48" name="Text Box 29"/>
          <p:cNvSpPr txBox="1">
            <a:spLocks noChangeArrowheads="1"/>
          </p:cNvSpPr>
          <p:nvPr/>
        </p:nvSpPr>
        <p:spPr bwMode="auto">
          <a:xfrm>
            <a:off x="442479" y="2819400"/>
            <a:ext cx="3982515" cy="2585323"/>
          </a:xfrm>
          <a:prstGeom prst="rect">
            <a:avLst/>
          </a:prstGeom>
          <a:solidFill>
            <a:srgbClr val="ABFFE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6600CC"/>
                </a:solidFill>
              </a:rPr>
              <a:t>int</a:t>
            </a:r>
            <a:r>
              <a:rPr lang="en-US" sz="1800" dirty="0">
                <a:solidFill>
                  <a:srgbClr val="6600CC"/>
                </a:solidFill>
              </a:rPr>
              <a:t> foo()</a:t>
            </a:r>
          </a:p>
          <a:p>
            <a:r>
              <a:rPr lang="en-US" sz="1800" dirty="0">
                <a:solidFill>
                  <a:srgbClr val="6600CC"/>
                </a:solidFill>
              </a:rPr>
              <a:t>{</a:t>
            </a: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54241" y="3368095"/>
            <a:ext cx="2223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short chickens = 5;</a:t>
            </a:r>
            <a:br>
              <a:rPr lang="en-US" sz="1800" dirty="0"/>
            </a:br>
            <a:endParaRPr lang="en-US" sz="1800" dirty="0"/>
          </a:p>
        </p:txBody>
      </p:sp>
      <p:grpSp>
        <p:nvGrpSpPr>
          <p:cNvPr id="50" name="Group 51"/>
          <p:cNvGrpSpPr>
            <a:grpSpLocks/>
          </p:cNvGrpSpPr>
          <p:nvPr/>
        </p:nvGrpSpPr>
        <p:grpSpPr bwMode="auto">
          <a:xfrm>
            <a:off x="1455892" y="5437847"/>
            <a:ext cx="2332031" cy="922947"/>
            <a:chOff x="2672" y="3255"/>
            <a:chExt cx="1621" cy="700"/>
          </a:xfrm>
        </p:grpSpPr>
        <p:sp>
          <p:nvSpPr>
            <p:cNvPr id="51" name="AutoShape 36"/>
            <p:cNvSpPr>
              <a:spLocks noChangeArrowheads="1"/>
            </p:cNvSpPr>
            <p:nvPr/>
          </p:nvSpPr>
          <p:spPr bwMode="auto">
            <a:xfrm>
              <a:off x="2672" y="3293"/>
              <a:ext cx="1621" cy="662"/>
            </a:xfrm>
            <a:prstGeom prst="parallelogram">
              <a:avLst>
                <a:gd name="adj" fmla="val 33623"/>
              </a:avLst>
            </a:prstGeom>
            <a:solidFill>
              <a:srgbClr val="FFEFDF">
                <a:alpha val="85882"/>
              </a:srgb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52" name="Text Box 50"/>
            <p:cNvSpPr txBox="1">
              <a:spLocks noChangeArrowheads="1"/>
            </p:cNvSpPr>
            <p:nvPr/>
          </p:nvSpPr>
          <p:spPr bwMode="auto">
            <a:xfrm>
              <a:off x="3091" y="3255"/>
              <a:ext cx="982" cy="6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i="1" dirty="0"/>
                <a:t>chickens</a:t>
              </a:r>
            </a:p>
            <a:p>
              <a:r>
                <a:rPr lang="en-US" sz="800" i="1" dirty="0"/>
                <a:t> </a:t>
              </a:r>
              <a:r>
                <a:rPr lang="en-US" i="1" dirty="0"/>
                <a:t>    </a:t>
              </a:r>
              <a:r>
                <a:rPr lang="en-US" i="1" dirty="0">
                  <a:solidFill>
                    <a:srgbClr val="990000"/>
                  </a:solidFill>
                </a:rPr>
                <a:t>5</a:t>
              </a: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749795" y="3657600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short *</a:t>
            </a:r>
            <a:r>
              <a:rPr lang="en-US" sz="1800" dirty="0" err="1"/>
              <a:t>ptr</a:t>
            </a:r>
            <a:r>
              <a:rPr lang="en-US" sz="1800" dirty="0"/>
              <a:t> = &amp;chickens;</a:t>
            </a:r>
            <a:br>
              <a:rPr lang="en-US" sz="1800" dirty="0"/>
            </a:br>
            <a:endParaRPr lang="en-US" sz="1800" dirty="0"/>
          </a:p>
        </p:txBody>
      </p:sp>
      <p:grpSp>
        <p:nvGrpSpPr>
          <p:cNvPr id="54" name="Group 51"/>
          <p:cNvGrpSpPr>
            <a:grpSpLocks/>
          </p:cNvGrpSpPr>
          <p:nvPr/>
        </p:nvGrpSpPr>
        <p:grpSpPr bwMode="auto">
          <a:xfrm>
            <a:off x="4511985" y="5434476"/>
            <a:ext cx="4433256" cy="922947"/>
            <a:chOff x="2672" y="3255"/>
            <a:chExt cx="1621" cy="700"/>
          </a:xfrm>
        </p:grpSpPr>
        <p:sp>
          <p:nvSpPr>
            <p:cNvPr id="55" name="AutoShape 36"/>
            <p:cNvSpPr>
              <a:spLocks noChangeArrowheads="1"/>
            </p:cNvSpPr>
            <p:nvPr/>
          </p:nvSpPr>
          <p:spPr bwMode="auto">
            <a:xfrm>
              <a:off x="2672" y="3293"/>
              <a:ext cx="1621" cy="662"/>
            </a:xfrm>
            <a:prstGeom prst="parallelogram">
              <a:avLst>
                <a:gd name="adj" fmla="val 33623"/>
              </a:avLst>
            </a:prstGeom>
            <a:solidFill>
              <a:srgbClr val="FFEFDF">
                <a:alpha val="85882"/>
              </a:srgb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56" name="Text Box 50"/>
            <p:cNvSpPr txBox="1">
              <a:spLocks noChangeArrowheads="1"/>
            </p:cNvSpPr>
            <p:nvPr/>
          </p:nvSpPr>
          <p:spPr bwMode="auto">
            <a:xfrm>
              <a:off x="3359" y="3255"/>
              <a:ext cx="305" cy="6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i="1" dirty="0" err="1"/>
                <a:t>ptr</a:t>
              </a:r>
              <a:endParaRPr lang="en-US" i="1" dirty="0"/>
            </a:p>
            <a:p>
              <a:pPr algn="ctr"/>
              <a:r>
                <a:rPr lang="en-US" i="1" dirty="0">
                  <a:solidFill>
                    <a:srgbClr val="990000"/>
                  </a:solidFill>
                </a:rPr>
                <a:t>1001</a:t>
              </a:r>
            </a:p>
          </p:txBody>
        </p:sp>
      </p:grpSp>
      <p:sp>
        <p:nvSpPr>
          <p:cNvPr id="349208" name="Rectangle 24"/>
          <p:cNvSpPr>
            <a:spLocks noChangeArrowheads="1"/>
          </p:cNvSpPr>
          <p:nvPr/>
        </p:nvSpPr>
        <p:spPr bwMode="auto">
          <a:xfrm>
            <a:off x="4507923" y="6360794"/>
            <a:ext cx="1019608" cy="31228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dirty="0"/>
              <a:t>1004</a:t>
            </a:r>
          </a:p>
        </p:txBody>
      </p:sp>
      <p:sp>
        <p:nvSpPr>
          <p:cNvPr id="37" name="Rectangle 22"/>
          <p:cNvSpPr>
            <a:spLocks noChangeArrowheads="1"/>
          </p:cNvSpPr>
          <p:nvPr/>
        </p:nvSpPr>
        <p:spPr bwMode="auto">
          <a:xfrm>
            <a:off x="5546548" y="6360794"/>
            <a:ext cx="1019608" cy="31228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dirty="0"/>
              <a:t>1005</a:t>
            </a:r>
          </a:p>
        </p:txBody>
      </p:sp>
      <p:sp>
        <p:nvSpPr>
          <p:cNvPr id="38" name="Rectangle 23"/>
          <p:cNvSpPr>
            <a:spLocks noChangeArrowheads="1"/>
          </p:cNvSpPr>
          <p:nvPr/>
        </p:nvSpPr>
        <p:spPr bwMode="auto">
          <a:xfrm>
            <a:off x="6566156" y="6360794"/>
            <a:ext cx="1019608" cy="31228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dirty="0"/>
              <a:t>1006</a:t>
            </a:r>
          </a:p>
        </p:txBody>
      </p:sp>
      <p:sp>
        <p:nvSpPr>
          <p:cNvPr id="39" name="Rectangle 24"/>
          <p:cNvSpPr>
            <a:spLocks noChangeArrowheads="1"/>
          </p:cNvSpPr>
          <p:nvPr/>
        </p:nvSpPr>
        <p:spPr bwMode="auto">
          <a:xfrm>
            <a:off x="7585764" y="6360794"/>
            <a:ext cx="1019608" cy="31228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dirty="0"/>
              <a:t>1007</a:t>
            </a:r>
          </a:p>
        </p:txBody>
      </p:sp>
      <p:sp>
        <p:nvSpPr>
          <p:cNvPr id="57" name="Text Box 5"/>
          <p:cNvSpPr txBox="1">
            <a:spLocks noChangeArrowheads="1"/>
          </p:cNvSpPr>
          <p:nvPr/>
        </p:nvSpPr>
        <p:spPr bwMode="auto">
          <a:xfrm>
            <a:off x="4424995" y="2881627"/>
            <a:ext cx="479520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Finally, every variable in memory has an address!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62000" y="4033578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cout</a:t>
            </a:r>
            <a:r>
              <a:rPr lang="en-US" sz="1800" dirty="0"/>
              <a:t> &lt;&lt; chickens;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62000" y="4283384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cout</a:t>
            </a:r>
            <a:r>
              <a:rPr lang="en-US" sz="1800" dirty="0"/>
              <a:t> &lt;&lt; </a:t>
            </a:r>
            <a:r>
              <a:rPr lang="en-US" sz="1800" dirty="0" err="1"/>
              <a:t>ptr</a:t>
            </a:r>
            <a:r>
              <a:rPr lang="en-US" sz="1800" dirty="0"/>
              <a:t>;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71031" y="4721028"/>
            <a:ext cx="210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cout</a:t>
            </a:r>
            <a:r>
              <a:rPr lang="en-US" sz="1800" dirty="0"/>
              <a:t> &lt;&lt; &amp;chickens;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71031" y="4969690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cout</a:t>
            </a:r>
            <a:r>
              <a:rPr lang="en-US" sz="1800" dirty="0"/>
              <a:t> &lt;&lt; &amp;</a:t>
            </a:r>
            <a:r>
              <a:rPr lang="en-US" sz="1800" dirty="0" err="1"/>
              <a:t>ptr</a:t>
            </a:r>
            <a:r>
              <a:rPr lang="en-US" sz="1800" dirty="0"/>
              <a:t>;</a:t>
            </a:r>
          </a:p>
        </p:txBody>
      </p:sp>
      <p:sp>
        <p:nvSpPr>
          <p:cNvPr id="66" name="Text Box 5"/>
          <p:cNvSpPr txBox="1">
            <a:spLocks noChangeArrowheads="1"/>
          </p:cNvSpPr>
          <p:nvPr/>
        </p:nvSpPr>
        <p:spPr bwMode="auto">
          <a:xfrm>
            <a:off x="4295670" y="4120801"/>
            <a:ext cx="47952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Cool huh?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32575" y="4064862"/>
            <a:ext cx="1212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66"/>
                </a:solidFill>
              </a:rPr>
              <a:t>// prints 5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896426" y="4317738"/>
            <a:ext cx="15231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66"/>
                </a:solidFill>
              </a:rPr>
              <a:t>// prints 1001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855549" y="4724400"/>
            <a:ext cx="15231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66"/>
                </a:solidFill>
              </a:rPr>
              <a:t>// prints 1001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819400" y="4985368"/>
            <a:ext cx="15552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66"/>
                </a:solidFill>
              </a:rPr>
              <a:t>// prints 1004</a:t>
            </a:r>
          </a:p>
        </p:txBody>
      </p:sp>
    </p:spTree>
    <p:extLst>
      <p:ext uri="{BB962C8B-B14F-4D97-AF65-F5344CB8AC3E}">
        <p14:creationId xmlns:p14="http://schemas.microsoft.com/office/powerpoint/2010/main" val="185177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189" grpId="0"/>
      <p:bldP spid="44" grpId="0"/>
      <p:bldP spid="45" grpId="0"/>
      <p:bldP spid="46" grpId="0"/>
      <p:bldP spid="49" grpId="0"/>
      <p:bldP spid="53" grpId="0"/>
      <p:bldP spid="57" grpId="0"/>
      <p:bldP spid="58" grpId="0"/>
      <p:bldP spid="60" grpId="0"/>
      <p:bldP spid="62" grpId="0"/>
      <p:bldP spid="63" grpId="0"/>
      <p:bldP spid="66" grpId="0"/>
      <p:bldP spid="5" grpId="0"/>
      <p:bldP spid="68" grpId="0"/>
      <p:bldP spid="69" grpId="0"/>
      <p:bldP spid="7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Box 29"/>
          <p:cNvSpPr txBox="1">
            <a:spLocks noChangeArrowheads="1"/>
          </p:cNvSpPr>
          <p:nvPr/>
        </p:nvSpPr>
        <p:spPr bwMode="auto">
          <a:xfrm>
            <a:off x="228600" y="3200400"/>
            <a:ext cx="5811841" cy="3416320"/>
          </a:xfrm>
          <a:prstGeom prst="rect">
            <a:avLst/>
          </a:prstGeom>
          <a:solidFill>
            <a:srgbClr val="ABFFE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 </a:t>
            </a: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4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30375-C737-4397-BCD2-953739FAE402}" type="slidenum">
              <a:rPr lang="en-US"/>
              <a:pPr/>
              <a:t>12</a:t>
            </a:fld>
            <a:endParaRPr lang="en-US"/>
          </a:p>
        </p:txBody>
      </p:sp>
      <p:sp>
        <p:nvSpPr>
          <p:cNvPr id="3594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 dirty="0"/>
              <a:t>What do I do with Pointers?</a:t>
            </a:r>
          </a:p>
        </p:txBody>
      </p:sp>
      <p:sp>
        <p:nvSpPr>
          <p:cNvPr id="359437" name="Rectangle 13"/>
          <p:cNvSpPr>
            <a:spLocks noChangeArrowheads="1"/>
          </p:cNvSpPr>
          <p:nvPr/>
        </p:nvSpPr>
        <p:spPr bwMode="auto">
          <a:xfrm>
            <a:off x="4267200" y="761999"/>
            <a:ext cx="484002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indent="457200" algn="ctr"/>
            <a:r>
              <a:rPr lang="en-US" sz="2000" dirty="0">
                <a:solidFill>
                  <a:schemeClr val="accent6"/>
                </a:solidFill>
                <a:ea typeface="MS Mincho" pitchFamily="49" charset="-128"/>
              </a:rPr>
              <a:t>Answer: </a:t>
            </a:r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You can use your </a:t>
            </a:r>
            <a:r>
              <a:rPr lang="en-US" sz="2000" dirty="0">
                <a:solidFill>
                  <a:srgbClr val="7030A0"/>
                </a:solidFill>
                <a:ea typeface="MS Mincho" pitchFamily="49" charset="-128"/>
              </a:rPr>
              <a:t>pointer</a:t>
            </a:r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 and the </a:t>
            </a:r>
            <a:r>
              <a:rPr lang="en-US" sz="2000" dirty="0">
                <a:solidFill>
                  <a:srgbClr val="7030A0"/>
                </a:solidFill>
                <a:ea typeface="MS Mincho" pitchFamily="49" charset="-128"/>
              </a:rPr>
              <a:t>star operator </a:t>
            </a:r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to </a:t>
            </a:r>
            <a:br>
              <a:rPr lang="en-US" sz="2000" dirty="0">
                <a:solidFill>
                  <a:schemeClr val="tx1"/>
                </a:solidFill>
                <a:ea typeface="MS Mincho" pitchFamily="49" charset="-128"/>
              </a:rPr>
            </a:br>
            <a:r>
              <a:rPr lang="en-US" sz="2000" dirty="0">
                <a:solidFill>
                  <a:srgbClr val="7030A0"/>
                </a:solidFill>
                <a:ea typeface="MS Mincho" pitchFamily="49" charset="-128"/>
              </a:rPr>
              <a:t>read/write </a:t>
            </a:r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the other variable.</a:t>
            </a:r>
          </a:p>
        </p:txBody>
      </p:sp>
      <p:sp>
        <p:nvSpPr>
          <p:cNvPr id="359438" name="Rectangle 14"/>
          <p:cNvSpPr>
            <a:spLocks noChangeArrowheads="1"/>
          </p:cNvSpPr>
          <p:nvPr/>
        </p:nvSpPr>
        <p:spPr bwMode="auto">
          <a:xfrm>
            <a:off x="-685800" y="3200400"/>
            <a:ext cx="4724400" cy="2416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 eaLnBrk="0" hangingPunct="0"/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	</a:t>
            </a:r>
            <a:r>
              <a:rPr lang="en-US" sz="2000" dirty="0" err="1">
                <a:solidFill>
                  <a:schemeClr val="tx1"/>
                </a:solidFill>
                <a:ea typeface="MS Mincho" pitchFamily="49" charset="-128"/>
              </a:rPr>
              <a:t>int</a:t>
            </a:r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 main(void)</a:t>
            </a:r>
          </a:p>
          <a:p>
            <a:pPr indent="457200" eaLnBrk="0" hangingPunct="0"/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	{</a:t>
            </a:r>
          </a:p>
          <a:p>
            <a:pPr indent="457200" eaLnBrk="0" hangingPunct="0"/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	   </a:t>
            </a:r>
            <a:r>
              <a:rPr lang="en-US" sz="2000" dirty="0" err="1">
                <a:solidFill>
                  <a:schemeClr val="tx1"/>
                </a:solidFill>
                <a:ea typeface="MS Mincho" pitchFamily="49" charset="-128"/>
              </a:rPr>
              <a:t>int</a:t>
            </a:r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 </a:t>
            </a:r>
            <a:r>
              <a:rPr lang="en-US" sz="2000" dirty="0" err="1">
                <a:solidFill>
                  <a:schemeClr val="tx1"/>
                </a:solidFill>
                <a:ea typeface="MS Mincho" pitchFamily="49" charset="-128"/>
              </a:rPr>
              <a:t>var</a:t>
            </a:r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 = 1234;</a:t>
            </a:r>
          </a:p>
          <a:p>
            <a:pPr indent="457200" eaLnBrk="0" hangingPunct="0"/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         </a:t>
            </a:r>
            <a:r>
              <a:rPr lang="en-US" sz="2000" dirty="0" err="1">
                <a:solidFill>
                  <a:schemeClr val="tx1"/>
                </a:solidFill>
                <a:ea typeface="MS Mincho" pitchFamily="49" charset="-128"/>
              </a:rPr>
              <a:t>int</a:t>
            </a:r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 *</a:t>
            </a:r>
            <a:r>
              <a:rPr lang="en-US" sz="2000" dirty="0" err="1">
                <a:solidFill>
                  <a:schemeClr val="tx1"/>
                </a:solidFill>
                <a:ea typeface="MS Mincho" pitchFamily="49" charset="-128"/>
              </a:rPr>
              <a:t>ptr</a:t>
            </a:r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;</a:t>
            </a:r>
          </a:p>
          <a:p>
            <a:pPr indent="457200" eaLnBrk="0" hangingPunct="0"/>
            <a:r>
              <a:rPr lang="en-US" sz="1100" dirty="0">
                <a:solidFill>
                  <a:schemeClr val="tx1"/>
                </a:solidFill>
                <a:ea typeface="MS Mincho" pitchFamily="49" charset="-128"/>
              </a:rPr>
              <a:t>	   </a:t>
            </a:r>
            <a:r>
              <a:rPr lang="en-US" sz="1100" i="1" dirty="0">
                <a:solidFill>
                  <a:schemeClr val="accent2"/>
                </a:solidFill>
                <a:ea typeface="MS Mincho" pitchFamily="49" charset="-128"/>
              </a:rPr>
              <a:t> </a:t>
            </a:r>
            <a:r>
              <a:rPr lang="en-US" sz="1100" dirty="0">
                <a:solidFill>
                  <a:schemeClr val="tx1"/>
                </a:solidFill>
                <a:ea typeface="MS Mincho" pitchFamily="49" charset="-128"/>
              </a:rPr>
              <a:t>    </a:t>
            </a:r>
          </a:p>
          <a:p>
            <a:pPr indent="457200" eaLnBrk="0" hangingPunct="0"/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	   </a:t>
            </a:r>
            <a:r>
              <a:rPr lang="en-US" sz="2000" dirty="0" err="1">
                <a:solidFill>
                  <a:schemeClr val="tx1"/>
                </a:solidFill>
                <a:ea typeface="MS Mincho" pitchFamily="49" charset="-128"/>
              </a:rPr>
              <a:t>ptr</a:t>
            </a:r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 = &amp;</a:t>
            </a:r>
            <a:r>
              <a:rPr lang="en-US" sz="2000" dirty="0" err="1">
                <a:solidFill>
                  <a:schemeClr val="tx1"/>
                </a:solidFill>
                <a:ea typeface="MS Mincho" pitchFamily="49" charset="-128"/>
              </a:rPr>
              <a:t>var</a:t>
            </a:r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;</a:t>
            </a:r>
          </a:p>
          <a:p>
            <a:pPr indent="457200" eaLnBrk="0" hangingPunct="0"/>
            <a:endParaRPr lang="en-US" sz="2000" dirty="0">
              <a:solidFill>
                <a:schemeClr val="tx1"/>
              </a:solidFill>
              <a:ea typeface="MS Mincho" pitchFamily="49" charset="-128"/>
            </a:endParaRPr>
          </a:p>
          <a:p>
            <a:pPr indent="457200" eaLnBrk="0" hangingPunct="0"/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  	</a:t>
            </a:r>
          </a:p>
        </p:txBody>
      </p:sp>
      <p:sp>
        <p:nvSpPr>
          <p:cNvPr id="359440" name="Line 16"/>
          <p:cNvSpPr>
            <a:spLocks noChangeShapeType="1"/>
          </p:cNvSpPr>
          <p:nvPr/>
        </p:nvSpPr>
        <p:spPr bwMode="auto">
          <a:xfrm>
            <a:off x="228600" y="402241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59441" name="Rectangle 17"/>
          <p:cNvSpPr>
            <a:spLocks noChangeArrowheads="1"/>
          </p:cNvSpPr>
          <p:nvPr/>
        </p:nvSpPr>
        <p:spPr bwMode="auto">
          <a:xfrm>
            <a:off x="6584950" y="2772196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442" name="Rectangle 18"/>
          <p:cNvSpPr>
            <a:spLocks noChangeArrowheads="1"/>
          </p:cNvSpPr>
          <p:nvPr/>
        </p:nvSpPr>
        <p:spPr bwMode="auto">
          <a:xfrm>
            <a:off x="6584950" y="3076996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443" name="Rectangle 19"/>
          <p:cNvSpPr>
            <a:spLocks noChangeArrowheads="1"/>
          </p:cNvSpPr>
          <p:nvPr/>
        </p:nvSpPr>
        <p:spPr bwMode="auto">
          <a:xfrm>
            <a:off x="6584950" y="3381796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444" name="Rectangle 20"/>
          <p:cNvSpPr>
            <a:spLocks noChangeArrowheads="1"/>
          </p:cNvSpPr>
          <p:nvPr/>
        </p:nvSpPr>
        <p:spPr bwMode="auto">
          <a:xfrm>
            <a:off x="6584950" y="3686596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445" name="Text Box 21"/>
          <p:cNvSpPr txBox="1">
            <a:spLocks noChangeArrowheads="1"/>
          </p:cNvSpPr>
          <p:nvPr/>
        </p:nvSpPr>
        <p:spPr bwMode="auto">
          <a:xfrm>
            <a:off x="7385189" y="2391196"/>
            <a:ext cx="1415772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latin typeface="Courier New" pitchFamily="49" charset="0"/>
              </a:rPr>
              <a:t> 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00001000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00001002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00001004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00001006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00001008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00001010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00001012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00001014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...</a:t>
            </a:r>
          </a:p>
        </p:txBody>
      </p:sp>
      <p:sp>
        <p:nvSpPr>
          <p:cNvPr id="359446" name="Rectangle 22"/>
          <p:cNvSpPr>
            <a:spLocks noChangeArrowheads="1"/>
          </p:cNvSpPr>
          <p:nvPr/>
        </p:nvSpPr>
        <p:spPr bwMode="auto">
          <a:xfrm>
            <a:off x="6584950" y="3991396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447" name="Rectangle 23"/>
          <p:cNvSpPr>
            <a:spLocks noChangeArrowheads="1"/>
          </p:cNvSpPr>
          <p:nvPr/>
        </p:nvSpPr>
        <p:spPr bwMode="auto">
          <a:xfrm>
            <a:off x="6584950" y="4296196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448" name="Rectangle 24"/>
          <p:cNvSpPr>
            <a:spLocks noChangeArrowheads="1"/>
          </p:cNvSpPr>
          <p:nvPr/>
        </p:nvSpPr>
        <p:spPr bwMode="auto">
          <a:xfrm>
            <a:off x="6584950" y="4600996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449" name="Rectangle 25"/>
          <p:cNvSpPr>
            <a:spLocks noChangeArrowheads="1"/>
          </p:cNvSpPr>
          <p:nvPr/>
        </p:nvSpPr>
        <p:spPr bwMode="auto">
          <a:xfrm>
            <a:off x="6584950" y="4905796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59450" name="Group 26"/>
          <p:cNvGrpSpPr>
            <a:grpSpLocks/>
          </p:cNvGrpSpPr>
          <p:nvPr/>
        </p:nvGrpSpPr>
        <p:grpSpPr bwMode="auto">
          <a:xfrm>
            <a:off x="5527678" y="3082728"/>
            <a:ext cx="1895476" cy="647700"/>
            <a:chOff x="3462" y="1920"/>
            <a:chExt cx="1194" cy="815"/>
          </a:xfrm>
        </p:grpSpPr>
        <p:grpSp>
          <p:nvGrpSpPr>
            <p:cNvPr id="359451" name="Group 27"/>
            <p:cNvGrpSpPr>
              <a:grpSpLocks/>
            </p:cNvGrpSpPr>
            <p:nvPr/>
          </p:nvGrpSpPr>
          <p:grpSpPr bwMode="auto">
            <a:xfrm>
              <a:off x="3462" y="1920"/>
              <a:ext cx="1194" cy="768"/>
              <a:chOff x="3462" y="1920"/>
              <a:chExt cx="1194" cy="768"/>
            </a:xfrm>
          </p:grpSpPr>
          <p:sp>
            <p:nvSpPr>
              <p:cNvPr id="359452" name="Text Box 28"/>
              <p:cNvSpPr txBox="1">
                <a:spLocks noChangeArrowheads="1"/>
              </p:cNvSpPr>
              <p:nvPr/>
            </p:nvSpPr>
            <p:spPr bwMode="auto">
              <a:xfrm>
                <a:off x="3462" y="1934"/>
                <a:ext cx="646" cy="5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6666"/>
                    </a:solidFill>
                  </a:rPr>
                  <a:t>      </a:t>
                </a:r>
                <a:r>
                  <a:rPr lang="en-US" sz="2000" dirty="0" err="1">
                    <a:solidFill>
                      <a:srgbClr val="006666"/>
                    </a:solidFill>
                  </a:rPr>
                  <a:t>var</a:t>
                </a:r>
                <a:endParaRPr lang="en-US" sz="2000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359453" name="Rectangle 29"/>
              <p:cNvSpPr>
                <a:spLocks noChangeArrowheads="1"/>
              </p:cNvSpPr>
              <p:nvPr/>
            </p:nvSpPr>
            <p:spPr bwMode="auto">
              <a:xfrm>
                <a:off x="4128" y="1920"/>
                <a:ext cx="528" cy="768"/>
              </a:xfrm>
              <a:prstGeom prst="rect">
                <a:avLst/>
              </a:prstGeom>
              <a:solidFill>
                <a:srgbClr val="800000"/>
              </a:solidFill>
              <a:ln w="3810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359454" name="Text Box 30"/>
            <p:cNvSpPr txBox="1">
              <a:spLocks noChangeArrowheads="1"/>
            </p:cNvSpPr>
            <p:nvPr/>
          </p:nvSpPr>
          <p:spPr bwMode="auto">
            <a:xfrm>
              <a:off x="4176" y="2160"/>
              <a:ext cx="287" cy="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   </a:t>
              </a:r>
            </a:p>
          </p:txBody>
        </p:sp>
      </p:grpSp>
      <p:grpSp>
        <p:nvGrpSpPr>
          <p:cNvPr id="359455" name="Group 31"/>
          <p:cNvGrpSpPr>
            <a:grpSpLocks/>
          </p:cNvGrpSpPr>
          <p:nvPr/>
        </p:nvGrpSpPr>
        <p:grpSpPr bwMode="auto">
          <a:xfrm>
            <a:off x="5602290" y="3923019"/>
            <a:ext cx="1820863" cy="681351"/>
            <a:chOff x="3509" y="1850"/>
            <a:chExt cx="1147" cy="838"/>
          </a:xfrm>
        </p:grpSpPr>
        <p:grpSp>
          <p:nvGrpSpPr>
            <p:cNvPr id="359456" name="Group 32"/>
            <p:cNvGrpSpPr>
              <a:grpSpLocks/>
            </p:cNvGrpSpPr>
            <p:nvPr/>
          </p:nvGrpSpPr>
          <p:grpSpPr bwMode="auto">
            <a:xfrm>
              <a:off x="3509" y="1850"/>
              <a:ext cx="1147" cy="838"/>
              <a:chOff x="3509" y="1850"/>
              <a:chExt cx="1147" cy="838"/>
            </a:xfrm>
          </p:grpSpPr>
          <p:sp>
            <p:nvSpPr>
              <p:cNvPr id="359457" name="Text Box 33"/>
              <p:cNvSpPr txBox="1">
                <a:spLocks noChangeArrowheads="1"/>
              </p:cNvSpPr>
              <p:nvPr/>
            </p:nvSpPr>
            <p:spPr bwMode="auto">
              <a:xfrm>
                <a:off x="3509" y="1850"/>
                <a:ext cx="599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6666"/>
                    </a:solidFill>
                  </a:rPr>
                  <a:t>     </a:t>
                </a:r>
                <a:r>
                  <a:rPr lang="en-US" sz="2000" dirty="0" err="1">
                    <a:solidFill>
                      <a:srgbClr val="006666"/>
                    </a:solidFill>
                  </a:rPr>
                  <a:t>ptr</a:t>
                </a:r>
                <a:endParaRPr lang="en-US" sz="2000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359458" name="Rectangle 34"/>
              <p:cNvSpPr>
                <a:spLocks noChangeArrowheads="1"/>
              </p:cNvSpPr>
              <p:nvPr/>
            </p:nvSpPr>
            <p:spPr bwMode="auto">
              <a:xfrm>
                <a:off x="4128" y="1920"/>
                <a:ext cx="528" cy="768"/>
              </a:xfrm>
              <a:prstGeom prst="rect">
                <a:avLst/>
              </a:prstGeom>
              <a:solidFill>
                <a:srgbClr val="800000"/>
              </a:solidFill>
              <a:ln w="3810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359459" name="Text Box 35"/>
            <p:cNvSpPr txBox="1">
              <a:spLocks noChangeArrowheads="1"/>
            </p:cNvSpPr>
            <p:nvPr/>
          </p:nvSpPr>
          <p:spPr bwMode="auto">
            <a:xfrm>
              <a:off x="4176" y="2160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359460" name="Line 36"/>
          <p:cNvSpPr>
            <a:spLocks noChangeShapeType="1"/>
          </p:cNvSpPr>
          <p:nvPr/>
        </p:nvSpPr>
        <p:spPr bwMode="auto">
          <a:xfrm>
            <a:off x="7499350" y="3308968"/>
            <a:ext cx="12192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461" name="Text Box 37"/>
          <p:cNvSpPr txBox="1">
            <a:spLocks noChangeArrowheads="1"/>
          </p:cNvSpPr>
          <p:nvPr/>
        </p:nvSpPr>
        <p:spPr bwMode="auto">
          <a:xfrm>
            <a:off x="6564313" y="4135704"/>
            <a:ext cx="8851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1002</a:t>
            </a:r>
          </a:p>
        </p:txBody>
      </p:sp>
      <p:sp>
        <p:nvSpPr>
          <p:cNvPr id="359465" name="Line 41"/>
          <p:cNvSpPr>
            <a:spLocks noChangeShapeType="1"/>
          </p:cNvSpPr>
          <p:nvPr/>
        </p:nvSpPr>
        <p:spPr bwMode="auto">
          <a:xfrm>
            <a:off x="228600" y="43238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59466" name="Line 42"/>
          <p:cNvSpPr>
            <a:spLocks noChangeShapeType="1"/>
          </p:cNvSpPr>
          <p:nvPr/>
        </p:nvSpPr>
        <p:spPr bwMode="auto">
          <a:xfrm>
            <a:off x="228600" y="480532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59467" name="Line 43"/>
          <p:cNvSpPr>
            <a:spLocks noChangeShapeType="1"/>
          </p:cNvSpPr>
          <p:nvPr/>
        </p:nvSpPr>
        <p:spPr bwMode="auto">
          <a:xfrm>
            <a:off x="228600" y="579929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59485" name="Text Box 61"/>
          <p:cNvSpPr txBox="1">
            <a:spLocks noChangeArrowheads="1"/>
          </p:cNvSpPr>
          <p:nvPr/>
        </p:nvSpPr>
        <p:spPr bwMode="auto">
          <a:xfrm>
            <a:off x="469282" y="5619690"/>
            <a:ext cx="152958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990000"/>
                </a:solidFill>
              </a:rPr>
              <a:t>*</a:t>
            </a:r>
            <a:r>
              <a:rPr lang="en-US" sz="2000" dirty="0" err="1"/>
              <a:t>ptr</a:t>
            </a:r>
            <a:r>
              <a:rPr lang="en-US" sz="2000" dirty="0"/>
              <a:t>   =  5; </a:t>
            </a:r>
          </a:p>
        </p:txBody>
      </p:sp>
      <p:sp>
        <p:nvSpPr>
          <p:cNvPr id="359490" name="Text Box 66"/>
          <p:cNvSpPr txBox="1">
            <a:spLocks noChangeArrowheads="1"/>
          </p:cNvSpPr>
          <p:nvPr/>
        </p:nvSpPr>
        <p:spPr bwMode="auto">
          <a:xfrm>
            <a:off x="538006" y="1882914"/>
            <a:ext cx="814879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If placed in front of a pointer, the </a:t>
            </a:r>
            <a:r>
              <a:rPr lang="en-US" sz="2000" dirty="0">
                <a:solidFill>
                  <a:srgbClr val="6600CC"/>
                </a:solidFill>
              </a:rPr>
              <a:t>* operator </a:t>
            </a:r>
            <a:r>
              <a:rPr lang="en-US" sz="2000" dirty="0">
                <a:solidFill>
                  <a:schemeClr val="tx1"/>
                </a:solidFill>
              </a:rPr>
              <a:t>allows us to </a:t>
            </a:r>
            <a:r>
              <a:rPr lang="en-US" sz="2000" dirty="0">
                <a:solidFill>
                  <a:srgbClr val="6600CC"/>
                </a:solidFill>
              </a:rPr>
              <a:t>read/write</a:t>
            </a:r>
            <a:r>
              <a:rPr lang="en-US" sz="2000" dirty="0">
                <a:solidFill>
                  <a:schemeClr val="tx1"/>
                </a:solidFill>
              </a:rPr>
              <a:t> the variable pointed-to by the pointer.</a:t>
            </a:r>
          </a:p>
        </p:txBody>
      </p:sp>
      <p:sp>
        <p:nvSpPr>
          <p:cNvPr id="3" name="Rectangle 2"/>
          <p:cNvSpPr/>
          <p:nvPr/>
        </p:nvSpPr>
        <p:spPr>
          <a:xfrm>
            <a:off x="152400" y="762000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000" dirty="0">
                <a:solidFill>
                  <a:schemeClr val="accent6"/>
                </a:solidFill>
                <a:ea typeface="MS Mincho" pitchFamily="49" charset="-128"/>
              </a:rPr>
              <a:t>Question: </a:t>
            </a:r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So I have a pointer variable that points to another variable… now what?</a:t>
            </a:r>
            <a:endParaRPr lang="en-US" sz="2000" dirty="0"/>
          </a:p>
        </p:txBody>
      </p:sp>
      <p:sp>
        <p:nvSpPr>
          <p:cNvPr id="48" name="Text Box 44"/>
          <p:cNvSpPr txBox="1">
            <a:spLocks noChangeArrowheads="1"/>
          </p:cNvSpPr>
          <p:nvPr/>
        </p:nvSpPr>
        <p:spPr bwMode="auto">
          <a:xfrm>
            <a:off x="6545108" y="3157069"/>
            <a:ext cx="8851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CFFCC"/>
                </a:solidFill>
              </a:rPr>
              <a:t>1234</a:t>
            </a:r>
          </a:p>
        </p:txBody>
      </p:sp>
      <p:sp>
        <p:nvSpPr>
          <p:cNvPr id="49" name="Text Box 61"/>
          <p:cNvSpPr txBox="1">
            <a:spLocks noChangeArrowheads="1"/>
          </p:cNvSpPr>
          <p:nvPr/>
        </p:nvSpPr>
        <p:spPr bwMode="auto">
          <a:xfrm>
            <a:off x="457200" y="5181600"/>
            <a:ext cx="172515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chemeClr val="tx1"/>
                </a:solidFill>
              </a:rPr>
              <a:t>cout</a:t>
            </a:r>
            <a:r>
              <a:rPr lang="en-US" sz="2000" dirty="0">
                <a:solidFill>
                  <a:schemeClr val="tx1"/>
                </a:solidFill>
              </a:rPr>
              <a:t> &lt;&lt; </a:t>
            </a:r>
            <a:r>
              <a:rPr lang="en-US" sz="2000" dirty="0">
                <a:solidFill>
                  <a:srgbClr val="990000"/>
                </a:solidFill>
              </a:rPr>
              <a:t>*</a:t>
            </a:r>
            <a:r>
              <a:rPr lang="en-US" sz="2000" dirty="0" err="1"/>
              <a:t>ptr</a:t>
            </a:r>
            <a:r>
              <a:rPr lang="en-US" sz="2000" dirty="0"/>
              <a:t>; </a:t>
            </a:r>
          </a:p>
        </p:txBody>
      </p:sp>
      <p:sp>
        <p:nvSpPr>
          <p:cNvPr id="71" name="Rounded Rectangular Callout 70"/>
          <p:cNvSpPr/>
          <p:nvPr/>
        </p:nvSpPr>
        <p:spPr bwMode="auto">
          <a:xfrm>
            <a:off x="2473386" y="2487083"/>
            <a:ext cx="3348900" cy="2318237"/>
          </a:xfrm>
          <a:prstGeom prst="wedgeRoundRectCallout">
            <a:avLst>
              <a:gd name="adj1" fmla="val -75175"/>
              <a:gd name="adj2" fmla="val 64379"/>
              <a:gd name="adj3" fmla="val 16667"/>
            </a:avLst>
          </a:prstGeom>
          <a:solidFill>
            <a:srgbClr val="FFF3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“Get the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address value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stored in the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ptr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variable…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Then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go to that address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in memory…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endParaRPr lang="en-US" sz="105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and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give me the value stored there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.”</a:t>
            </a:r>
          </a:p>
        </p:txBody>
      </p:sp>
      <p:sp>
        <p:nvSpPr>
          <p:cNvPr id="50" name="Line 42"/>
          <p:cNvSpPr>
            <a:spLocks noChangeShapeType="1"/>
          </p:cNvSpPr>
          <p:nvPr/>
        </p:nvSpPr>
        <p:spPr bwMode="auto">
          <a:xfrm>
            <a:off x="228600" y="538165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404256" y="5148942"/>
            <a:ext cx="1186541" cy="421590"/>
            <a:chOff x="-2481942" y="4579516"/>
            <a:chExt cx="1186541" cy="421590"/>
          </a:xfrm>
        </p:grpSpPr>
        <p:sp>
          <p:nvSpPr>
            <p:cNvPr id="51" name="Text Box 29"/>
            <p:cNvSpPr txBox="1">
              <a:spLocks noChangeArrowheads="1"/>
            </p:cNvSpPr>
            <p:nvPr/>
          </p:nvSpPr>
          <p:spPr bwMode="auto">
            <a:xfrm>
              <a:off x="-2362200" y="4579516"/>
              <a:ext cx="1066799" cy="400110"/>
            </a:xfrm>
            <a:prstGeom prst="rect">
              <a:avLst/>
            </a:prstGeom>
            <a:solidFill>
              <a:srgbClr val="ABFFEF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-2481942" y="4600996"/>
              <a:ext cx="92525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6600CC"/>
                  </a:solidFill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</a:rPr>
                <a:t>1002</a:t>
              </a:r>
              <a:r>
                <a:rPr lang="en-US" sz="2000" dirty="0">
                  <a:solidFill>
                    <a:schemeClr val="tx1"/>
                  </a:solidFill>
                </a:rPr>
                <a:t>;</a:t>
              </a:r>
            </a:p>
          </p:txBody>
        </p:sp>
      </p:grpSp>
      <p:sp>
        <p:nvSpPr>
          <p:cNvPr id="56" name="Text Box 66"/>
          <p:cNvSpPr txBox="1">
            <a:spLocks noChangeArrowheads="1"/>
          </p:cNvSpPr>
          <p:nvPr/>
        </p:nvSpPr>
        <p:spPr bwMode="auto">
          <a:xfrm>
            <a:off x="5794345" y="5581471"/>
            <a:ext cx="3360046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6"/>
                </a:solidFill>
              </a:rPr>
              <a:t>Neat! </a:t>
            </a:r>
            <a:r>
              <a:rPr lang="en-US" sz="1600" dirty="0">
                <a:solidFill>
                  <a:schemeClr val="tx1"/>
                </a:solidFill>
              </a:rPr>
              <a:t>The pointer lets us </a:t>
            </a:r>
            <a:r>
              <a:rPr lang="en-US" sz="1600" dirty="0">
                <a:solidFill>
                  <a:srgbClr val="6600CC"/>
                </a:solidFill>
              </a:rPr>
              <a:t>indirectly </a:t>
            </a:r>
            <a:r>
              <a:rPr lang="en-US" sz="1600" dirty="0">
                <a:solidFill>
                  <a:schemeClr val="tx1"/>
                </a:solidFill>
              </a:rPr>
              <a:t>access a value in memory without referring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to its variable name!</a:t>
            </a:r>
          </a:p>
        </p:txBody>
      </p:sp>
      <p:sp>
        <p:nvSpPr>
          <p:cNvPr id="57" name="Rounded Rectangular Callout 56"/>
          <p:cNvSpPr/>
          <p:nvPr/>
        </p:nvSpPr>
        <p:spPr bwMode="auto">
          <a:xfrm>
            <a:off x="4211115" y="1877407"/>
            <a:ext cx="2057400" cy="847956"/>
          </a:xfrm>
          <a:prstGeom prst="wedgeRoundRectCallout">
            <a:avLst>
              <a:gd name="adj1" fmla="val 71899"/>
              <a:gd name="adj2" fmla="val 104234"/>
              <a:gd name="adj3" fmla="val 16667"/>
            </a:avLst>
          </a:prstGeom>
          <a:solidFill>
            <a:srgbClr val="FFF3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 just changed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var’s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value to 5…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1240972" y="5148944"/>
            <a:ext cx="1186541" cy="421590"/>
            <a:chOff x="-2481942" y="4579516"/>
            <a:chExt cx="1186541" cy="421590"/>
          </a:xfrm>
        </p:grpSpPr>
        <p:sp>
          <p:nvSpPr>
            <p:cNvPr id="62" name="Text Box 29"/>
            <p:cNvSpPr txBox="1">
              <a:spLocks noChangeArrowheads="1"/>
            </p:cNvSpPr>
            <p:nvPr/>
          </p:nvSpPr>
          <p:spPr bwMode="auto">
            <a:xfrm>
              <a:off x="-2362200" y="4579516"/>
              <a:ext cx="1066799" cy="400110"/>
            </a:xfrm>
            <a:prstGeom prst="rect">
              <a:avLst/>
            </a:prstGeom>
            <a:solidFill>
              <a:srgbClr val="ABFFEF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-2481942" y="4600996"/>
              <a:ext cx="92525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6600CC"/>
                  </a:solidFill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</a:rPr>
                <a:t>1234</a:t>
              </a:r>
              <a:r>
                <a:rPr lang="en-US" sz="2000" dirty="0">
                  <a:solidFill>
                    <a:schemeClr val="tx1"/>
                  </a:solidFill>
                </a:rPr>
                <a:t>;</a:t>
              </a:r>
            </a:p>
          </p:txBody>
        </p:sp>
      </p:grpSp>
      <p:sp>
        <p:nvSpPr>
          <p:cNvPr id="58" name="Rounded Rectangular Callout 57"/>
          <p:cNvSpPr/>
          <p:nvPr/>
        </p:nvSpPr>
        <p:spPr bwMode="auto">
          <a:xfrm>
            <a:off x="2514600" y="4235243"/>
            <a:ext cx="2286000" cy="948380"/>
          </a:xfrm>
          <a:prstGeom prst="wedgeRoundRectCallout">
            <a:avLst>
              <a:gd name="adj1" fmla="val -115201"/>
              <a:gd name="adj2" fmla="val 106064"/>
              <a:gd name="adj3" fmla="val 16667"/>
            </a:avLst>
          </a:prstGeom>
          <a:solidFill>
            <a:srgbClr val="FFF3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…without ever referring to its variable name!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157317" y="5224141"/>
            <a:ext cx="40831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66"/>
                </a:solidFill>
              </a:rPr>
              <a:t>// </a:t>
            </a:r>
            <a:r>
              <a:rPr lang="en-US" sz="1400" dirty="0" err="1">
                <a:solidFill>
                  <a:srgbClr val="6600CC"/>
                </a:solidFill>
              </a:rPr>
              <a:t>cout</a:t>
            </a:r>
            <a:r>
              <a:rPr lang="en-US" sz="900" dirty="0">
                <a:solidFill>
                  <a:srgbClr val="6600CC"/>
                </a:solidFill>
              </a:rPr>
              <a:t> </a:t>
            </a:r>
            <a:r>
              <a:rPr lang="en-US" sz="1400" dirty="0">
                <a:solidFill>
                  <a:srgbClr val="6600CC"/>
                </a:solidFill>
              </a:rPr>
              <a:t>&lt;&lt;</a:t>
            </a:r>
            <a:r>
              <a:rPr lang="en-US" sz="900" dirty="0">
                <a:solidFill>
                  <a:srgbClr val="6600CC"/>
                </a:solidFill>
              </a:rPr>
              <a:t> </a:t>
            </a:r>
            <a:r>
              <a:rPr lang="en-US" sz="1400" dirty="0">
                <a:solidFill>
                  <a:srgbClr val="6600CC"/>
                </a:solidFill>
              </a:rPr>
              <a:t>*</a:t>
            </a:r>
            <a:r>
              <a:rPr lang="en-US" sz="1400" dirty="0" err="1">
                <a:solidFill>
                  <a:srgbClr val="6600CC"/>
                </a:solidFill>
              </a:rPr>
              <a:t>ptr</a:t>
            </a:r>
            <a:r>
              <a:rPr lang="en-US" sz="1400" dirty="0">
                <a:solidFill>
                  <a:srgbClr val="6600CC"/>
                </a:solidFill>
              </a:rPr>
              <a:t> </a:t>
            </a:r>
            <a:r>
              <a:rPr lang="en-US" sz="1400" dirty="0">
                <a:solidFill>
                  <a:srgbClr val="FF0066"/>
                </a:solidFill>
                <a:sym typeface="Wingdings" pitchFamily="2" charset="2"/>
              </a:rPr>
              <a:t> </a:t>
            </a:r>
            <a:r>
              <a:rPr lang="en-US" sz="1400" dirty="0" err="1">
                <a:solidFill>
                  <a:srgbClr val="6600CC"/>
                </a:solidFill>
                <a:sym typeface="Wingdings" pitchFamily="2" charset="2"/>
              </a:rPr>
              <a:t>cout</a:t>
            </a:r>
            <a:r>
              <a:rPr lang="en-US" sz="900" dirty="0">
                <a:solidFill>
                  <a:srgbClr val="6600CC"/>
                </a:solidFill>
                <a:sym typeface="Wingdings" pitchFamily="2" charset="2"/>
              </a:rPr>
              <a:t> </a:t>
            </a:r>
            <a:r>
              <a:rPr lang="en-US" sz="1400" dirty="0">
                <a:solidFill>
                  <a:srgbClr val="6600CC"/>
                </a:solidFill>
                <a:sym typeface="Wingdings" pitchFamily="2" charset="2"/>
              </a:rPr>
              <a:t>&lt;&lt;</a:t>
            </a:r>
            <a:r>
              <a:rPr lang="en-US" sz="900" dirty="0">
                <a:solidFill>
                  <a:srgbClr val="6600CC"/>
                </a:solidFill>
                <a:sym typeface="Wingdings" pitchFamily="2" charset="2"/>
              </a:rPr>
              <a:t> </a:t>
            </a:r>
            <a:r>
              <a:rPr lang="en-US" sz="1400" dirty="0">
                <a:solidFill>
                  <a:srgbClr val="6600CC"/>
                </a:solidFill>
                <a:sym typeface="Wingdings" pitchFamily="2" charset="2"/>
              </a:rPr>
              <a:t>*1002 </a:t>
            </a:r>
            <a:r>
              <a:rPr lang="en-US" sz="1400" dirty="0">
                <a:solidFill>
                  <a:srgbClr val="FF0066"/>
                </a:solidFill>
                <a:sym typeface="Wingdings" pitchFamily="2" charset="2"/>
              </a:rPr>
              <a:t> </a:t>
            </a:r>
            <a:r>
              <a:rPr lang="en-US" sz="1400" dirty="0" err="1">
                <a:solidFill>
                  <a:srgbClr val="6600CC"/>
                </a:solidFill>
                <a:sym typeface="Wingdings" pitchFamily="2" charset="2"/>
              </a:rPr>
              <a:t>cout</a:t>
            </a:r>
            <a:r>
              <a:rPr lang="en-US" sz="900" dirty="0">
                <a:solidFill>
                  <a:srgbClr val="6600CC"/>
                </a:solidFill>
                <a:sym typeface="Wingdings" pitchFamily="2" charset="2"/>
              </a:rPr>
              <a:t> </a:t>
            </a:r>
            <a:r>
              <a:rPr lang="en-US" sz="1400" dirty="0">
                <a:solidFill>
                  <a:srgbClr val="6600CC"/>
                </a:solidFill>
                <a:sym typeface="Wingdings" pitchFamily="2" charset="2"/>
              </a:rPr>
              <a:t>&lt;&lt;</a:t>
            </a:r>
            <a:r>
              <a:rPr lang="en-US" sz="900" dirty="0">
                <a:solidFill>
                  <a:srgbClr val="6600CC"/>
                </a:solidFill>
                <a:sym typeface="Wingdings" pitchFamily="2" charset="2"/>
              </a:rPr>
              <a:t> </a:t>
            </a:r>
            <a:r>
              <a:rPr lang="en-US" sz="1400" dirty="0">
                <a:solidFill>
                  <a:srgbClr val="6600CC"/>
                </a:solidFill>
                <a:sym typeface="Wingdings" pitchFamily="2" charset="2"/>
              </a:rPr>
              <a:t>1234</a:t>
            </a:r>
            <a:endParaRPr lang="en-US" sz="1400" dirty="0">
              <a:solidFill>
                <a:srgbClr val="6600CC"/>
              </a:solidFill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523009" y="5587324"/>
            <a:ext cx="925253" cy="461665"/>
            <a:chOff x="-2503714" y="4579516"/>
            <a:chExt cx="925253" cy="461665"/>
          </a:xfrm>
        </p:grpSpPr>
        <p:sp>
          <p:nvSpPr>
            <p:cNvPr id="65" name="Text Box 29"/>
            <p:cNvSpPr txBox="1">
              <a:spLocks noChangeArrowheads="1"/>
            </p:cNvSpPr>
            <p:nvPr/>
          </p:nvSpPr>
          <p:spPr bwMode="auto">
            <a:xfrm>
              <a:off x="-2362199" y="4579516"/>
              <a:ext cx="590368" cy="461665"/>
            </a:xfrm>
            <a:prstGeom prst="rect">
              <a:avLst/>
            </a:prstGeom>
            <a:solidFill>
              <a:srgbClr val="ABFFEF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-2503714" y="4590110"/>
              <a:ext cx="92525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6600CC"/>
                  </a:solidFill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</a:rPr>
                <a:t>1002</a:t>
              </a:r>
              <a:r>
                <a:rPr lang="en-US" sz="2000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sp>
        <p:nvSpPr>
          <p:cNvPr id="70" name="Text Box 37"/>
          <p:cNvSpPr txBox="1">
            <a:spLocks noChangeArrowheads="1"/>
          </p:cNvSpPr>
          <p:nvPr/>
        </p:nvSpPr>
        <p:spPr bwMode="auto">
          <a:xfrm>
            <a:off x="6563178" y="4135704"/>
            <a:ext cx="8851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1002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6040441" y="3076996"/>
            <a:ext cx="2760520" cy="609600"/>
          </a:xfrm>
          <a:prstGeom prst="rect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3" name="Text Box 37"/>
          <p:cNvSpPr txBox="1">
            <a:spLocks noChangeArrowheads="1"/>
          </p:cNvSpPr>
          <p:nvPr/>
        </p:nvSpPr>
        <p:spPr bwMode="auto">
          <a:xfrm>
            <a:off x="6545249" y="3158928"/>
            <a:ext cx="8851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1234</a:t>
            </a:r>
          </a:p>
        </p:txBody>
      </p:sp>
      <p:sp>
        <p:nvSpPr>
          <p:cNvPr id="74" name="Rounded Rectangular Callout 73"/>
          <p:cNvSpPr/>
          <p:nvPr/>
        </p:nvSpPr>
        <p:spPr bwMode="auto">
          <a:xfrm>
            <a:off x="1828800" y="3091963"/>
            <a:ext cx="3348900" cy="2318237"/>
          </a:xfrm>
          <a:prstGeom prst="wedgeRoundRectCallout">
            <a:avLst>
              <a:gd name="adj1" fmla="val -75175"/>
              <a:gd name="adj2" fmla="val 64379"/>
              <a:gd name="adj3" fmla="val 16667"/>
            </a:avLst>
          </a:prstGeom>
          <a:solidFill>
            <a:srgbClr val="FFF3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“Get the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address value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stored in the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ptr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variable…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Then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go to that address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in memory… 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endParaRPr lang="en-US" sz="105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and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store a value of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5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there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.”</a:t>
            </a:r>
          </a:p>
        </p:txBody>
      </p:sp>
      <p:sp>
        <p:nvSpPr>
          <p:cNvPr id="75" name="Text Box 37"/>
          <p:cNvSpPr txBox="1">
            <a:spLocks noChangeArrowheads="1"/>
          </p:cNvSpPr>
          <p:nvPr/>
        </p:nvSpPr>
        <p:spPr bwMode="auto">
          <a:xfrm>
            <a:off x="6561151" y="4138653"/>
            <a:ext cx="8851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1002</a:t>
            </a:r>
          </a:p>
        </p:txBody>
      </p:sp>
      <p:sp>
        <p:nvSpPr>
          <p:cNvPr id="359468" name="Text Box 44"/>
          <p:cNvSpPr txBox="1">
            <a:spLocks noChangeArrowheads="1"/>
          </p:cNvSpPr>
          <p:nvPr/>
        </p:nvSpPr>
        <p:spPr bwMode="auto">
          <a:xfrm>
            <a:off x="1495357" y="5613820"/>
            <a:ext cx="34176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141551" y="5635079"/>
            <a:ext cx="27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66"/>
                </a:solidFill>
              </a:rPr>
              <a:t>// </a:t>
            </a:r>
            <a:r>
              <a:rPr lang="en-US" sz="1800" dirty="0">
                <a:solidFill>
                  <a:srgbClr val="6600CC"/>
                </a:solidFill>
              </a:rPr>
              <a:t>*</a:t>
            </a:r>
            <a:r>
              <a:rPr lang="en-US" sz="1800" dirty="0" err="1">
                <a:solidFill>
                  <a:srgbClr val="6600CC"/>
                </a:solidFill>
              </a:rPr>
              <a:t>ptr</a:t>
            </a:r>
            <a:r>
              <a:rPr lang="en-US" sz="1800" dirty="0">
                <a:solidFill>
                  <a:srgbClr val="6600CC"/>
                </a:solidFill>
              </a:rPr>
              <a:t> = 5 </a:t>
            </a:r>
            <a:r>
              <a:rPr lang="en-US" sz="1800" dirty="0">
                <a:solidFill>
                  <a:srgbClr val="FF0066"/>
                </a:solidFill>
                <a:sym typeface="Wingdings" pitchFamily="2" charset="2"/>
              </a:rPr>
              <a:t> </a:t>
            </a:r>
            <a:r>
              <a:rPr lang="en-US" sz="1800" dirty="0">
                <a:solidFill>
                  <a:srgbClr val="6600CC"/>
                </a:solidFill>
                <a:sym typeface="Wingdings" pitchFamily="2" charset="2"/>
              </a:rPr>
              <a:t>*1002 = 5</a:t>
            </a:r>
            <a:endParaRPr lang="en-US" sz="1800" dirty="0">
              <a:solidFill>
                <a:srgbClr val="66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59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59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5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24693E-6 L -0.56164 0.14394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090" y="7197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0" dur="2000" fill="hold"/>
                                        <p:tgtEl>
                                          <p:spTgt spid="70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000"/>
                            </p:stCondLst>
                            <p:childTnLst>
                              <p:par>
                                <p:cTn id="96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31321E-9 L -0.58039 0.28522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028" y="14249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0" dur="2000" fill="hold"/>
                                        <p:tgtEl>
                                          <p:spTgt spid="7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359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7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500"/>
                            </p:stCondLst>
                            <p:childTnLst>
                              <p:par>
                                <p:cTn id="1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95721E-6 L -0.65764 0.20727 " pathEditMode="relative" rAng="0" ptsTypes="AA">
                                      <p:cBhvr>
                                        <p:cTn id="180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882" y="10363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2" dur="2000" fill="hold"/>
                                        <p:tgtEl>
                                          <p:spTgt spid="7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2000"/>
                            </p:stCondLst>
                            <p:childTnLst>
                              <p:par>
                                <p:cTn id="184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00185 L 0.58298 -0.3567 " pathEditMode="relative" rAng="0" ptsTypes="AA">
                                      <p:cBhvr>
                                        <p:cTn id="210" dur="2000" fill="hold"/>
                                        <p:tgtEl>
                                          <p:spTgt spid="3594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219" y="-17927"/>
                                    </p:animMotion>
                                  </p:childTnLst>
                                </p:cTn>
                              </p:par>
                              <p:par>
                                <p:cTn id="21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2" dur="2000" fill="hold"/>
                                        <p:tgtEl>
                                          <p:spTgt spid="35946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 nodeType="clickPar">
                      <p:stCondLst>
                        <p:cond delay="indefinite"/>
                      </p:stCondLst>
                      <p:childTnLst>
                        <p:par>
                          <p:cTn id="2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437" grpId="0"/>
      <p:bldP spid="359440" grpId="0" animBg="1"/>
      <p:bldP spid="359440" grpId="1" animBg="1"/>
      <p:bldP spid="359460" grpId="0" animBg="1"/>
      <p:bldP spid="359460" grpId="1" animBg="1"/>
      <p:bldP spid="359461" grpId="0" autoUpdateAnimBg="0"/>
      <p:bldP spid="359465" grpId="0" animBg="1"/>
      <p:bldP spid="359465" grpId="1" animBg="1"/>
      <p:bldP spid="359466" grpId="0" animBg="1"/>
      <p:bldP spid="359466" grpId="1" animBg="1"/>
      <p:bldP spid="359467" grpId="0" animBg="1"/>
      <p:bldP spid="359467" grpId="1" animBg="1"/>
      <p:bldP spid="359485" grpId="0"/>
      <p:bldP spid="359490" grpId="0"/>
      <p:bldP spid="3" grpId="0"/>
      <p:bldP spid="48" grpId="0"/>
      <p:bldP spid="48" grpId="1"/>
      <p:bldP spid="49" grpId="0"/>
      <p:bldP spid="71" grpId="0" uiExpand="1" build="p" animBg="1"/>
      <p:bldP spid="71" grpId="1" uiExpand="1" build="allAtOnce" animBg="1"/>
      <p:bldP spid="50" grpId="0" animBg="1"/>
      <p:bldP spid="50" grpId="1" animBg="1"/>
      <p:bldP spid="56" grpId="0"/>
      <p:bldP spid="57" grpId="0" animBg="1"/>
      <p:bldP spid="58" grpId="0" animBg="1"/>
      <p:bldP spid="53" grpId="0"/>
      <p:bldP spid="70" grpId="0" autoUpdateAnimBg="0"/>
      <p:bldP spid="70" grpId="1"/>
      <p:bldP spid="70" grpId="2"/>
      <p:bldP spid="70" grpId="3"/>
      <p:bldP spid="7" grpId="0" animBg="1"/>
      <p:bldP spid="7" grpId="1" animBg="1"/>
      <p:bldP spid="7" grpId="2" animBg="1"/>
      <p:bldP spid="7" grpId="3" animBg="1"/>
      <p:bldP spid="73" grpId="0" autoUpdateAnimBg="0"/>
      <p:bldP spid="73" grpId="1"/>
      <p:bldP spid="73" grpId="2"/>
      <p:bldP spid="73" grpId="3"/>
      <p:bldP spid="74" grpId="0" uiExpand="1" build="p" animBg="1"/>
      <p:bldP spid="74" grpId="1" uiExpand="1" build="p"/>
      <p:bldP spid="74" grpId="2" build="allAtOnce" animBg="1"/>
      <p:bldP spid="75" grpId="0" autoUpdateAnimBg="0"/>
      <p:bldP spid="75" grpId="1"/>
      <p:bldP spid="75" grpId="2"/>
      <p:bldP spid="75" grpId="3"/>
      <p:bldP spid="359468" grpId="0"/>
      <p:bldP spid="359468" grpId="1"/>
      <p:bldP spid="359468" grpId="2"/>
      <p:bldP spid="7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C5791-73CB-4A15-915E-6F637C77CB10}" type="slidenum">
              <a:rPr lang="en-US"/>
              <a:pPr/>
              <a:t>13</a:t>
            </a:fld>
            <a:endParaRPr lang="en-US"/>
          </a:p>
        </p:txBody>
      </p:sp>
      <p:grpSp>
        <p:nvGrpSpPr>
          <p:cNvPr id="242750" name="Group 62"/>
          <p:cNvGrpSpPr>
            <a:grpSpLocks/>
          </p:cNvGrpSpPr>
          <p:nvPr/>
        </p:nvGrpSpPr>
        <p:grpSpPr bwMode="auto">
          <a:xfrm>
            <a:off x="-161970" y="1051543"/>
            <a:ext cx="3971970" cy="4046538"/>
            <a:chOff x="-346" y="642"/>
            <a:chExt cx="4138" cy="2549"/>
          </a:xfrm>
        </p:grpSpPr>
        <p:sp>
          <p:nvSpPr>
            <p:cNvPr id="242690" name="Rectangle 2"/>
            <p:cNvSpPr>
              <a:spLocks noChangeArrowheads="1"/>
            </p:cNvSpPr>
            <p:nvPr/>
          </p:nvSpPr>
          <p:spPr bwMode="auto">
            <a:xfrm>
              <a:off x="96" y="642"/>
              <a:ext cx="3696" cy="2496"/>
            </a:xfrm>
            <a:prstGeom prst="rect">
              <a:avLst/>
            </a:prstGeom>
            <a:solidFill>
              <a:srgbClr val="ABFFE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691" name="Rectangle 3"/>
            <p:cNvSpPr>
              <a:spLocks noChangeArrowheads="1"/>
            </p:cNvSpPr>
            <p:nvPr/>
          </p:nvSpPr>
          <p:spPr bwMode="auto">
            <a:xfrm>
              <a:off x="-346" y="690"/>
              <a:ext cx="3984" cy="25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void set(</a:t>
              </a:r>
              <a:r>
                <a:rPr lang="en-US" sz="19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r>
                <a:rPr lang="en-US" b="1" dirty="0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*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pa)   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</a:t>
              </a:r>
              <a:r>
                <a:rPr lang="en-US" sz="1900" b="1" dirty="0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*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pa = 5;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</a:t>
              </a:r>
              <a:r>
                <a:rPr lang="en-US" sz="19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x = 1;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set(&amp;x);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</a:t>
              </a:r>
              <a:r>
                <a:rPr lang="en-US" sz="19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cout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&lt;&lt; x;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</a:rPr>
                <a:t>}</a:t>
              </a:r>
              <a:r>
                <a:rPr lang="en-US" sz="1900" dirty="0">
                  <a:solidFill>
                    <a:schemeClr val="tx1"/>
                  </a:solidFill>
                  <a:latin typeface="Courier New" pitchFamily="49" charset="0"/>
                </a:rPr>
                <a:t> </a:t>
              </a:r>
            </a:p>
          </p:txBody>
        </p:sp>
      </p:grpSp>
      <p:sp>
        <p:nvSpPr>
          <p:cNvPr id="242693" name="Rectangle 5"/>
          <p:cNvSpPr>
            <a:spLocks noChangeArrowheads="1"/>
          </p:cNvSpPr>
          <p:nvPr/>
        </p:nvSpPr>
        <p:spPr bwMode="auto">
          <a:xfrm>
            <a:off x="6346825" y="2081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694" name="Rectangle 6"/>
          <p:cNvSpPr>
            <a:spLocks noChangeArrowheads="1"/>
          </p:cNvSpPr>
          <p:nvPr/>
        </p:nvSpPr>
        <p:spPr bwMode="auto">
          <a:xfrm>
            <a:off x="6346825" y="2386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695" name="Rectangle 7"/>
          <p:cNvSpPr>
            <a:spLocks noChangeArrowheads="1"/>
          </p:cNvSpPr>
          <p:nvPr/>
        </p:nvSpPr>
        <p:spPr bwMode="auto">
          <a:xfrm>
            <a:off x="6346825" y="2690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696" name="Rectangle 8"/>
          <p:cNvSpPr>
            <a:spLocks noChangeArrowheads="1"/>
          </p:cNvSpPr>
          <p:nvPr/>
        </p:nvSpPr>
        <p:spPr bwMode="auto">
          <a:xfrm>
            <a:off x="6346825" y="2995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697" name="Rectangle 9"/>
          <p:cNvSpPr>
            <a:spLocks noChangeArrowheads="1"/>
          </p:cNvSpPr>
          <p:nvPr/>
        </p:nvSpPr>
        <p:spPr bwMode="auto">
          <a:xfrm>
            <a:off x="6346825" y="3300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698" name="Rectangle 10"/>
          <p:cNvSpPr>
            <a:spLocks noChangeArrowheads="1"/>
          </p:cNvSpPr>
          <p:nvPr/>
        </p:nvSpPr>
        <p:spPr bwMode="auto">
          <a:xfrm>
            <a:off x="6346825" y="3605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699" name="Rectangle 11"/>
          <p:cNvSpPr>
            <a:spLocks noChangeArrowheads="1"/>
          </p:cNvSpPr>
          <p:nvPr/>
        </p:nvSpPr>
        <p:spPr bwMode="auto">
          <a:xfrm>
            <a:off x="6346825" y="3910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700" name="Rectangle 12"/>
          <p:cNvSpPr>
            <a:spLocks noChangeArrowheads="1"/>
          </p:cNvSpPr>
          <p:nvPr/>
        </p:nvSpPr>
        <p:spPr bwMode="auto">
          <a:xfrm>
            <a:off x="6346825" y="4214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701" name="Rectangle 13"/>
          <p:cNvSpPr>
            <a:spLocks noChangeArrowheads="1"/>
          </p:cNvSpPr>
          <p:nvPr/>
        </p:nvSpPr>
        <p:spPr bwMode="auto">
          <a:xfrm>
            <a:off x="6346825" y="4519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702" name="Rectangle 14"/>
          <p:cNvSpPr>
            <a:spLocks noChangeArrowheads="1"/>
          </p:cNvSpPr>
          <p:nvPr/>
        </p:nvSpPr>
        <p:spPr bwMode="auto">
          <a:xfrm>
            <a:off x="6346825" y="4824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703" name="Rectangle 15"/>
          <p:cNvSpPr>
            <a:spLocks noChangeArrowheads="1"/>
          </p:cNvSpPr>
          <p:nvPr/>
        </p:nvSpPr>
        <p:spPr bwMode="auto">
          <a:xfrm>
            <a:off x="6346825" y="5129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704" name="Text Box 16"/>
          <p:cNvSpPr txBox="1">
            <a:spLocks noChangeArrowheads="1"/>
          </p:cNvSpPr>
          <p:nvPr/>
        </p:nvSpPr>
        <p:spPr bwMode="auto">
          <a:xfrm>
            <a:off x="6575425" y="1624013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242705" name="Rectangle 17"/>
          <p:cNvSpPr>
            <a:spLocks noChangeArrowheads="1"/>
          </p:cNvSpPr>
          <p:nvPr/>
        </p:nvSpPr>
        <p:spPr bwMode="auto">
          <a:xfrm>
            <a:off x="6346825" y="1166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706" name="Rectangle 18"/>
          <p:cNvSpPr>
            <a:spLocks noChangeArrowheads="1"/>
          </p:cNvSpPr>
          <p:nvPr/>
        </p:nvSpPr>
        <p:spPr bwMode="auto">
          <a:xfrm>
            <a:off x="6346825" y="1471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707" name="Text Box 19"/>
          <p:cNvSpPr txBox="1">
            <a:spLocks noChangeArrowheads="1"/>
          </p:cNvSpPr>
          <p:nvPr/>
        </p:nvSpPr>
        <p:spPr bwMode="auto">
          <a:xfrm>
            <a:off x="7154862" y="1143000"/>
            <a:ext cx="14033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00000000</a:t>
            </a:r>
          </a:p>
          <a:p>
            <a:r>
              <a:rPr lang="en-US" sz="2000" b="1">
                <a:latin typeface="Courier New" pitchFamily="49" charset="0"/>
              </a:rPr>
              <a:t>00000001</a:t>
            </a:r>
          </a:p>
        </p:txBody>
      </p:sp>
      <p:sp>
        <p:nvSpPr>
          <p:cNvPr id="242708" name="Text Box 20"/>
          <p:cNvSpPr txBox="1">
            <a:spLocks noChangeArrowheads="1"/>
          </p:cNvSpPr>
          <p:nvPr/>
        </p:nvSpPr>
        <p:spPr bwMode="auto">
          <a:xfrm>
            <a:off x="7154862" y="2068513"/>
            <a:ext cx="1403350" cy="344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00009240</a:t>
            </a:r>
          </a:p>
          <a:p>
            <a:r>
              <a:rPr lang="en-US" sz="2000" b="1">
                <a:latin typeface="Courier New" pitchFamily="49" charset="0"/>
              </a:rPr>
              <a:t>00009241</a:t>
            </a:r>
          </a:p>
          <a:p>
            <a:r>
              <a:rPr lang="en-US" sz="2000" b="1">
                <a:latin typeface="Courier New" pitchFamily="49" charset="0"/>
              </a:rPr>
              <a:t>00009242</a:t>
            </a:r>
          </a:p>
          <a:p>
            <a:r>
              <a:rPr lang="en-US" sz="2000" b="1">
                <a:latin typeface="Courier New" pitchFamily="49" charset="0"/>
              </a:rPr>
              <a:t>00009243</a:t>
            </a:r>
          </a:p>
          <a:p>
            <a:r>
              <a:rPr lang="en-US" sz="2000" b="1">
                <a:latin typeface="Courier New" pitchFamily="49" charset="0"/>
              </a:rPr>
              <a:t>00009244</a:t>
            </a:r>
          </a:p>
          <a:p>
            <a:r>
              <a:rPr lang="en-US" sz="2000" b="1">
                <a:latin typeface="Courier New" pitchFamily="49" charset="0"/>
              </a:rPr>
              <a:t>00009245</a:t>
            </a:r>
          </a:p>
          <a:p>
            <a:r>
              <a:rPr lang="en-US" sz="2000" b="1">
                <a:latin typeface="Courier New" pitchFamily="49" charset="0"/>
              </a:rPr>
              <a:t>00009246</a:t>
            </a:r>
          </a:p>
          <a:p>
            <a:r>
              <a:rPr lang="en-US" sz="2000" b="1">
                <a:latin typeface="Courier New" pitchFamily="49" charset="0"/>
              </a:rPr>
              <a:t>00009247</a:t>
            </a:r>
          </a:p>
          <a:p>
            <a:r>
              <a:rPr lang="en-US" sz="2000" b="1">
                <a:latin typeface="Courier New" pitchFamily="49" charset="0"/>
              </a:rPr>
              <a:t>00009248</a:t>
            </a:r>
          </a:p>
          <a:p>
            <a:r>
              <a:rPr lang="en-US" sz="2000" b="1">
                <a:latin typeface="Courier New" pitchFamily="49" charset="0"/>
              </a:rPr>
              <a:t>00009249</a:t>
            </a:r>
          </a:p>
          <a:p>
            <a:r>
              <a:rPr lang="en-US" sz="2000" b="1">
                <a:latin typeface="Courier New" pitchFamily="49" charset="0"/>
              </a:rPr>
              <a:t>00009250</a:t>
            </a:r>
          </a:p>
        </p:txBody>
      </p:sp>
      <p:grpSp>
        <p:nvGrpSpPr>
          <p:cNvPr id="242709" name="Group 21"/>
          <p:cNvGrpSpPr>
            <a:grpSpLocks/>
          </p:cNvGrpSpPr>
          <p:nvPr/>
        </p:nvGrpSpPr>
        <p:grpSpPr bwMode="auto">
          <a:xfrm>
            <a:off x="5638800" y="2057400"/>
            <a:ext cx="1630362" cy="1219200"/>
            <a:chOff x="3653" y="1200"/>
            <a:chExt cx="1027" cy="768"/>
          </a:xfrm>
        </p:grpSpPr>
        <p:grpSp>
          <p:nvGrpSpPr>
            <p:cNvPr id="242710" name="Group 22"/>
            <p:cNvGrpSpPr>
              <a:grpSpLocks/>
            </p:cNvGrpSpPr>
            <p:nvPr/>
          </p:nvGrpSpPr>
          <p:grpSpPr bwMode="auto">
            <a:xfrm>
              <a:off x="3653" y="1200"/>
              <a:ext cx="1027" cy="768"/>
              <a:chOff x="3816" y="2496"/>
              <a:chExt cx="1027" cy="768"/>
            </a:xfrm>
          </p:grpSpPr>
          <p:grpSp>
            <p:nvGrpSpPr>
              <p:cNvPr id="242711" name="Group 23"/>
              <p:cNvGrpSpPr>
                <a:grpSpLocks/>
              </p:cNvGrpSpPr>
              <p:nvPr/>
            </p:nvGrpSpPr>
            <p:grpSpPr bwMode="auto">
              <a:xfrm>
                <a:off x="3816" y="2496"/>
                <a:ext cx="1027" cy="768"/>
                <a:chOff x="3816" y="1728"/>
                <a:chExt cx="1027" cy="768"/>
              </a:xfrm>
            </p:grpSpPr>
            <p:sp>
              <p:nvSpPr>
                <p:cNvPr id="242712" name="Rectangle 24"/>
                <p:cNvSpPr>
                  <a:spLocks noChangeArrowheads="1"/>
                </p:cNvSpPr>
                <p:nvPr/>
              </p:nvSpPr>
              <p:spPr bwMode="auto">
                <a:xfrm>
                  <a:off x="4258" y="1743"/>
                  <a:ext cx="546" cy="753"/>
                </a:xfrm>
                <a:prstGeom prst="rect">
                  <a:avLst/>
                </a:prstGeom>
                <a:solidFill>
                  <a:srgbClr val="800000"/>
                </a:solidFill>
                <a:ln w="28575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2713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3816" y="1728"/>
                  <a:ext cx="1027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rgbClr val="006666"/>
                      </a:solidFill>
                    </a:rPr>
                    <a:t>    x</a:t>
                  </a:r>
                  <a:r>
                    <a:rPr lang="en-US"/>
                    <a:t>          </a:t>
                  </a:r>
                </a:p>
              </p:txBody>
            </p:sp>
          </p:grpSp>
          <p:sp>
            <p:nvSpPr>
              <p:cNvPr id="242714" name="Text Box 26"/>
              <p:cNvSpPr txBox="1">
                <a:spLocks noChangeArrowheads="1"/>
              </p:cNvSpPr>
              <p:nvPr/>
            </p:nvSpPr>
            <p:spPr bwMode="auto">
              <a:xfrm>
                <a:off x="4224" y="2736"/>
                <a:ext cx="11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en-US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242715" name="Text Box 27"/>
            <p:cNvSpPr txBox="1">
              <a:spLocks noChangeArrowheads="1"/>
            </p:cNvSpPr>
            <p:nvPr/>
          </p:nvSpPr>
          <p:spPr bwMode="auto">
            <a:xfrm>
              <a:off x="4046" y="1440"/>
              <a:ext cx="43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    1</a:t>
              </a:r>
            </a:p>
          </p:txBody>
        </p:sp>
      </p:grpSp>
      <p:sp>
        <p:nvSpPr>
          <p:cNvPr id="242720" name="Line 32"/>
          <p:cNvSpPr>
            <a:spLocks noChangeShapeType="1"/>
          </p:cNvSpPr>
          <p:nvPr/>
        </p:nvSpPr>
        <p:spPr bwMode="auto">
          <a:xfrm>
            <a:off x="7285037" y="2384425"/>
            <a:ext cx="11430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42725" name="Group 37"/>
          <p:cNvGrpSpPr>
            <a:grpSpLocks/>
          </p:cNvGrpSpPr>
          <p:nvPr/>
        </p:nvGrpSpPr>
        <p:grpSpPr bwMode="auto">
          <a:xfrm>
            <a:off x="5708650" y="3276600"/>
            <a:ext cx="1501775" cy="1219200"/>
            <a:chOff x="3695" y="1200"/>
            <a:chExt cx="946" cy="768"/>
          </a:xfrm>
        </p:grpSpPr>
        <p:grpSp>
          <p:nvGrpSpPr>
            <p:cNvPr id="242726" name="Group 38"/>
            <p:cNvGrpSpPr>
              <a:grpSpLocks/>
            </p:cNvGrpSpPr>
            <p:nvPr/>
          </p:nvGrpSpPr>
          <p:grpSpPr bwMode="auto">
            <a:xfrm>
              <a:off x="3695" y="1200"/>
              <a:ext cx="946" cy="768"/>
              <a:chOff x="3858" y="2496"/>
              <a:chExt cx="946" cy="768"/>
            </a:xfrm>
          </p:grpSpPr>
          <p:grpSp>
            <p:nvGrpSpPr>
              <p:cNvPr id="242727" name="Group 39"/>
              <p:cNvGrpSpPr>
                <a:grpSpLocks/>
              </p:cNvGrpSpPr>
              <p:nvPr/>
            </p:nvGrpSpPr>
            <p:grpSpPr bwMode="auto">
              <a:xfrm>
                <a:off x="3858" y="2496"/>
                <a:ext cx="946" cy="768"/>
                <a:chOff x="3858" y="1728"/>
                <a:chExt cx="946" cy="768"/>
              </a:xfrm>
            </p:grpSpPr>
            <p:sp>
              <p:nvSpPr>
                <p:cNvPr id="242728" name="Rectangle 40"/>
                <p:cNvSpPr>
                  <a:spLocks noChangeArrowheads="1"/>
                </p:cNvSpPr>
                <p:nvPr/>
              </p:nvSpPr>
              <p:spPr bwMode="auto">
                <a:xfrm>
                  <a:off x="4258" y="1743"/>
                  <a:ext cx="546" cy="753"/>
                </a:xfrm>
                <a:prstGeom prst="rect">
                  <a:avLst/>
                </a:prstGeom>
                <a:solidFill>
                  <a:srgbClr val="800000"/>
                </a:solidFill>
                <a:ln w="28575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2729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3858" y="1728"/>
                  <a:ext cx="94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rgbClr val="006666"/>
                      </a:solidFill>
                    </a:rPr>
                    <a:t> pa</a:t>
                  </a:r>
                  <a:r>
                    <a:rPr lang="en-US"/>
                    <a:t>          </a:t>
                  </a:r>
                </a:p>
              </p:txBody>
            </p:sp>
          </p:grpSp>
          <p:sp>
            <p:nvSpPr>
              <p:cNvPr id="242730" name="Text Box 42"/>
              <p:cNvSpPr txBox="1">
                <a:spLocks noChangeArrowheads="1"/>
              </p:cNvSpPr>
              <p:nvPr/>
            </p:nvSpPr>
            <p:spPr bwMode="auto">
              <a:xfrm>
                <a:off x="4224" y="2736"/>
                <a:ext cx="11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en-US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242731" name="Text Box 43"/>
            <p:cNvSpPr txBox="1">
              <a:spLocks noChangeArrowheads="1"/>
            </p:cNvSpPr>
            <p:nvPr/>
          </p:nvSpPr>
          <p:spPr bwMode="auto">
            <a:xfrm>
              <a:off x="4046" y="1440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42732" name="Text Box 44"/>
          <p:cNvSpPr txBox="1">
            <a:spLocks noChangeArrowheads="1"/>
          </p:cNvSpPr>
          <p:nvPr/>
        </p:nvSpPr>
        <p:spPr bwMode="auto">
          <a:xfrm>
            <a:off x="6316662" y="3581400"/>
            <a:ext cx="927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9240</a:t>
            </a:r>
          </a:p>
        </p:txBody>
      </p:sp>
      <p:sp>
        <p:nvSpPr>
          <p:cNvPr id="242740" name="Rectangle 52"/>
          <p:cNvSpPr>
            <a:spLocks noChangeArrowheads="1"/>
          </p:cNvSpPr>
          <p:nvPr/>
        </p:nvSpPr>
        <p:spPr bwMode="auto">
          <a:xfrm>
            <a:off x="6469062" y="2438400"/>
            <a:ext cx="638175" cy="381000"/>
          </a:xfrm>
          <a:prstGeom prst="rect">
            <a:avLst/>
          </a:prstGeom>
          <a:solidFill>
            <a:srgbClr val="800000"/>
          </a:solidFill>
          <a:ln w="285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600" dirty="0">
                <a:solidFill>
                  <a:srgbClr val="CCFFCC"/>
                </a:solidFill>
              </a:rPr>
              <a:t>5</a:t>
            </a:r>
          </a:p>
        </p:txBody>
      </p:sp>
      <p:sp>
        <p:nvSpPr>
          <p:cNvPr id="242748" name="Rectangle 60"/>
          <p:cNvSpPr>
            <a:spLocks noChangeArrowheads="1"/>
          </p:cNvSpPr>
          <p:nvPr/>
        </p:nvSpPr>
        <p:spPr bwMode="auto">
          <a:xfrm>
            <a:off x="685800" y="-76200"/>
            <a:ext cx="7620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/>
              <a:t>Another Pointer Example</a:t>
            </a:r>
          </a:p>
        </p:txBody>
      </p:sp>
      <p:sp>
        <p:nvSpPr>
          <p:cNvPr id="242752" name="Line 64"/>
          <p:cNvSpPr>
            <a:spLocks noChangeShapeType="1"/>
          </p:cNvSpPr>
          <p:nvPr/>
        </p:nvSpPr>
        <p:spPr bwMode="auto">
          <a:xfrm>
            <a:off x="485775" y="34004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42753" name="Line 65"/>
          <p:cNvSpPr>
            <a:spLocks noChangeShapeType="1"/>
          </p:cNvSpPr>
          <p:nvPr/>
        </p:nvSpPr>
        <p:spPr bwMode="auto">
          <a:xfrm>
            <a:off x="473075" y="39782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42754" name="Text Box 66"/>
          <p:cNvSpPr txBox="1">
            <a:spLocks noChangeArrowheads="1"/>
          </p:cNvSpPr>
          <p:nvPr/>
        </p:nvSpPr>
        <p:spPr bwMode="auto">
          <a:xfrm>
            <a:off x="1219200" y="3505200"/>
            <a:ext cx="927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9240</a:t>
            </a:r>
          </a:p>
        </p:txBody>
      </p:sp>
      <p:sp>
        <p:nvSpPr>
          <p:cNvPr id="242755" name="Line 67"/>
          <p:cNvSpPr>
            <a:spLocks noChangeShapeType="1"/>
          </p:cNvSpPr>
          <p:nvPr/>
        </p:nvSpPr>
        <p:spPr bwMode="auto">
          <a:xfrm>
            <a:off x="76200" y="13716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42756" name="Line 68"/>
          <p:cNvSpPr>
            <a:spLocks noChangeShapeType="1"/>
          </p:cNvSpPr>
          <p:nvPr/>
        </p:nvSpPr>
        <p:spPr bwMode="auto">
          <a:xfrm>
            <a:off x="444500" y="19685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42757" name="Line 69"/>
          <p:cNvSpPr>
            <a:spLocks noChangeShapeType="1"/>
          </p:cNvSpPr>
          <p:nvPr/>
        </p:nvSpPr>
        <p:spPr bwMode="auto">
          <a:xfrm>
            <a:off x="136525" y="22574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42758" name="Line 70"/>
          <p:cNvSpPr>
            <a:spLocks noChangeShapeType="1"/>
          </p:cNvSpPr>
          <p:nvPr/>
        </p:nvSpPr>
        <p:spPr bwMode="auto">
          <a:xfrm>
            <a:off x="476250" y="45751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42763" name="Text Box 75"/>
          <p:cNvSpPr txBox="1">
            <a:spLocks noChangeArrowheads="1"/>
          </p:cNvSpPr>
          <p:nvPr/>
        </p:nvSpPr>
        <p:spPr bwMode="auto">
          <a:xfrm>
            <a:off x="4152900" y="5598340"/>
            <a:ext cx="47625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6600CC"/>
                </a:solidFill>
              </a:rPr>
              <a:t>Cool – that works!</a:t>
            </a:r>
            <a:r>
              <a:rPr lang="en-US" dirty="0"/>
              <a:t>  We can use </a:t>
            </a:r>
            <a:r>
              <a:rPr lang="en-US" dirty="0">
                <a:solidFill>
                  <a:srgbClr val="6600CC"/>
                </a:solidFill>
              </a:rPr>
              <a:t>pointers</a:t>
            </a:r>
            <a:r>
              <a:rPr lang="en-US" dirty="0"/>
              <a:t> to modify variables from other functions!</a:t>
            </a:r>
          </a:p>
        </p:txBody>
      </p:sp>
      <p:sp>
        <p:nvSpPr>
          <p:cNvPr id="57" name="Text Box 23"/>
          <p:cNvSpPr txBox="1">
            <a:spLocks noChangeArrowheads="1"/>
          </p:cNvSpPr>
          <p:nvPr/>
        </p:nvSpPr>
        <p:spPr bwMode="auto">
          <a:xfrm>
            <a:off x="253860" y="5581471"/>
            <a:ext cx="36576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Let’s use pointers to modify a variable inside of another function.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286000" y="4394186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66"/>
                </a:solidFill>
              </a:rPr>
              <a:t>// prints 5</a:t>
            </a:r>
          </a:p>
        </p:txBody>
      </p:sp>
      <p:sp>
        <p:nvSpPr>
          <p:cNvPr id="59" name="AutoShape 63"/>
          <p:cNvSpPr>
            <a:spLocks/>
          </p:cNvSpPr>
          <p:nvPr/>
        </p:nvSpPr>
        <p:spPr bwMode="auto">
          <a:xfrm>
            <a:off x="2590800" y="2061446"/>
            <a:ext cx="3124200" cy="906308"/>
          </a:xfrm>
          <a:prstGeom prst="borderCallout1">
            <a:avLst>
              <a:gd name="adj1" fmla="val 13042"/>
              <a:gd name="adj2" fmla="val -1481"/>
              <a:gd name="adj3" fmla="val -7249"/>
              <a:gd name="adj4" fmla="val -17334"/>
            </a:avLst>
          </a:prstGeom>
          <a:solidFill>
            <a:srgbClr val="CCFFCC"/>
          </a:solidFill>
          <a:ln w="31750">
            <a:solidFill>
              <a:schemeClr val="tx1"/>
            </a:solidFill>
            <a:miter lim="800000"/>
            <a:headEnd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dirty="0"/>
              <a:t>“Store a value of 5 at location          .”</a:t>
            </a:r>
          </a:p>
        </p:txBody>
      </p:sp>
      <p:sp>
        <p:nvSpPr>
          <p:cNvPr id="60" name="Text Box 37"/>
          <p:cNvSpPr txBox="1">
            <a:spLocks noChangeArrowheads="1"/>
          </p:cNvSpPr>
          <p:nvPr/>
        </p:nvSpPr>
        <p:spPr bwMode="auto">
          <a:xfrm>
            <a:off x="6316508" y="3581400"/>
            <a:ext cx="93487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9240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2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2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11111E-6 L 0.07604 -0.3912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427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02" y="-19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42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34166E-6 L -0.20937 -0.16331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69" y="-81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2427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2427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2427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427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427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2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42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42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720" grpId="0" animBg="1"/>
      <p:bldP spid="242720" grpId="1" animBg="1"/>
      <p:bldP spid="242732" grpId="0"/>
      <p:bldP spid="242732" grpId="1"/>
      <p:bldP spid="242740" grpId="0" animBg="1"/>
      <p:bldP spid="242752" grpId="0" animBg="1"/>
      <p:bldP spid="242752" grpId="1" animBg="1"/>
      <p:bldP spid="242753" grpId="0" animBg="1"/>
      <p:bldP spid="242753" grpId="1" animBg="1"/>
      <p:bldP spid="242754" grpId="0"/>
      <p:bldP spid="242754" grpId="1"/>
      <p:bldP spid="242755" grpId="0" animBg="1"/>
      <p:bldP spid="242755" grpId="1" animBg="1"/>
      <p:bldP spid="242756" grpId="0" animBg="1"/>
      <p:bldP spid="242756" grpId="1" animBg="1"/>
      <p:bldP spid="242757" grpId="0" animBg="1"/>
      <p:bldP spid="242757" grpId="1" animBg="1"/>
      <p:bldP spid="242758" grpId="0" animBg="1"/>
      <p:bldP spid="242758" grpId="1" animBg="1"/>
      <p:bldP spid="242763" grpId="0"/>
      <p:bldP spid="58" grpId="0"/>
      <p:bldP spid="59" grpId="0" animBg="1"/>
      <p:bldP spid="59" grpId="1" animBg="1"/>
      <p:bldP spid="60" grpId="0"/>
      <p:bldP spid="60" grpId="1"/>
      <p:bldP spid="60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62"/>
          <p:cNvGrpSpPr>
            <a:grpSpLocks/>
          </p:cNvGrpSpPr>
          <p:nvPr/>
        </p:nvGrpSpPr>
        <p:grpSpPr bwMode="auto">
          <a:xfrm>
            <a:off x="-260968" y="1151092"/>
            <a:ext cx="3971970" cy="4046538"/>
            <a:chOff x="-346" y="642"/>
            <a:chExt cx="4138" cy="2549"/>
          </a:xfrm>
        </p:grpSpPr>
        <p:sp>
          <p:nvSpPr>
            <p:cNvPr id="54" name="Rectangle 2"/>
            <p:cNvSpPr>
              <a:spLocks noChangeArrowheads="1"/>
            </p:cNvSpPr>
            <p:nvPr/>
          </p:nvSpPr>
          <p:spPr bwMode="auto">
            <a:xfrm>
              <a:off x="96" y="642"/>
              <a:ext cx="3696" cy="2496"/>
            </a:xfrm>
            <a:prstGeom prst="rect">
              <a:avLst/>
            </a:prstGeom>
            <a:solidFill>
              <a:srgbClr val="ABFFE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Rectangle 3"/>
            <p:cNvSpPr>
              <a:spLocks noChangeArrowheads="1"/>
            </p:cNvSpPr>
            <p:nvPr/>
          </p:nvSpPr>
          <p:spPr bwMode="auto">
            <a:xfrm>
              <a:off x="-346" y="690"/>
              <a:ext cx="3984" cy="25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void set(</a:t>
              </a:r>
              <a:r>
                <a:rPr lang="en-US" sz="19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r>
                <a:rPr lang="en-US" b="1" dirty="0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*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pa)   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</a:t>
              </a:r>
              <a:r>
                <a:rPr lang="en-US" sz="1900" b="1" dirty="0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*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pa = 5;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</a:t>
              </a:r>
              <a:r>
                <a:rPr lang="en-US" sz="19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x = 1;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set(&amp;x);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</a:t>
              </a:r>
              <a:r>
                <a:rPr lang="en-US" sz="19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cout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&lt;&lt; x;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</a:rPr>
                <a:t>}</a:t>
              </a:r>
              <a:r>
                <a:rPr lang="en-US" sz="1900" dirty="0">
                  <a:solidFill>
                    <a:schemeClr val="tx1"/>
                  </a:solidFill>
                  <a:latin typeface="Courier New" pitchFamily="49" charset="0"/>
                </a:rPr>
                <a:t> </a:t>
              </a:r>
            </a:p>
          </p:txBody>
        </p:sp>
      </p:grpSp>
      <p:sp>
        <p:nvSpPr>
          <p:cNvPr id="4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C2FBD-423C-4F5E-BAE9-59C45BA20BB5}" type="slidenum">
              <a:rPr lang="en-US"/>
              <a:pPr/>
              <a:t>14</a:t>
            </a:fld>
            <a:endParaRPr lang="en-US"/>
          </a:p>
        </p:txBody>
      </p:sp>
      <p:sp>
        <p:nvSpPr>
          <p:cNvPr id="3655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8991600" cy="1143000"/>
          </a:xfrm>
        </p:spPr>
        <p:txBody>
          <a:bodyPr/>
          <a:lstStyle/>
          <a:p>
            <a:r>
              <a:rPr lang="en-US" sz="4000" dirty="0"/>
              <a:t>What if We Didn’t Use Pointers?</a:t>
            </a:r>
          </a:p>
        </p:txBody>
      </p:sp>
      <p:sp>
        <p:nvSpPr>
          <p:cNvPr id="365594" name="Text Box 26"/>
          <p:cNvSpPr txBox="1">
            <a:spLocks noChangeArrowheads="1"/>
          </p:cNvSpPr>
          <p:nvPr/>
        </p:nvSpPr>
        <p:spPr bwMode="auto">
          <a:xfrm>
            <a:off x="3886200" y="1150203"/>
            <a:ext cx="4953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Now what would happen if we didn’t use pointers in our code?</a:t>
            </a:r>
          </a:p>
        </p:txBody>
      </p:sp>
      <p:sp>
        <p:nvSpPr>
          <p:cNvPr id="365595" name="Line 27"/>
          <p:cNvSpPr>
            <a:spLocks noChangeShapeType="1"/>
          </p:cNvSpPr>
          <p:nvPr/>
        </p:nvSpPr>
        <p:spPr bwMode="auto">
          <a:xfrm>
            <a:off x="377825" y="35052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65596" name="Rectangle 28"/>
          <p:cNvSpPr>
            <a:spLocks noChangeArrowheads="1"/>
          </p:cNvSpPr>
          <p:nvPr/>
        </p:nvSpPr>
        <p:spPr bwMode="auto">
          <a:xfrm>
            <a:off x="6932613" y="342582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5597" name="Rectangle 29"/>
          <p:cNvSpPr>
            <a:spLocks noChangeArrowheads="1"/>
          </p:cNvSpPr>
          <p:nvPr/>
        </p:nvSpPr>
        <p:spPr bwMode="auto">
          <a:xfrm>
            <a:off x="6932613" y="373062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5598" name="Rectangle 30"/>
          <p:cNvSpPr>
            <a:spLocks noChangeArrowheads="1"/>
          </p:cNvSpPr>
          <p:nvPr/>
        </p:nvSpPr>
        <p:spPr bwMode="auto">
          <a:xfrm>
            <a:off x="6932613" y="403542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5599" name="Rectangle 31"/>
          <p:cNvSpPr>
            <a:spLocks noChangeArrowheads="1"/>
          </p:cNvSpPr>
          <p:nvPr/>
        </p:nvSpPr>
        <p:spPr bwMode="auto">
          <a:xfrm>
            <a:off x="6932613" y="434022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5600" name="Rectangle 32"/>
          <p:cNvSpPr>
            <a:spLocks noChangeArrowheads="1"/>
          </p:cNvSpPr>
          <p:nvPr/>
        </p:nvSpPr>
        <p:spPr bwMode="auto">
          <a:xfrm>
            <a:off x="6932613" y="464502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5601" name="Rectangle 33"/>
          <p:cNvSpPr>
            <a:spLocks noChangeArrowheads="1"/>
          </p:cNvSpPr>
          <p:nvPr/>
        </p:nvSpPr>
        <p:spPr bwMode="auto">
          <a:xfrm>
            <a:off x="6932613" y="494982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5602" name="Rectangle 34"/>
          <p:cNvSpPr>
            <a:spLocks noChangeArrowheads="1"/>
          </p:cNvSpPr>
          <p:nvPr/>
        </p:nvSpPr>
        <p:spPr bwMode="auto">
          <a:xfrm>
            <a:off x="6932613" y="525462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5603" name="Rectangle 35"/>
          <p:cNvSpPr>
            <a:spLocks noChangeArrowheads="1"/>
          </p:cNvSpPr>
          <p:nvPr/>
        </p:nvSpPr>
        <p:spPr bwMode="auto">
          <a:xfrm>
            <a:off x="6932613" y="555942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5604" name="Rectangle 36"/>
          <p:cNvSpPr>
            <a:spLocks noChangeArrowheads="1"/>
          </p:cNvSpPr>
          <p:nvPr/>
        </p:nvSpPr>
        <p:spPr bwMode="auto">
          <a:xfrm>
            <a:off x="6932613" y="586422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5605" name="Rectangle 37"/>
          <p:cNvSpPr>
            <a:spLocks noChangeArrowheads="1"/>
          </p:cNvSpPr>
          <p:nvPr/>
        </p:nvSpPr>
        <p:spPr bwMode="auto">
          <a:xfrm>
            <a:off x="6932613" y="616902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5606" name="Rectangle 38"/>
          <p:cNvSpPr>
            <a:spLocks noChangeArrowheads="1"/>
          </p:cNvSpPr>
          <p:nvPr/>
        </p:nvSpPr>
        <p:spPr bwMode="auto">
          <a:xfrm>
            <a:off x="6932613" y="647382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5607" name="Text Box 39"/>
          <p:cNvSpPr txBox="1">
            <a:spLocks noChangeArrowheads="1"/>
          </p:cNvSpPr>
          <p:nvPr/>
        </p:nvSpPr>
        <p:spPr bwMode="auto">
          <a:xfrm>
            <a:off x="7161213" y="2968625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365608" name="Rectangle 40"/>
          <p:cNvSpPr>
            <a:spLocks noChangeArrowheads="1"/>
          </p:cNvSpPr>
          <p:nvPr/>
        </p:nvSpPr>
        <p:spPr bwMode="auto">
          <a:xfrm>
            <a:off x="6932613" y="251142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5609" name="Rectangle 41"/>
          <p:cNvSpPr>
            <a:spLocks noChangeArrowheads="1"/>
          </p:cNvSpPr>
          <p:nvPr/>
        </p:nvSpPr>
        <p:spPr bwMode="auto">
          <a:xfrm>
            <a:off x="6932613" y="281622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5610" name="Text Box 42"/>
          <p:cNvSpPr txBox="1">
            <a:spLocks noChangeArrowheads="1"/>
          </p:cNvSpPr>
          <p:nvPr/>
        </p:nvSpPr>
        <p:spPr bwMode="auto">
          <a:xfrm>
            <a:off x="7740650" y="2487613"/>
            <a:ext cx="14033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00000000</a:t>
            </a:r>
          </a:p>
          <a:p>
            <a:r>
              <a:rPr lang="en-US" sz="2000" b="1">
                <a:latin typeface="Courier New" pitchFamily="49" charset="0"/>
              </a:rPr>
              <a:t>00000001</a:t>
            </a:r>
          </a:p>
        </p:txBody>
      </p:sp>
      <p:sp>
        <p:nvSpPr>
          <p:cNvPr id="365611" name="Text Box 43"/>
          <p:cNvSpPr txBox="1">
            <a:spLocks noChangeArrowheads="1"/>
          </p:cNvSpPr>
          <p:nvPr/>
        </p:nvSpPr>
        <p:spPr bwMode="auto">
          <a:xfrm>
            <a:off x="7740650" y="3413125"/>
            <a:ext cx="1403350" cy="344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00009240</a:t>
            </a:r>
          </a:p>
          <a:p>
            <a:r>
              <a:rPr lang="en-US" sz="2000" b="1">
                <a:latin typeface="Courier New" pitchFamily="49" charset="0"/>
              </a:rPr>
              <a:t>00009241</a:t>
            </a:r>
          </a:p>
          <a:p>
            <a:r>
              <a:rPr lang="en-US" sz="2000" b="1">
                <a:latin typeface="Courier New" pitchFamily="49" charset="0"/>
              </a:rPr>
              <a:t>00009242</a:t>
            </a:r>
          </a:p>
          <a:p>
            <a:r>
              <a:rPr lang="en-US" sz="2000" b="1">
                <a:latin typeface="Courier New" pitchFamily="49" charset="0"/>
              </a:rPr>
              <a:t>00009243</a:t>
            </a:r>
          </a:p>
          <a:p>
            <a:r>
              <a:rPr lang="en-US" sz="2000" b="1">
                <a:latin typeface="Courier New" pitchFamily="49" charset="0"/>
              </a:rPr>
              <a:t>00009244</a:t>
            </a:r>
          </a:p>
          <a:p>
            <a:r>
              <a:rPr lang="en-US" sz="2000" b="1">
                <a:latin typeface="Courier New" pitchFamily="49" charset="0"/>
              </a:rPr>
              <a:t>00009245</a:t>
            </a:r>
          </a:p>
          <a:p>
            <a:r>
              <a:rPr lang="en-US" sz="2000" b="1">
                <a:latin typeface="Courier New" pitchFamily="49" charset="0"/>
              </a:rPr>
              <a:t>00009246</a:t>
            </a:r>
          </a:p>
          <a:p>
            <a:r>
              <a:rPr lang="en-US" sz="2000" b="1">
                <a:latin typeface="Courier New" pitchFamily="49" charset="0"/>
              </a:rPr>
              <a:t>00009247</a:t>
            </a:r>
          </a:p>
          <a:p>
            <a:r>
              <a:rPr lang="en-US" sz="2000" b="1">
                <a:latin typeface="Courier New" pitchFamily="49" charset="0"/>
              </a:rPr>
              <a:t>00009248</a:t>
            </a:r>
          </a:p>
          <a:p>
            <a:r>
              <a:rPr lang="en-US" sz="2000" b="1">
                <a:latin typeface="Courier New" pitchFamily="49" charset="0"/>
              </a:rPr>
              <a:t>00009249</a:t>
            </a:r>
          </a:p>
          <a:p>
            <a:r>
              <a:rPr lang="en-US" sz="2000" b="1">
                <a:latin typeface="Courier New" pitchFamily="49" charset="0"/>
              </a:rPr>
              <a:t>00009250</a:t>
            </a:r>
          </a:p>
        </p:txBody>
      </p:sp>
      <p:grpSp>
        <p:nvGrpSpPr>
          <p:cNvPr id="365612" name="Group 44"/>
          <p:cNvGrpSpPr>
            <a:grpSpLocks/>
          </p:cNvGrpSpPr>
          <p:nvPr/>
        </p:nvGrpSpPr>
        <p:grpSpPr bwMode="auto">
          <a:xfrm>
            <a:off x="6357938" y="3402013"/>
            <a:ext cx="1435100" cy="1219200"/>
            <a:chOff x="3900" y="2496"/>
            <a:chExt cx="904" cy="768"/>
          </a:xfrm>
        </p:grpSpPr>
        <p:grpSp>
          <p:nvGrpSpPr>
            <p:cNvPr id="365613" name="Group 45"/>
            <p:cNvGrpSpPr>
              <a:grpSpLocks/>
            </p:cNvGrpSpPr>
            <p:nvPr/>
          </p:nvGrpSpPr>
          <p:grpSpPr bwMode="auto">
            <a:xfrm>
              <a:off x="3900" y="2496"/>
              <a:ext cx="904" cy="768"/>
              <a:chOff x="3900" y="1728"/>
              <a:chExt cx="904" cy="768"/>
            </a:xfrm>
          </p:grpSpPr>
          <p:sp>
            <p:nvSpPr>
              <p:cNvPr id="365614" name="Rectangle 46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800000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5615" name="Text Box 47"/>
              <p:cNvSpPr txBox="1">
                <a:spLocks noChangeArrowheads="1"/>
              </p:cNvSpPr>
              <p:nvPr/>
            </p:nvSpPr>
            <p:spPr bwMode="auto">
              <a:xfrm>
                <a:off x="3900" y="1728"/>
                <a:ext cx="85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solidFill>
                      <a:srgbClr val="006666"/>
                    </a:solidFill>
                  </a:rPr>
                  <a:t> x</a:t>
                </a:r>
                <a:r>
                  <a:rPr lang="en-US"/>
                  <a:t>          </a:t>
                </a:r>
              </a:p>
            </p:txBody>
          </p:sp>
        </p:grpSp>
        <p:sp>
          <p:nvSpPr>
            <p:cNvPr id="365616" name="Text Box 48"/>
            <p:cNvSpPr txBox="1">
              <a:spLocks noChangeArrowheads="1"/>
            </p:cNvSpPr>
            <p:nvPr/>
          </p:nvSpPr>
          <p:spPr bwMode="auto">
            <a:xfrm>
              <a:off x="4224" y="2736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365617" name="Text Box 49"/>
          <p:cNvSpPr txBox="1">
            <a:spLocks noChangeArrowheads="1"/>
          </p:cNvSpPr>
          <p:nvPr/>
        </p:nvSpPr>
        <p:spPr bwMode="auto">
          <a:xfrm>
            <a:off x="6848475" y="3783013"/>
            <a:ext cx="682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    1</a:t>
            </a:r>
          </a:p>
        </p:txBody>
      </p:sp>
      <p:sp>
        <p:nvSpPr>
          <p:cNvPr id="365618" name="Line 50"/>
          <p:cNvSpPr>
            <a:spLocks noChangeShapeType="1"/>
          </p:cNvSpPr>
          <p:nvPr/>
        </p:nvSpPr>
        <p:spPr bwMode="auto">
          <a:xfrm>
            <a:off x="365125" y="40830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65619" name="Text Box 51"/>
          <p:cNvSpPr txBox="1">
            <a:spLocks noChangeArrowheads="1"/>
          </p:cNvSpPr>
          <p:nvPr/>
        </p:nvSpPr>
        <p:spPr bwMode="auto">
          <a:xfrm>
            <a:off x="1355725" y="3657600"/>
            <a:ext cx="32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365620" name="Line 52"/>
          <p:cNvSpPr>
            <a:spLocks noChangeShapeType="1"/>
          </p:cNvSpPr>
          <p:nvPr/>
        </p:nvSpPr>
        <p:spPr bwMode="auto">
          <a:xfrm>
            <a:off x="-31750" y="14763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365621" name="Group 53"/>
          <p:cNvGrpSpPr>
            <a:grpSpLocks/>
          </p:cNvGrpSpPr>
          <p:nvPr/>
        </p:nvGrpSpPr>
        <p:grpSpPr bwMode="auto">
          <a:xfrm>
            <a:off x="6286500" y="4921250"/>
            <a:ext cx="1504950" cy="1219200"/>
            <a:chOff x="3856" y="2496"/>
            <a:chExt cx="948" cy="768"/>
          </a:xfrm>
        </p:grpSpPr>
        <p:grpSp>
          <p:nvGrpSpPr>
            <p:cNvPr id="365622" name="Group 54"/>
            <p:cNvGrpSpPr>
              <a:grpSpLocks/>
            </p:cNvGrpSpPr>
            <p:nvPr/>
          </p:nvGrpSpPr>
          <p:grpSpPr bwMode="auto">
            <a:xfrm>
              <a:off x="3856" y="2496"/>
              <a:ext cx="948" cy="768"/>
              <a:chOff x="3856" y="1728"/>
              <a:chExt cx="948" cy="768"/>
            </a:xfrm>
          </p:grpSpPr>
          <p:sp>
            <p:nvSpPr>
              <p:cNvPr id="365623" name="Rectangle 55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800000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5624" name="Text Box 56"/>
              <p:cNvSpPr txBox="1">
                <a:spLocks noChangeArrowheads="1"/>
              </p:cNvSpPr>
              <p:nvPr/>
            </p:nvSpPr>
            <p:spPr bwMode="auto">
              <a:xfrm>
                <a:off x="3856" y="1728"/>
                <a:ext cx="94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solidFill>
                      <a:srgbClr val="006666"/>
                    </a:solidFill>
                  </a:rPr>
                  <a:t> pa</a:t>
                </a:r>
                <a:r>
                  <a:rPr lang="en-US"/>
                  <a:t>          </a:t>
                </a:r>
              </a:p>
            </p:txBody>
          </p:sp>
        </p:grpSp>
        <p:sp>
          <p:nvSpPr>
            <p:cNvPr id="365625" name="Text Box 57"/>
            <p:cNvSpPr txBox="1">
              <a:spLocks noChangeArrowheads="1"/>
            </p:cNvSpPr>
            <p:nvPr/>
          </p:nvSpPr>
          <p:spPr bwMode="auto">
            <a:xfrm>
              <a:off x="4224" y="2736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365626" name="Text Box 58"/>
          <p:cNvSpPr txBox="1">
            <a:spLocks noChangeArrowheads="1"/>
          </p:cNvSpPr>
          <p:nvPr/>
        </p:nvSpPr>
        <p:spPr bwMode="auto">
          <a:xfrm>
            <a:off x="6858000" y="5257800"/>
            <a:ext cx="682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    1</a:t>
            </a:r>
          </a:p>
        </p:txBody>
      </p:sp>
      <p:sp>
        <p:nvSpPr>
          <p:cNvPr id="365627" name="Line 59"/>
          <p:cNvSpPr>
            <a:spLocks noChangeShapeType="1"/>
          </p:cNvSpPr>
          <p:nvPr/>
        </p:nvSpPr>
        <p:spPr bwMode="auto">
          <a:xfrm>
            <a:off x="336550" y="20732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65628" name="Text Box 60"/>
          <p:cNvSpPr txBox="1">
            <a:spLocks noChangeArrowheads="1"/>
          </p:cNvSpPr>
          <p:nvPr/>
        </p:nvSpPr>
        <p:spPr bwMode="auto">
          <a:xfrm>
            <a:off x="6843713" y="5257800"/>
            <a:ext cx="7318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CCFFCC"/>
                </a:solidFill>
              </a:rPr>
              <a:t>    5</a:t>
            </a:r>
          </a:p>
        </p:txBody>
      </p:sp>
      <p:sp>
        <p:nvSpPr>
          <p:cNvPr id="365629" name="Line 61"/>
          <p:cNvSpPr>
            <a:spLocks noChangeShapeType="1"/>
          </p:cNvSpPr>
          <p:nvPr/>
        </p:nvSpPr>
        <p:spPr bwMode="auto">
          <a:xfrm>
            <a:off x="28575" y="23622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65630" name="Text Box 62"/>
          <p:cNvSpPr txBox="1">
            <a:spLocks noChangeArrowheads="1"/>
          </p:cNvSpPr>
          <p:nvPr/>
        </p:nvSpPr>
        <p:spPr bwMode="auto">
          <a:xfrm>
            <a:off x="536637" y="5334000"/>
            <a:ext cx="539282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Oh no! We tried to change the value of x</a:t>
            </a:r>
            <a:br>
              <a:rPr lang="en-US" sz="2000" dirty="0"/>
            </a:br>
            <a:r>
              <a:rPr lang="en-US" sz="2000" dirty="0"/>
              <a:t>in </a:t>
            </a:r>
            <a:r>
              <a:rPr lang="en-US" sz="2000" dirty="0">
                <a:solidFill>
                  <a:srgbClr val="6600CC"/>
                </a:solidFill>
              </a:rPr>
              <a:t>set </a:t>
            </a:r>
            <a:r>
              <a:rPr lang="en-US" sz="2000" dirty="0"/>
              <a:t>but it only changed the local variable!</a:t>
            </a:r>
          </a:p>
        </p:txBody>
      </p:sp>
      <p:sp>
        <p:nvSpPr>
          <p:cNvPr id="365631" name="Line 63"/>
          <p:cNvSpPr>
            <a:spLocks noChangeShapeType="1"/>
          </p:cNvSpPr>
          <p:nvPr/>
        </p:nvSpPr>
        <p:spPr bwMode="auto">
          <a:xfrm>
            <a:off x="368300" y="46799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9" name="Rectangle 4"/>
          <p:cNvSpPr>
            <a:spLocks noChangeArrowheads="1"/>
          </p:cNvSpPr>
          <p:nvPr/>
        </p:nvSpPr>
        <p:spPr bwMode="auto">
          <a:xfrm>
            <a:off x="2167654" y="1319002"/>
            <a:ext cx="162852" cy="254765"/>
          </a:xfrm>
          <a:prstGeom prst="rect">
            <a:avLst/>
          </a:prstGeom>
          <a:solidFill>
            <a:srgbClr val="ABFFE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Rectangle 4"/>
          <p:cNvSpPr>
            <a:spLocks noChangeArrowheads="1"/>
          </p:cNvSpPr>
          <p:nvPr/>
        </p:nvSpPr>
        <p:spPr bwMode="auto">
          <a:xfrm>
            <a:off x="698950" y="1915902"/>
            <a:ext cx="162852" cy="254765"/>
          </a:xfrm>
          <a:prstGeom prst="rect">
            <a:avLst/>
          </a:prstGeom>
          <a:solidFill>
            <a:srgbClr val="ABFFE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4"/>
          <p:cNvSpPr>
            <a:spLocks noChangeArrowheads="1"/>
          </p:cNvSpPr>
          <p:nvPr/>
        </p:nvSpPr>
        <p:spPr bwMode="auto">
          <a:xfrm>
            <a:off x="1294726" y="3961185"/>
            <a:ext cx="162852" cy="254765"/>
          </a:xfrm>
          <a:prstGeom prst="rect">
            <a:avLst/>
          </a:prstGeom>
          <a:solidFill>
            <a:srgbClr val="ABFFE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Text Box 62"/>
          <p:cNvSpPr txBox="1">
            <a:spLocks noChangeArrowheads="1"/>
          </p:cNvSpPr>
          <p:nvPr/>
        </p:nvSpPr>
        <p:spPr bwMode="auto">
          <a:xfrm>
            <a:off x="465851" y="6243935"/>
            <a:ext cx="553549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Had we used a pointer, it would have worked!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209800" y="4507468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66"/>
                </a:solidFill>
              </a:rPr>
              <a:t>// prints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33333E-6 L 0.1033 -0.37778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3656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56" y="-1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000"/>
                                        <p:tgtEl>
                                          <p:spTgt spid="3656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5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65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65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656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65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594" grpId="0"/>
      <p:bldP spid="365595" grpId="0" animBg="1"/>
      <p:bldP spid="365595" grpId="1" animBg="1"/>
      <p:bldP spid="365617" grpId="0" autoUpdateAnimBg="0"/>
      <p:bldP spid="365618" grpId="0" animBg="1"/>
      <p:bldP spid="365618" grpId="1" animBg="1"/>
      <p:bldP spid="365619" grpId="0"/>
      <p:bldP spid="365619" grpId="1"/>
      <p:bldP spid="365620" grpId="0" animBg="1"/>
      <p:bldP spid="365620" grpId="1" animBg="1"/>
      <p:bldP spid="365626" grpId="0" autoUpdateAnimBg="0"/>
      <p:bldP spid="365626" grpId="1"/>
      <p:bldP spid="365626" grpId="2"/>
      <p:bldP spid="365627" grpId="0" animBg="1"/>
      <p:bldP spid="365627" grpId="1" animBg="1"/>
      <p:bldP spid="365628" grpId="0" autoUpdateAnimBg="0"/>
      <p:bldP spid="365628" grpId="1"/>
      <p:bldP spid="365629" grpId="0" animBg="1"/>
      <p:bldP spid="365629" grpId="1" animBg="1"/>
      <p:bldP spid="365630" grpId="0"/>
      <p:bldP spid="365631" grpId="0" animBg="1"/>
      <p:bldP spid="365631" grpId="1" animBg="1"/>
      <p:bldP spid="49" grpId="0" animBg="1"/>
      <p:bldP spid="50" grpId="0" animBg="1"/>
      <p:bldP spid="51" grpId="0" animBg="1"/>
      <p:bldP spid="52" grpId="0"/>
      <p:bldP spid="5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4FDF3-DFF7-4793-8DBE-4C66C7F9316F}" type="slidenum">
              <a:rPr lang="en-US"/>
              <a:pPr/>
              <a:t>15</a:t>
            </a:fld>
            <a:endParaRPr lang="en-US"/>
          </a:p>
        </p:txBody>
      </p:sp>
      <p:sp>
        <p:nvSpPr>
          <p:cNvPr id="553989" name="Rectangle 5"/>
          <p:cNvSpPr>
            <a:spLocks noChangeArrowheads="1"/>
          </p:cNvSpPr>
          <p:nvPr/>
        </p:nvSpPr>
        <p:spPr bwMode="auto">
          <a:xfrm>
            <a:off x="6507163" y="1928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90" name="Rectangle 6"/>
          <p:cNvSpPr>
            <a:spLocks noChangeArrowheads="1"/>
          </p:cNvSpPr>
          <p:nvPr/>
        </p:nvSpPr>
        <p:spPr bwMode="auto">
          <a:xfrm>
            <a:off x="6507163" y="2233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91" name="Rectangle 7"/>
          <p:cNvSpPr>
            <a:spLocks noChangeArrowheads="1"/>
          </p:cNvSpPr>
          <p:nvPr/>
        </p:nvSpPr>
        <p:spPr bwMode="auto">
          <a:xfrm>
            <a:off x="6507163" y="2538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92" name="Rectangle 8"/>
          <p:cNvSpPr>
            <a:spLocks noChangeArrowheads="1"/>
          </p:cNvSpPr>
          <p:nvPr/>
        </p:nvSpPr>
        <p:spPr bwMode="auto">
          <a:xfrm>
            <a:off x="6507163" y="2843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93" name="Rectangle 9"/>
          <p:cNvSpPr>
            <a:spLocks noChangeArrowheads="1"/>
          </p:cNvSpPr>
          <p:nvPr/>
        </p:nvSpPr>
        <p:spPr bwMode="auto">
          <a:xfrm>
            <a:off x="6507163" y="3148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94" name="Rectangle 10"/>
          <p:cNvSpPr>
            <a:spLocks noChangeArrowheads="1"/>
          </p:cNvSpPr>
          <p:nvPr/>
        </p:nvSpPr>
        <p:spPr bwMode="auto">
          <a:xfrm>
            <a:off x="6507163" y="3452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95" name="Rectangle 11"/>
          <p:cNvSpPr>
            <a:spLocks noChangeArrowheads="1"/>
          </p:cNvSpPr>
          <p:nvPr/>
        </p:nvSpPr>
        <p:spPr bwMode="auto">
          <a:xfrm>
            <a:off x="6507163" y="3757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96" name="Rectangle 12"/>
          <p:cNvSpPr>
            <a:spLocks noChangeArrowheads="1"/>
          </p:cNvSpPr>
          <p:nvPr/>
        </p:nvSpPr>
        <p:spPr bwMode="auto">
          <a:xfrm>
            <a:off x="6507163" y="4062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97" name="Rectangle 13"/>
          <p:cNvSpPr>
            <a:spLocks noChangeArrowheads="1"/>
          </p:cNvSpPr>
          <p:nvPr/>
        </p:nvSpPr>
        <p:spPr bwMode="auto">
          <a:xfrm>
            <a:off x="6507163" y="4367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98" name="Rectangle 14"/>
          <p:cNvSpPr>
            <a:spLocks noChangeArrowheads="1"/>
          </p:cNvSpPr>
          <p:nvPr/>
        </p:nvSpPr>
        <p:spPr bwMode="auto">
          <a:xfrm>
            <a:off x="6507163" y="4672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99" name="Rectangle 15"/>
          <p:cNvSpPr>
            <a:spLocks noChangeArrowheads="1"/>
          </p:cNvSpPr>
          <p:nvPr/>
        </p:nvSpPr>
        <p:spPr bwMode="auto">
          <a:xfrm>
            <a:off x="6507163" y="4976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4000" name="Text Box 16"/>
          <p:cNvSpPr txBox="1">
            <a:spLocks noChangeArrowheads="1"/>
          </p:cNvSpPr>
          <p:nvPr/>
        </p:nvSpPr>
        <p:spPr bwMode="auto">
          <a:xfrm>
            <a:off x="6735763" y="1471613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554001" name="Rectangle 17"/>
          <p:cNvSpPr>
            <a:spLocks noChangeArrowheads="1"/>
          </p:cNvSpPr>
          <p:nvPr/>
        </p:nvSpPr>
        <p:spPr bwMode="auto">
          <a:xfrm>
            <a:off x="6507163" y="1014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4002" name="Rectangle 18"/>
          <p:cNvSpPr>
            <a:spLocks noChangeArrowheads="1"/>
          </p:cNvSpPr>
          <p:nvPr/>
        </p:nvSpPr>
        <p:spPr bwMode="auto">
          <a:xfrm>
            <a:off x="6507163" y="1319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4003" name="Text Box 19"/>
          <p:cNvSpPr txBox="1">
            <a:spLocks noChangeArrowheads="1"/>
          </p:cNvSpPr>
          <p:nvPr/>
        </p:nvSpPr>
        <p:spPr bwMode="auto">
          <a:xfrm>
            <a:off x="7315200" y="990600"/>
            <a:ext cx="14033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00000000</a:t>
            </a:r>
          </a:p>
          <a:p>
            <a:r>
              <a:rPr lang="en-US" sz="2000" b="1">
                <a:latin typeface="Courier New" pitchFamily="49" charset="0"/>
              </a:rPr>
              <a:t>00000001</a:t>
            </a:r>
          </a:p>
        </p:txBody>
      </p:sp>
      <p:sp>
        <p:nvSpPr>
          <p:cNvPr id="554004" name="Text Box 20"/>
          <p:cNvSpPr txBox="1">
            <a:spLocks noChangeArrowheads="1"/>
          </p:cNvSpPr>
          <p:nvPr/>
        </p:nvSpPr>
        <p:spPr bwMode="auto">
          <a:xfrm>
            <a:off x="7315200" y="1916113"/>
            <a:ext cx="1403350" cy="344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00009240</a:t>
            </a:r>
          </a:p>
          <a:p>
            <a:r>
              <a:rPr lang="en-US" sz="2000" b="1">
                <a:latin typeface="Courier New" pitchFamily="49" charset="0"/>
              </a:rPr>
              <a:t>00009241</a:t>
            </a:r>
          </a:p>
          <a:p>
            <a:r>
              <a:rPr lang="en-US" sz="2000" b="1">
                <a:latin typeface="Courier New" pitchFamily="49" charset="0"/>
              </a:rPr>
              <a:t>00009242</a:t>
            </a:r>
          </a:p>
          <a:p>
            <a:r>
              <a:rPr lang="en-US" sz="2000" b="1">
                <a:latin typeface="Courier New" pitchFamily="49" charset="0"/>
              </a:rPr>
              <a:t>00009243</a:t>
            </a:r>
          </a:p>
          <a:p>
            <a:r>
              <a:rPr lang="en-US" sz="2000" b="1">
                <a:latin typeface="Courier New" pitchFamily="49" charset="0"/>
              </a:rPr>
              <a:t>00009244</a:t>
            </a:r>
          </a:p>
          <a:p>
            <a:r>
              <a:rPr lang="en-US" sz="2000" b="1">
                <a:latin typeface="Courier New" pitchFamily="49" charset="0"/>
              </a:rPr>
              <a:t>00009245</a:t>
            </a:r>
          </a:p>
          <a:p>
            <a:r>
              <a:rPr lang="en-US" sz="2000" b="1">
                <a:latin typeface="Courier New" pitchFamily="49" charset="0"/>
              </a:rPr>
              <a:t>00009246</a:t>
            </a:r>
          </a:p>
          <a:p>
            <a:r>
              <a:rPr lang="en-US" sz="2000" b="1">
                <a:latin typeface="Courier New" pitchFamily="49" charset="0"/>
              </a:rPr>
              <a:t>00009247</a:t>
            </a:r>
          </a:p>
          <a:p>
            <a:r>
              <a:rPr lang="en-US" sz="2000" b="1">
                <a:latin typeface="Courier New" pitchFamily="49" charset="0"/>
              </a:rPr>
              <a:t>00009248</a:t>
            </a:r>
          </a:p>
          <a:p>
            <a:r>
              <a:rPr lang="en-US" sz="2000" b="1">
                <a:latin typeface="Courier New" pitchFamily="49" charset="0"/>
              </a:rPr>
              <a:t>00009249</a:t>
            </a:r>
          </a:p>
          <a:p>
            <a:r>
              <a:rPr lang="en-US" sz="2000" b="1">
                <a:latin typeface="Courier New" pitchFamily="49" charset="0"/>
              </a:rPr>
              <a:t>00009250</a:t>
            </a:r>
          </a:p>
        </p:txBody>
      </p:sp>
      <p:sp>
        <p:nvSpPr>
          <p:cNvPr id="554024" name="Text Box 40"/>
          <p:cNvSpPr txBox="1">
            <a:spLocks noChangeArrowheads="1"/>
          </p:cNvSpPr>
          <p:nvPr/>
        </p:nvSpPr>
        <p:spPr bwMode="auto">
          <a:xfrm>
            <a:off x="381000" y="990600"/>
            <a:ext cx="6019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When you pass a variable by </a:t>
            </a:r>
            <a:r>
              <a:rPr lang="en-US">
                <a:solidFill>
                  <a:srgbClr val="6600CC"/>
                </a:solidFill>
              </a:rPr>
              <a:t>reference</a:t>
            </a:r>
            <a:r>
              <a:rPr lang="en-US"/>
              <a:t> to a function, what really happens?</a:t>
            </a:r>
          </a:p>
        </p:txBody>
      </p:sp>
      <p:sp>
        <p:nvSpPr>
          <p:cNvPr id="554026" name="Rectangle 42"/>
          <p:cNvSpPr>
            <a:spLocks noChangeArrowheads="1"/>
          </p:cNvSpPr>
          <p:nvPr/>
        </p:nvSpPr>
        <p:spPr bwMode="auto">
          <a:xfrm>
            <a:off x="6858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Pointers vs References</a:t>
            </a:r>
          </a:p>
        </p:txBody>
      </p:sp>
      <p:grpSp>
        <p:nvGrpSpPr>
          <p:cNvPr id="554040" name="Group 56"/>
          <p:cNvGrpSpPr>
            <a:grpSpLocks/>
          </p:cNvGrpSpPr>
          <p:nvPr/>
        </p:nvGrpSpPr>
        <p:grpSpPr bwMode="auto">
          <a:xfrm>
            <a:off x="0" y="1981200"/>
            <a:ext cx="6324600" cy="3466840"/>
            <a:chOff x="-192" y="642"/>
            <a:chExt cx="3984" cy="2550"/>
          </a:xfrm>
        </p:grpSpPr>
        <p:sp>
          <p:nvSpPr>
            <p:cNvPr id="554041" name="Rectangle 57"/>
            <p:cNvSpPr>
              <a:spLocks noChangeArrowheads="1"/>
            </p:cNvSpPr>
            <p:nvPr/>
          </p:nvSpPr>
          <p:spPr bwMode="auto">
            <a:xfrm>
              <a:off x="96" y="642"/>
              <a:ext cx="3696" cy="2496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4042" name="Rectangle 58"/>
            <p:cNvSpPr>
              <a:spLocks noChangeArrowheads="1"/>
            </p:cNvSpPr>
            <p:nvPr/>
          </p:nvSpPr>
          <p:spPr bwMode="auto">
            <a:xfrm>
              <a:off x="-192" y="690"/>
              <a:ext cx="3984" cy="25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void set(</a:t>
              </a:r>
              <a:r>
                <a:rPr lang="en-US" sz="19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r>
                <a:rPr lang="en-US" b="1" dirty="0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&amp;</a:t>
              </a:r>
              <a:r>
                <a:rPr lang="en-US" sz="19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val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) // </a:t>
              </a:r>
              <a:r>
                <a:rPr lang="en-US" sz="19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val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is a ref 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</a:t>
              </a:r>
              <a:r>
                <a:rPr lang="en-US" sz="19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val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= 5;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</a:t>
              </a:r>
              <a:r>
                <a:rPr lang="en-US" sz="19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x = 1;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set(x);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 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9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cout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&lt;&lt; x;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</a:rPr>
                <a:t>}</a:t>
              </a:r>
              <a:r>
                <a:rPr lang="en-US" sz="1900" dirty="0">
                  <a:solidFill>
                    <a:schemeClr val="tx1"/>
                  </a:solidFill>
                  <a:latin typeface="Courier New" pitchFamily="49" charset="0"/>
                </a:rPr>
                <a:t> </a:t>
              </a:r>
            </a:p>
          </p:txBody>
        </p:sp>
      </p:grpSp>
      <p:sp>
        <p:nvSpPr>
          <p:cNvPr id="554043" name="Text Box 59"/>
          <p:cNvSpPr txBox="1">
            <a:spLocks noChangeArrowheads="1"/>
          </p:cNvSpPr>
          <p:nvPr/>
        </p:nvSpPr>
        <p:spPr bwMode="auto">
          <a:xfrm>
            <a:off x="431800" y="5473700"/>
            <a:ext cx="6019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In fact, a reference is just a simpler notation for </a:t>
            </a:r>
            <a:r>
              <a:rPr lang="en-US">
                <a:solidFill>
                  <a:srgbClr val="6600CC"/>
                </a:solidFill>
              </a:rPr>
              <a:t>passing by a pointer</a:t>
            </a:r>
            <a:r>
              <a:rPr lang="en-US"/>
              <a:t>!</a:t>
            </a:r>
          </a:p>
        </p:txBody>
      </p:sp>
      <p:sp>
        <p:nvSpPr>
          <p:cNvPr id="554044" name="Line 60"/>
          <p:cNvSpPr>
            <a:spLocks noChangeShapeType="1"/>
          </p:cNvSpPr>
          <p:nvPr/>
        </p:nvSpPr>
        <p:spPr bwMode="auto">
          <a:xfrm>
            <a:off x="609600" y="42164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54045" name="Line 61"/>
          <p:cNvSpPr>
            <a:spLocks noChangeShapeType="1"/>
          </p:cNvSpPr>
          <p:nvPr/>
        </p:nvSpPr>
        <p:spPr bwMode="auto">
          <a:xfrm>
            <a:off x="596900" y="46291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54046" name="Line 62"/>
          <p:cNvSpPr>
            <a:spLocks noChangeShapeType="1"/>
          </p:cNvSpPr>
          <p:nvPr/>
        </p:nvSpPr>
        <p:spPr bwMode="auto">
          <a:xfrm>
            <a:off x="228600" y="22860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54047" name="Group 63"/>
          <p:cNvGrpSpPr>
            <a:grpSpLocks/>
          </p:cNvGrpSpPr>
          <p:nvPr/>
        </p:nvGrpSpPr>
        <p:grpSpPr bwMode="auto">
          <a:xfrm>
            <a:off x="5791200" y="1905000"/>
            <a:ext cx="1630363" cy="1219200"/>
            <a:chOff x="3653" y="1200"/>
            <a:chExt cx="1027" cy="768"/>
          </a:xfrm>
        </p:grpSpPr>
        <p:grpSp>
          <p:nvGrpSpPr>
            <p:cNvPr id="554048" name="Group 64"/>
            <p:cNvGrpSpPr>
              <a:grpSpLocks/>
            </p:cNvGrpSpPr>
            <p:nvPr/>
          </p:nvGrpSpPr>
          <p:grpSpPr bwMode="auto">
            <a:xfrm>
              <a:off x="3653" y="1200"/>
              <a:ext cx="1027" cy="768"/>
              <a:chOff x="3816" y="2496"/>
              <a:chExt cx="1027" cy="768"/>
            </a:xfrm>
          </p:grpSpPr>
          <p:grpSp>
            <p:nvGrpSpPr>
              <p:cNvPr id="554049" name="Group 65"/>
              <p:cNvGrpSpPr>
                <a:grpSpLocks/>
              </p:cNvGrpSpPr>
              <p:nvPr/>
            </p:nvGrpSpPr>
            <p:grpSpPr bwMode="auto">
              <a:xfrm>
                <a:off x="3816" y="2496"/>
                <a:ext cx="1027" cy="768"/>
                <a:chOff x="3816" y="1728"/>
                <a:chExt cx="1027" cy="768"/>
              </a:xfrm>
            </p:grpSpPr>
            <p:sp>
              <p:nvSpPr>
                <p:cNvPr id="554050" name="Rectangle 66"/>
                <p:cNvSpPr>
                  <a:spLocks noChangeArrowheads="1"/>
                </p:cNvSpPr>
                <p:nvPr/>
              </p:nvSpPr>
              <p:spPr bwMode="auto">
                <a:xfrm>
                  <a:off x="4258" y="1743"/>
                  <a:ext cx="546" cy="753"/>
                </a:xfrm>
                <a:prstGeom prst="rect">
                  <a:avLst/>
                </a:prstGeom>
                <a:solidFill>
                  <a:srgbClr val="800000"/>
                </a:solidFill>
                <a:ln w="28575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4051" name="Text Box 67"/>
                <p:cNvSpPr txBox="1">
                  <a:spLocks noChangeArrowheads="1"/>
                </p:cNvSpPr>
                <p:nvPr/>
              </p:nvSpPr>
              <p:spPr bwMode="auto">
                <a:xfrm>
                  <a:off x="3816" y="1728"/>
                  <a:ext cx="1027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rgbClr val="006666"/>
                      </a:solidFill>
                    </a:rPr>
                    <a:t>    x</a:t>
                  </a:r>
                  <a:r>
                    <a:rPr lang="en-US"/>
                    <a:t>          </a:t>
                  </a:r>
                </a:p>
              </p:txBody>
            </p:sp>
          </p:grpSp>
          <p:sp>
            <p:nvSpPr>
              <p:cNvPr id="554052" name="Text Box 68"/>
              <p:cNvSpPr txBox="1">
                <a:spLocks noChangeArrowheads="1"/>
              </p:cNvSpPr>
              <p:nvPr/>
            </p:nvSpPr>
            <p:spPr bwMode="auto">
              <a:xfrm>
                <a:off x="4224" y="2736"/>
                <a:ext cx="11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en-US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554053" name="Text Box 69"/>
            <p:cNvSpPr txBox="1">
              <a:spLocks noChangeArrowheads="1"/>
            </p:cNvSpPr>
            <p:nvPr/>
          </p:nvSpPr>
          <p:spPr bwMode="auto">
            <a:xfrm>
              <a:off x="4046" y="1440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554055" name="AutoShape 71"/>
          <p:cNvSpPr>
            <a:spLocks noChangeArrowheads="1"/>
          </p:cNvSpPr>
          <p:nvPr/>
        </p:nvSpPr>
        <p:spPr bwMode="auto">
          <a:xfrm>
            <a:off x="1581150" y="2776538"/>
            <a:ext cx="3836988" cy="1228725"/>
          </a:xfrm>
          <a:prstGeom prst="wedgeRoundRectCallout">
            <a:avLst>
              <a:gd name="adj1" fmla="val -48384"/>
              <a:gd name="adj2" fmla="val 92375"/>
              <a:gd name="adj3" fmla="val 16667"/>
            </a:avLst>
          </a:prstGeom>
          <a:solidFill>
            <a:srgbClr val="E7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It looks like we’re just passing the value of x, but in fact…</a:t>
            </a:r>
          </a:p>
        </p:txBody>
      </p:sp>
      <p:sp>
        <p:nvSpPr>
          <p:cNvPr id="554056" name="AutoShape 72"/>
          <p:cNvSpPr>
            <a:spLocks noChangeArrowheads="1"/>
          </p:cNvSpPr>
          <p:nvPr/>
        </p:nvSpPr>
        <p:spPr bwMode="auto">
          <a:xfrm>
            <a:off x="2479675" y="447675"/>
            <a:ext cx="3892550" cy="1181100"/>
          </a:xfrm>
          <a:prstGeom prst="wedgeRoundRectCallout">
            <a:avLst>
              <a:gd name="adj1" fmla="val -48407"/>
              <a:gd name="adj2" fmla="val 94088"/>
              <a:gd name="adj3" fmla="val 16667"/>
            </a:avLst>
          </a:prstGeom>
          <a:solidFill>
            <a:srgbClr val="E7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Since the </a:t>
            </a:r>
            <a:r>
              <a:rPr lang="en-US" dirty="0">
                <a:solidFill>
                  <a:srgbClr val="6600CC"/>
                </a:solidFill>
              </a:rPr>
              <a:t>set</a:t>
            </a:r>
            <a:r>
              <a:rPr lang="en-US" dirty="0"/>
              <a:t> function accepts a reference…</a:t>
            </a:r>
          </a:p>
        </p:txBody>
      </p:sp>
      <p:sp>
        <p:nvSpPr>
          <p:cNvPr id="554057" name="AutoShape 73"/>
          <p:cNvSpPr>
            <a:spLocks noChangeArrowheads="1"/>
          </p:cNvSpPr>
          <p:nvPr/>
        </p:nvSpPr>
        <p:spPr bwMode="auto">
          <a:xfrm>
            <a:off x="1555750" y="2789238"/>
            <a:ext cx="3836988" cy="1228725"/>
          </a:xfrm>
          <a:prstGeom prst="wedgeRoundRectCallout">
            <a:avLst>
              <a:gd name="adj1" fmla="val -48384"/>
              <a:gd name="adj2" fmla="val 92375"/>
              <a:gd name="adj3" fmla="val 16667"/>
            </a:avLst>
          </a:prstGeom>
          <a:solidFill>
            <a:srgbClr val="E7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This line is really passing the address of variable x to </a:t>
            </a:r>
            <a:r>
              <a:rPr lang="en-US">
                <a:solidFill>
                  <a:srgbClr val="6600CC"/>
                </a:solidFill>
              </a:rPr>
              <a:t>set</a:t>
            </a:r>
            <a:r>
              <a:rPr lang="en-US"/>
              <a:t>…</a:t>
            </a:r>
          </a:p>
        </p:txBody>
      </p:sp>
      <p:sp>
        <p:nvSpPr>
          <p:cNvPr id="554058" name="Text Box 74"/>
          <p:cNvSpPr txBox="1">
            <a:spLocks noChangeArrowheads="1"/>
          </p:cNvSpPr>
          <p:nvPr/>
        </p:nvSpPr>
        <p:spPr bwMode="auto">
          <a:xfrm>
            <a:off x="1358900" y="4191000"/>
            <a:ext cx="927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9240</a:t>
            </a:r>
          </a:p>
        </p:txBody>
      </p:sp>
      <p:sp>
        <p:nvSpPr>
          <p:cNvPr id="554059" name="Text Box 75"/>
          <p:cNvSpPr txBox="1">
            <a:spLocks noChangeArrowheads="1"/>
          </p:cNvSpPr>
          <p:nvPr/>
        </p:nvSpPr>
        <p:spPr bwMode="auto">
          <a:xfrm>
            <a:off x="381000" y="6324600"/>
            <a:ext cx="6019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800"/>
              <a:t>(Under the hood, C++ uses a pointer)</a:t>
            </a:r>
          </a:p>
        </p:txBody>
      </p:sp>
      <p:grpSp>
        <p:nvGrpSpPr>
          <p:cNvPr id="554060" name="Group 76"/>
          <p:cNvGrpSpPr>
            <a:grpSpLocks/>
          </p:cNvGrpSpPr>
          <p:nvPr/>
        </p:nvGrpSpPr>
        <p:grpSpPr bwMode="auto">
          <a:xfrm>
            <a:off x="5824538" y="3114675"/>
            <a:ext cx="1566862" cy="1219200"/>
            <a:chOff x="3674" y="1200"/>
            <a:chExt cx="987" cy="768"/>
          </a:xfrm>
        </p:grpSpPr>
        <p:grpSp>
          <p:nvGrpSpPr>
            <p:cNvPr id="554061" name="Group 77"/>
            <p:cNvGrpSpPr>
              <a:grpSpLocks/>
            </p:cNvGrpSpPr>
            <p:nvPr/>
          </p:nvGrpSpPr>
          <p:grpSpPr bwMode="auto">
            <a:xfrm>
              <a:off x="3674" y="1200"/>
              <a:ext cx="987" cy="768"/>
              <a:chOff x="3837" y="2496"/>
              <a:chExt cx="987" cy="768"/>
            </a:xfrm>
          </p:grpSpPr>
          <p:grpSp>
            <p:nvGrpSpPr>
              <p:cNvPr id="554062" name="Group 78"/>
              <p:cNvGrpSpPr>
                <a:grpSpLocks/>
              </p:cNvGrpSpPr>
              <p:nvPr/>
            </p:nvGrpSpPr>
            <p:grpSpPr bwMode="auto">
              <a:xfrm>
                <a:off x="3837" y="2496"/>
                <a:ext cx="987" cy="768"/>
                <a:chOff x="3837" y="1728"/>
                <a:chExt cx="987" cy="768"/>
              </a:xfrm>
            </p:grpSpPr>
            <p:sp>
              <p:nvSpPr>
                <p:cNvPr id="554063" name="Rectangle 79"/>
                <p:cNvSpPr>
                  <a:spLocks noChangeArrowheads="1"/>
                </p:cNvSpPr>
                <p:nvPr/>
              </p:nvSpPr>
              <p:spPr bwMode="auto">
                <a:xfrm>
                  <a:off x="4258" y="1743"/>
                  <a:ext cx="546" cy="753"/>
                </a:xfrm>
                <a:prstGeom prst="rect">
                  <a:avLst/>
                </a:prstGeom>
                <a:solidFill>
                  <a:srgbClr val="800000"/>
                </a:solidFill>
                <a:ln w="28575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4064" name="Text Box 80"/>
                <p:cNvSpPr txBox="1">
                  <a:spLocks noChangeArrowheads="1"/>
                </p:cNvSpPr>
                <p:nvPr/>
              </p:nvSpPr>
              <p:spPr bwMode="auto">
                <a:xfrm>
                  <a:off x="3837" y="1728"/>
                  <a:ext cx="987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rgbClr val="006666"/>
                      </a:solidFill>
                    </a:rPr>
                    <a:t> val </a:t>
                  </a:r>
                  <a:r>
                    <a:rPr lang="en-US"/>
                    <a:t>         </a:t>
                  </a:r>
                </a:p>
              </p:txBody>
            </p:sp>
          </p:grpSp>
          <p:sp>
            <p:nvSpPr>
              <p:cNvPr id="554065" name="Text Box 81"/>
              <p:cNvSpPr txBox="1">
                <a:spLocks noChangeArrowheads="1"/>
              </p:cNvSpPr>
              <p:nvPr/>
            </p:nvSpPr>
            <p:spPr bwMode="auto">
              <a:xfrm>
                <a:off x="4224" y="2736"/>
                <a:ext cx="11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en-US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554066" name="Text Box 82"/>
            <p:cNvSpPr txBox="1">
              <a:spLocks noChangeArrowheads="1"/>
            </p:cNvSpPr>
            <p:nvPr/>
          </p:nvSpPr>
          <p:spPr bwMode="auto">
            <a:xfrm>
              <a:off x="4046" y="1440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554067" name="Text Box 83"/>
          <p:cNvSpPr txBox="1">
            <a:spLocks noChangeArrowheads="1"/>
          </p:cNvSpPr>
          <p:nvPr/>
        </p:nvSpPr>
        <p:spPr bwMode="auto">
          <a:xfrm>
            <a:off x="6465888" y="3419475"/>
            <a:ext cx="927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9240</a:t>
            </a:r>
          </a:p>
        </p:txBody>
      </p:sp>
      <p:sp>
        <p:nvSpPr>
          <p:cNvPr id="554068" name="Line 84"/>
          <p:cNvSpPr>
            <a:spLocks noChangeShapeType="1"/>
          </p:cNvSpPr>
          <p:nvPr/>
        </p:nvSpPr>
        <p:spPr bwMode="auto">
          <a:xfrm>
            <a:off x="660400" y="28860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54069" name="AutoShape 85"/>
          <p:cNvSpPr>
            <a:spLocks noChangeArrowheads="1"/>
          </p:cNvSpPr>
          <p:nvPr/>
        </p:nvSpPr>
        <p:spPr bwMode="auto">
          <a:xfrm>
            <a:off x="1558925" y="654050"/>
            <a:ext cx="3892550" cy="1565275"/>
          </a:xfrm>
          <a:prstGeom prst="wedgeRoundRectCallout">
            <a:avLst>
              <a:gd name="adj1" fmla="val -48407"/>
              <a:gd name="adj2" fmla="val 83264"/>
              <a:gd name="adj3" fmla="val 16667"/>
            </a:avLst>
          </a:prstGeom>
          <a:solidFill>
            <a:srgbClr val="E7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Since </a:t>
            </a:r>
            <a:r>
              <a:rPr lang="en-US">
                <a:solidFill>
                  <a:srgbClr val="6600CC"/>
                </a:solidFill>
              </a:rPr>
              <a:t>val</a:t>
            </a:r>
            <a:r>
              <a:rPr lang="en-US"/>
              <a:t> points to our original variable, </a:t>
            </a:r>
            <a:r>
              <a:rPr lang="en-US">
                <a:solidFill>
                  <a:srgbClr val="6600CC"/>
                </a:solidFill>
              </a:rPr>
              <a:t>x</a:t>
            </a:r>
            <a:r>
              <a:rPr lang="en-US"/>
              <a:t>, this line actually changes </a:t>
            </a:r>
            <a:r>
              <a:rPr lang="en-US">
                <a:solidFill>
                  <a:srgbClr val="6600CC"/>
                </a:solidFill>
              </a:rPr>
              <a:t>x</a:t>
            </a:r>
            <a:r>
              <a:rPr lang="en-US"/>
              <a:t>! </a:t>
            </a:r>
          </a:p>
        </p:txBody>
      </p:sp>
      <p:sp>
        <p:nvSpPr>
          <p:cNvPr id="554070" name="Text Box 86"/>
          <p:cNvSpPr txBox="1">
            <a:spLocks noChangeArrowheads="1"/>
          </p:cNvSpPr>
          <p:nvPr/>
        </p:nvSpPr>
        <p:spPr bwMode="auto">
          <a:xfrm>
            <a:off x="1743075" y="2705100"/>
            <a:ext cx="331788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>
                <a:solidFill>
                  <a:srgbClr val="FF99FF"/>
                </a:solidFill>
              </a:rPr>
              <a:t>5</a:t>
            </a:r>
          </a:p>
        </p:txBody>
      </p:sp>
      <p:sp>
        <p:nvSpPr>
          <p:cNvPr id="554071" name="Rectangle 87"/>
          <p:cNvSpPr>
            <a:spLocks noChangeArrowheads="1"/>
          </p:cNvSpPr>
          <p:nvPr/>
        </p:nvSpPr>
        <p:spPr bwMode="auto">
          <a:xfrm>
            <a:off x="6681788" y="2239963"/>
            <a:ext cx="4111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  <a:r>
              <a:rPr lang="en-US">
                <a:solidFill>
                  <a:schemeClr val="bg1"/>
                </a:solidFill>
              </a:rPr>
              <a:t>1</a:t>
            </a:r>
          </a:p>
        </p:txBody>
      </p:sp>
      <p:grpSp>
        <p:nvGrpSpPr>
          <p:cNvPr id="554072" name="Group 88"/>
          <p:cNvGrpSpPr>
            <a:grpSpLocks/>
          </p:cNvGrpSpPr>
          <p:nvPr/>
        </p:nvGrpSpPr>
        <p:grpSpPr bwMode="auto">
          <a:xfrm>
            <a:off x="7315200" y="2133600"/>
            <a:ext cx="774700" cy="1600200"/>
            <a:chOff x="4600" y="1968"/>
            <a:chExt cx="488" cy="1132"/>
          </a:xfrm>
        </p:grpSpPr>
        <p:sp>
          <p:nvSpPr>
            <p:cNvPr id="554073" name="Freeform 89"/>
            <p:cNvSpPr>
              <a:spLocks/>
            </p:cNvSpPr>
            <p:nvPr/>
          </p:nvSpPr>
          <p:spPr bwMode="auto">
            <a:xfrm>
              <a:off x="4600" y="1968"/>
              <a:ext cx="488" cy="1104"/>
            </a:xfrm>
            <a:custGeom>
              <a:avLst/>
              <a:gdLst>
                <a:gd name="T0" fmla="*/ 48 w 488"/>
                <a:gd name="T1" fmla="*/ 768 h 768"/>
                <a:gd name="T2" fmla="*/ 480 w 488"/>
                <a:gd name="T3" fmla="*/ 336 h 768"/>
                <a:gd name="T4" fmla="*/ 0 w 488"/>
                <a:gd name="T5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768">
                  <a:moveTo>
                    <a:pt x="48" y="768"/>
                  </a:moveTo>
                  <a:cubicBezTo>
                    <a:pt x="268" y="616"/>
                    <a:pt x="488" y="464"/>
                    <a:pt x="480" y="336"/>
                  </a:cubicBezTo>
                  <a:cubicBezTo>
                    <a:pt x="472" y="208"/>
                    <a:pt x="236" y="104"/>
                    <a:pt x="0" y="0"/>
                  </a:cubicBezTo>
                </a:path>
              </a:pathLst>
            </a:custGeom>
            <a:noFill/>
            <a:ln w="53975" cap="flat" cmpd="sng">
              <a:solidFill>
                <a:srgbClr val="FF0000"/>
              </a:solidFill>
              <a:prstDash val="solid"/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4074" name="Oval 90"/>
            <p:cNvSpPr>
              <a:spLocks noChangeArrowheads="1"/>
            </p:cNvSpPr>
            <p:nvPr/>
          </p:nvSpPr>
          <p:spPr bwMode="auto">
            <a:xfrm>
              <a:off x="4601" y="3052"/>
              <a:ext cx="48" cy="48"/>
            </a:xfrm>
            <a:prstGeom prst="ellipse">
              <a:avLst/>
            </a:prstGeom>
            <a:solidFill>
              <a:srgbClr val="008080"/>
            </a:solidFill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4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4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4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54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40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4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4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54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54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54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54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44444E-6 L 0.09236 -0.34629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5540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8" y="-1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54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54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554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22222E-6 L 0.55104 -0.06504 " pathEditMode="relative" rAng="0" ptsTypes="AA">
                                      <p:cBhvr>
                                        <p:cTn id="116" dur="1000" fill="hold"/>
                                        <p:tgtEl>
                                          <p:spTgt spid="5540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52" y="-3264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1000"/>
                                        <p:tgtEl>
                                          <p:spTgt spid="5540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4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4024" grpId="0"/>
      <p:bldP spid="554043" grpId="0"/>
      <p:bldP spid="554044" grpId="0" animBg="1"/>
      <p:bldP spid="554044" grpId="1" animBg="1"/>
      <p:bldP spid="554045" grpId="0" animBg="1"/>
      <p:bldP spid="554045" grpId="1" animBg="1"/>
      <p:bldP spid="554046" grpId="0" animBg="1"/>
      <p:bldP spid="554046" grpId="1" animBg="1"/>
      <p:bldP spid="554055" grpId="0" animBg="1"/>
      <p:bldP spid="554055" grpId="1" animBg="1"/>
      <p:bldP spid="554056" grpId="0" animBg="1"/>
      <p:bldP spid="554056" grpId="1" animBg="1"/>
      <p:bldP spid="554057" grpId="0" animBg="1"/>
      <p:bldP spid="554057" grpId="1" animBg="1"/>
      <p:bldP spid="554058" grpId="0"/>
      <p:bldP spid="554058" grpId="1"/>
      <p:bldP spid="554059" grpId="0"/>
      <p:bldP spid="554067" grpId="0"/>
      <p:bldP spid="554068" grpId="0" animBg="1"/>
      <p:bldP spid="554068" grpId="1" animBg="1"/>
      <p:bldP spid="554069" grpId="0" animBg="1"/>
      <p:bldP spid="554069" grpId="1" animBg="1"/>
      <p:bldP spid="554070" grpId="0"/>
      <p:bldP spid="554070" grpId="1"/>
      <p:bldP spid="554071" grpId="0"/>
      <p:bldP spid="55407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0A9CD-3171-4763-8EE4-2F5904B63AEA}" type="slidenum">
              <a:rPr lang="en-US"/>
              <a:pPr/>
              <a:t>16</a:t>
            </a:fld>
            <a:endParaRPr lang="en-US"/>
          </a:p>
        </p:txBody>
      </p:sp>
      <p:sp>
        <p:nvSpPr>
          <p:cNvPr id="366594" name="Text Box 2"/>
          <p:cNvSpPr txBox="1">
            <a:spLocks noChangeArrowheads="1"/>
          </p:cNvSpPr>
          <p:nvPr/>
        </p:nvSpPr>
        <p:spPr bwMode="auto">
          <a:xfrm>
            <a:off x="5257800" y="6400800"/>
            <a:ext cx="35734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Your "nature" pictures?</a:t>
            </a:r>
          </a:p>
        </p:txBody>
      </p:sp>
      <p:grpSp>
        <p:nvGrpSpPr>
          <p:cNvPr id="366595" name="Group 3"/>
          <p:cNvGrpSpPr>
            <a:grpSpLocks/>
          </p:cNvGrpSpPr>
          <p:nvPr/>
        </p:nvGrpSpPr>
        <p:grpSpPr bwMode="auto">
          <a:xfrm>
            <a:off x="5284788" y="6400800"/>
            <a:ext cx="3630612" cy="457200"/>
            <a:chOff x="816" y="3696"/>
            <a:chExt cx="1903" cy="288"/>
          </a:xfrm>
        </p:grpSpPr>
        <p:sp>
          <p:nvSpPr>
            <p:cNvPr id="366596" name="Rectangle 4"/>
            <p:cNvSpPr>
              <a:spLocks noChangeArrowheads="1"/>
            </p:cNvSpPr>
            <p:nvPr/>
          </p:nvSpPr>
          <p:spPr bwMode="auto">
            <a:xfrm>
              <a:off x="816" y="3696"/>
              <a:ext cx="1872" cy="2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6597" name="Text Box 5"/>
            <p:cNvSpPr txBox="1">
              <a:spLocks noChangeArrowheads="1"/>
            </p:cNvSpPr>
            <p:nvPr/>
          </p:nvSpPr>
          <p:spPr bwMode="auto">
            <a:xfrm>
              <a:off x="816" y="3696"/>
              <a:ext cx="190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6600CC"/>
                  </a:solidFill>
                </a:rPr>
                <a:t>Operating system??</a:t>
              </a:r>
            </a:p>
          </p:txBody>
        </p:sp>
      </p:grpSp>
      <p:sp>
        <p:nvSpPr>
          <p:cNvPr id="366598" name="Rectangle 6"/>
          <p:cNvSpPr>
            <a:spLocks noChangeArrowheads="1"/>
          </p:cNvSpPr>
          <p:nvPr/>
        </p:nvSpPr>
        <p:spPr bwMode="auto">
          <a:xfrm>
            <a:off x="241300" y="1219200"/>
            <a:ext cx="4483100" cy="22098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66599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Happens Here?</a:t>
            </a:r>
          </a:p>
        </p:txBody>
      </p:sp>
      <p:sp>
        <p:nvSpPr>
          <p:cNvPr id="366600" name="Rectangle 8"/>
          <p:cNvSpPr>
            <a:spLocks noChangeArrowheads="1"/>
          </p:cNvSpPr>
          <p:nvPr/>
        </p:nvSpPr>
        <p:spPr bwMode="auto">
          <a:xfrm>
            <a:off x="-152400" y="1231900"/>
            <a:ext cx="51816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/>
            <a:r>
              <a:rPr lang="en-US" sz="1800" dirty="0" err="1">
                <a:solidFill>
                  <a:schemeClr val="tx1"/>
                </a:solidFill>
                <a:latin typeface="+mj-lt"/>
                <a:ea typeface="MS Mincho" pitchFamily="49" charset="-128"/>
              </a:rPr>
              <a:t>int</a:t>
            </a:r>
            <a:r>
              <a:rPr lang="en-US" sz="1800" dirty="0">
                <a:solidFill>
                  <a:schemeClr val="tx1"/>
                </a:solidFill>
                <a:latin typeface="+mj-lt"/>
                <a:ea typeface="MS Mincho" pitchFamily="49" charset="-128"/>
              </a:rPr>
              <a:t> main()</a:t>
            </a:r>
            <a:endParaRPr lang="en-US" sz="1200" dirty="0">
              <a:solidFill>
                <a:schemeClr val="tx1"/>
              </a:solidFill>
              <a:latin typeface="+mj-lt"/>
            </a:endParaRPr>
          </a:p>
          <a:p>
            <a:pPr indent="457200" eaLnBrk="0" hangingPunct="0"/>
            <a:r>
              <a:rPr lang="en-US" sz="1800" dirty="0">
                <a:solidFill>
                  <a:schemeClr val="tx1"/>
                </a:solidFill>
                <a:latin typeface="+mj-lt"/>
                <a:ea typeface="MS Mincho" pitchFamily="49" charset="-128"/>
              </a:rPr>
              <a:t>{</a:t>
            </a:r>
            <a:endParaRPr lang="en-US" sz="1200" dirty="0">
              <a:solidFill>
                <a:schemeClr val="tx1"/>
              </a:solidFill>
              <a:latin typeface="+mj-lt"/>
            </a:endParaRPr>
          </a:p>
          <a:p>
            <a:pPr indent="457200" eaLnBrk="0" hangingPunct="0"/>
            <a:r>
              <a:rPr lang="en-US" sz="1800" dirty="0">
                <a:solidFill>
                  <a:schemeClr val="tx1"/>
                </a:solidFill>
                <a:latin typeface="+mj-lt"/>
                <a:ea typeface="MS Mincho" pitchFamily="49" charset="-128"/>
              </a:rPr>
              <a:t>   </a:t>
            </a:r>
            <a:r>
              <a:rPr lang="en-US" sz="1800" dirty="0" err="1">
                <a:solidFill>
                  <a:schemeClr val="tx1"/>
                </a:solidFill>
                <a:latin typeface="+mj-lt"/>
                <a:ea typeface="MS Mincho" pitchFamily="49" charset="-128"/>
              </a:rPr>
              <a:t>int</a:t>
            </a:r>
            <a:r>
              <a:rPr lang="en-US" sz="1800" dirty="0">
                <a:solidFill>
                  <a:schemeClr val="tx1"/>
                </a:solidFill>
                <a:latin typeface="+mj-lt"/>
                <a:ea typeface="MS Mincho" pitchFamily="49" charset="-128"/>
              </a:rPr>
              <a:t> *</a:t>
            </a:r>
            <a:r>
              <a:rPr lang="en-US" sz="1800" dirty="0" err="1">
                <a:solidFill>
                  <a:schemeClr val="tx1"/>
                </a:solidFill>
                <a:latin typeface="+mj-lt"/>
                <a:ea typeface="MS Mincho" pitchFamily="49" charset="-128"/>
              </a:rPr>
              <a:t>iptr</a:t>
            </a:r>
            <a:r>
              <a:rPr lang="en-US" sz="1800" dirty="0">
                <a:solidFill>
                  <a:schemeClr val="tx1"/>
                </a:solidFill>
                <a:latin typeface="+mj-lt"/>
                <a:ea typeface="MS Mincho" pitchFamily="49" charset="-128"/>
              </a:rPr>
              <a:t>;</a:t>
            </a:r>
            <a:endParaRPr lang="en-US" sz="1200" dirty="0">
              <a:solidFill>
                <a:schemeClr val="tx1"/>
              </a:solidFill>
              <a:latin typeface="+mj-lt"/>
            </a:endParaRPr>
          </a:p>
          <a:p>
            <a:pPr indent="457200" eaLnBrk="0" hangingPunct="0"/>
            <a:r>
              <a:rPr lang="en-US" sz="1800" dirty="0">
                <a:solidFill>
                  <a:schemeClr val="tx1"/>
                </a:solidFill>
                <a:latin typeface="+mj-lt"/>
                <a:ea typeface="MS Mincho" pitchFamily="49" charset="-128"/>
              </a:rPr>
              <a:t> </a:t>
            </a:r>
            <a:endParaRPr 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66601" name="Rectangle 9"/>
          <p:cNvSpPr>
            <a:spLocks noChangeArrowheads="1"/>
          </p:cNvSpPr>
          <p:nvPr/>
        </p:nvSpPr>
        <p:spPr bwMode="auto">
          <a:xfrm>
            <a:off x="6507163" y="1928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6602" name="Rectangle 10"/>
          <p:cNvSpPr>
            <a:spLocks noChangeArrowheads="1"/>
          </p:cNvSpPr>
          <p:nvPr/>
        </p:nvSpPr>
        <p:spPr bwMode="auto">
          <a:xfrm>
            <a:off x="6507163" y="2233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6603" name="Rectangle 11"/>
          <p:cNvSpPr>
            <a:spLocks noChangeArrowheads="1"/>
          </p:cNvSpPr>
          <p:nvPr/>
        </p:nvSpPr>
        <p:spPr bwMode="auto">
          <a:xfrm>
            <a:off x="6507163" y="2538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6604" name="Rectangle 12"/>
          <p:cNvSpPr>
            <a:spLocks noChangeArrowheads="1"/>
          </p:cNvSpPr>
          <p:nvPr/>
        </p:nvSpPr>
        <p:spPr bwMode="auto">
          <a:xfrm>
            <a:off x="6507163" y="2843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6605" name="Rectangle 13"/>
          <p:cNvSpPr>
            <a:spLocks noChangeArrowheads="1"/>
          </p:cNvSpPr>
          <p:nvPr/>
        </p:nvSpPr>
        <p:spPr bwMode="auto">
          <a:xfrm>
            <a:off x="6507163" y="3148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6606" name="Rectangle 14"/>
          <p:cNvSpPr>
            <a:spLocks noChangeArrowheads="1"/>
          </p:cNvSpPr>
          <p:nvPr/>
        </p:nvSpPr>
        <p:spPr bwMode="auto">
          <a:xfrm>
            <a:off x="6507163" y="3452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6607" name="Rectangle 15"/>
          <p:cNvSpPr>
            <a:spLocks noChangeArrowheads="1"/>
          </p:cNvSpPr>
          <p:nvPr/>
        </p:nvSpPr>
        <p:spPr bwMode="auto">
          <a:xfrm>
            <a:off x="6507163" y="3757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6608" name="Rectangle 16"/>
          <p:cNvSpPr>
            <a:spLocks noChangeArrowheads="1"/>
          </p:cNvSpPr>
          <p:nvPr/>
        </p:nvSpPr>
        <p:spPr bwMode="auto">
          <a:xfrm>
            <a:off x="6507163" y="4062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6609" name="Rectangle 17"/>
          <p:cNvSpPr>
            <a:spLocks noChangeArrowheads="1"/>
          </p:cNvSpPr>
          <p:nvPr/>
        </p:nvSpPr>
        <p:spPr bwMode="auto">
          <a:xfrm>
            <a:off x="6507163" y="4367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6610" name="Rectangle 18"/>
          <p:cNvSpPr>
            <a:spLocks noChangeArrowheads="1"/>
          </p:cNvSpPr>
          <p:nvPr/>
        </p:nvSpPr>
        <p:spPr bwMode="auto">
          <a:xfrm>
            <a:off x="6507163" y="4672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6611" name="Rectangle 19"/>
          <p:cNvSpPr>
            <a:spLocks noChangeArrowheads="1"/>
          </p:cNvSpPr>
          <p:nvPr/>
        </p:nvSpPr>
        <p:spPr bwMode="auto">
          <a:xfrm>
            <a:off x="6507163" y="4976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6612" name="Text Box 20"/>
          <p:cNvSpPr txBox="1">
            <a:spLocks noChangeArrowheads="1"/>
          </p:cNvSpPr>
          <p:nvPr/>
        </p:nvSpPr>
        <p:spPr bwMode="auto">
          <a:xfrm>
            <a:off x="6735763" y="1471613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366613" name="Rectangle 21"/>
          <p:cNvSpPr>
            <a:spLocks noChangeArrowheads="1"/>
          </p:cNvSpPr>
          <p:nvPr/>
        </p:nvSpPr>
        <p:spPr bwMode="auto">
          <a:xfrm>
            <a:off x="6507163" y="1014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6614" name="Rectangle 22"/>
          <p:cNvSpPr>
            <a:spLocks noChangeArrowheads="1"/>
          </p:cNvSpPr>
          <p:nvPr/>
        </p:nvSpPr>
        <p:spPr bwMode="auto">
          <a:xfrm>
            <a:off x="6507163" y="1319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6615" name="Text Box 23"/>
          <p:cNvSpPr txBox="1">
            <a:spLocks noChangeArrowheads="1"/>
          </p:cNvSpPr>
          <p:nvPr/>
        </p:nvSpPr>
        <p:spPr bwMode="auto">
          <a:xfrm>
            <a:off x="7315200" y="990600"/>
            <a:ext cx="14033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00000000</a:t>
            </a:r>
          </a:p>
          <a:p>
            <a:r>
              <a:rPr lang="en-US" sz="2000" b="1">
                <a:latin typeface="Courier New" pitchFamily="49" charset="0"/>
              </a:rPr>
              <a:t>00000001</a:t>
            </a:r>
          </a:p>
        </p:txBody>
      </p:sp>
      <p:sp>
        <p:nvSpPr>
          <p:cNvPr id="366616" name="Text Box 24"/>
          <p:cNvSpPr txBox="1">
            <a:spLocks noChangeArrowheads="1"/>
          </p:cNvSpPr>
          <p:nvPr/>
        </p:nvSpPr>
        <p:spPr bwMode="auto">
          <a:xfrm>
            <a:off x="7315200" y="1916113"/>
            <a:ext cx="1403350" cy="344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00009240</a:t>
            </a:r>
          </a:p>
          <a:p>
            <a:r>
              <a:rPr lang="en-US" sz="2000" b="1">
                <a:latin typeface="Courier New" pitchFamily="49" charset="0"/>
              </a:rPr>
              <a:t>00009241</a:t>
            </a:r>
          </a:p>
          <a:p>
            <a:r>
              <a:rPr lang="en-US" sz="2000" b="1">
                <a:latin typeface="Courier New" pitchFamily="49" charset="0"/>
              </a:rPr>
              <a:t>00009242</a:t>
            </a:r>
          </a:p>
          <a:p>
            <a:r>
              <a:rPr lang="en-US" sz="2000" b="1">
                <a:latin typeface="Courier New" pitchFamily="49" charset="0"/>
              </a:rPr>
              <a:t>00009243</a:t>
            </a:r>
          </a:p>
          <a:p>
            <a:r>
              <a:rPr lang="en-US" sz="2000" b="1">
                <a:latin typeface="Courier New" pitchFamily="49" charset="0"/>
              </a:rPr>
              <a:t>00009244</a:t>
            </a:r>
          </a:p>
          <a:p>
            <a:r>
              <a:rPr lang="en-US" sz="2000" b="1">
                <a:latin typeface="Courier New" pitchFamily="49" charset="0"/>
              </a:rPr>
              <a:t>00009245</a:t>
            </a:r>
          </a:p>
          <a:p>
            <a:r>
              <a:rPr lang="en-US" sz="2000" b="1">
                <a:latin typeface="Courier New" pitchFamily="49" charset="0"/>
              </a:rPr>
              <a:t>00009246</a:t>
            </a:r>
          </a:p>
          <a:p>
            <a:r>
              <a:rPr lang="en-US" sz="2000" b="1">
                <a:latin typeface="Courier New" pitchFamily="49" charset="0"/>
              </a:rPr>
              <a:t>00009247</a:t>
            </a:r>
          </a:p>
          <a:p>
            <a:r>
              <a:rPr lang="en-US" sz="2000" b="1">
                <a:latin typeface="Courier New" pitchFamily="49" charset="0"/>
              </a:rPr>
              <a:t>00009248</a:t>
            </a:r>
          </a:p>
          <a:p>
            <a:r>
              <a:rPr lang="en-US" sz="2000" b="1">
                <a:latin typeface="Courier New" pitchFamily="49" charset="0"/>
              </a:rPr>
              <a:t>00009249</a:t>
            </a:r>
          </a:p>
          <a:p>
            <a:r>
              <a:rPr lang="en-US" sz="2000" b="1">
                <a:latin typeface="Courier New" pitchFamily="49" charset="0"/>
              </a:rPr>
              <a:t>00009250</a:t>
            </a:r>
          </a:p>
        </p:txBody>
      </p:sp>
      <p:grpSp>
        <p:nvGrpSpPr>
          <p:cNvPr id="366617" name="Group 25"/>
          <p:cNvGrpSpPr>
            <a:grpSpLocks/>
          </p:cNvGrpSpPr>
          <p:nvPr/>
        </p:nvGrpSpPr>
        <p:grpSpPr bwMode="auto">
          <a:xfrm>
            <a:off x="5797550" y="1905000"/>
            <a:ext cx="1627188" cy="1219200"/>
            <a:chOff x="3815" y="2496"/>
            <a:chExt cx="1025" cy="768"/>
          </a:xfrm>
        </p:grpSpPr>
        <p:grpSp>
          <p:nvGrpSpPr>
            <p:cNvPr id="366618" name="Group 26"/>
            <p:cNvGrpSpPr>
              <a:grpSpLocks/>
            </p:cNvGrpSpPr>
            <p:nvPr/>
          </p:nvGrpSpPr>
          <p:grpSpPr bwMode="auto">
            <a:xfrm>
              <a:off x="3815" y="2496"/>
              <a:ext cx="1025" cy="768"/>
              <a:chOff x="3815" y="1728"/>
              <a:chExt cx="1025" cy="768"/>
            </a:xfrm>
          </p:grpSpPr>
          <p:sp>
            <p:nvSpPr>
              <p:cNvPr id="366619" name="Rectangle 27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800000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6620" name="Text Box 28"/>
              <p:cNvSpPr txBox="1">
                <a:spLocks noChangeArrowheads="1"/>
              </p:cNvSpPr>
              <p:nvPr/>
            </p:nvSpPr>
            <p:spPr bwMode="auto">
              <a:xfrm>
                <a:off x="3815" y="1728"/>
                <a:ext cx="102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rgbClr val="006666"/>
                    </a:solidFill>
                  </a:rPr>
                  <a:t>iptr</a:t>
                </a:r>
                <a:r>
                  <a:rPr lang="en-US" dirty="0"/>
                  <a:t>          </a:t>
                </a:r>
              </a:p>
            </p:txBody>
          </p:sp>
        </p:grpSp>
        <p:sp>
          <p:nvSpPr>
            <p:cNvPr id="366621" name="Text Box 29"/>
            <p:cNvSpPr txBox="1">
              <a:spLocks noChangeArrowheads="1"/>
            </p:cNvSpPr>
            <p:nvPr/>
          </p:nvSpPr>
          <p:spPr bwMode="auto">
            <a:xfrm>
              <a:off x="4224" y="2736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grpSp>
        <p:nvGrpSpPr>
          <p:cNvPr id="366622" name="Group 30"/>
          <p:cNvGrpSpPr>
            <a:grpSpLocks/>
          </p:cNvGrpSpPr>
          <p:nvPr/>
        </p:nvGrpSpPr>
        <p:grpSpPr bwMode="auto">
          <a:xfrm flipV="1">
            <a:off x="7315200" y="2514600"/>
            <a:ext cx="774700" cy="3962400"/>
            <a:chOff x="4600" y="1968"/>
            <a:chExt cx="488" cy="1132"/>
          </a:xfrm>
        </p:grpSpPr>
        <p:sp>
          <p:nvSpPr>
            <p:cNvPr id="366623" name="Freeform 31"/>
            <p:cNvSpPr>
              <a:spLocks/>
            </p:cNvSpPr>
            <p:nvPr/>
          </p:nvSpPr>
          <p:spPr bwMode="auto">
            <a:xfrm>
              <a:off x="4600" y="1968"/>
              <a:ext cx="488" cy="1104"/>
            </a:xfrm>
            <a:custGeom>
              <a:avLst/>
              <a:gdLst>
                <a:gd name="T0" fmla="*/ 48 w 488"/>
                <a:gd name="T1" fmla="*/ 768 h 768"/>
                <a:gd name="T2" fmla="*/ 480 w 488"/>
                <a:gd name="T3" fmla="*/ 336 h 768"/>
                <a:gd name="T4" fmla="*/ 0 w 488"/>
                <a:gd name="T5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768">
                  <a:moveTo>
                    <a:pt x="48" y="768"/>
                  </a:moveTo>
                  <a:cubicBezTo>
                    <a:pt x="268" y="616"/>
                    <a:pt x="488" y="464"/>
                    <a:pt x="480" y="336"/>
                  </a:cubicBezTo>
                  <a:cubicBezTo>
                    <a:pt x="472" y="208"/>
                    <a:pt x="236" y="104"/>
                    <a:pt x="0" y="0"/>
                  </a:cubicBezTo>
                </a:path>
              </a:pathLst>
            </a:custGeom>
            <a:noFill/>
            <a:ln w="41275" cap="flat" cmpd="sng">
              <a:solidFill>
                <a:srgbClr val="008080"/>
              </a:solidFill>
              <a:prstDash val="solid"/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6624" name="Oval 32"/>
            <p:cNvSpPr>
              <a:spLocks noChangeArrowheads="1"/>
            </p:cNvSpPr>
            <p:nvPr/>
          </p:nvSpPr>
          <p:spPr bwMode="auto">
            <a:xfrm>
              <a:off x="4601" y="3052"/>
              <a:ext cx="48" cy="48"/>
            </a:xfrm>
            <a:prstGeom prst="ellipse">
              <a:avLst/>
            </a:prstGeom>
            <a:solidFill>
              <a:srgbClr val="008080"/>
            </a:solidFill>
            <a:ln w="28575">
              <a:solidFill>
                <a:srgbClr val="0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66626" name="Text Box 34"/>
          <p:cNvSpPr txBox="1">
            <a:spLocks noChangeArrowheads="1"/>
          </p:cNvSpPr>
          <p:nvPr/>
        </p:nvSpPr>
        <p:spPr bwMode="auto">
          <a:xfrm>
            <a:off x="784991" y="3598044"/>
            <a:ext cx="374814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What address does </a:t>
            </a:r>
            <a:r>
              <a:rPr lang="en-US" sz="2000" dirty="0" err="1">
                <a:solidFill>
                  <a:srgbClr val="6600CC"/>
                </a:solidFill>
              </a:rPr>
              <a:t>iptr</a:t>
            </a:r>
            <a:r>
              <a:rPr lang="en-US" sz="2000" dirty="0">
                <a:solidFill>
                  <a:srgbClr val="6600CC"/>
                </a:solidFill>
              </a:rPr>
              <a:t> </a:t>
            </a:r>
            <a:r>
              <a:rPr lang="en-US" sz="2000" dirty="0"/>
              <a:t>hold?</a:t>
            </a:r>
          </a:p>
        </p:txBody>
      </p:sp>
      <p:sp>
        <p:nvSpPr>
          <p:cNvPr id="366627" name="Text Box 35"/>
          <p:cNvSpPr txBox="1">
            <a:spLocks noChangeArrowheads="1"/>
          </p:cNvSpPr>
          <p:nvPr/>
        </p:nvSpPr>
        <p:spPr bwMode="auto">
          <a:xfrm>
            <a:off x="6553200" y="2357438"/>
            <a:ext cx="7857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FF00"/>
                </a:solidFill>
              </a:rPr>
              <a:t>?????</a:t>
            </a:r>
          </a:p>
        </p:txBody>
      </p:sp>
      <p:sp>
        <p:nvSpPr>
          <p:cNvPr id="366628" name="Text Box 36"/>
          <p:cNvSpPr txBox="1">
            <a:spLocks noChangeArrowheads="1"/>
          </p:cNvSpPr>
          <p:nvPr/>
        </p:nvSpPr>
        <p:spPr bwMode="auto">
          <a:xfrm>
            <a:off x="0" y="4089737"/>
            <a:ext cx="5257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 dirty="0"/>
              <a:t>Who knows??? Since the programmer </a:t>
            </a:r>
            <a:r>
              <a:rPr lang="en-US" sz="2000" dirty="0">
                <a:solidFill>
                  <a:srgbClr val="FF0066"/>
                </a:solidFill>
              </a:rPr>
              <a:t>didn’t initialize it</a:t>
            </a:r>
            <a:r>
              <a:rPr lang="en-US" sz="2000" dirty="0"/>
              <a:t>, it points to some random spot in memory!</a:t>
            </a:r>
          </a:p>
        </p:txBody>
      </p:sp>
      <p:grpSp>
        <p:nvGrpSpPr>
          <p:cNvPr id="366636" name="Group 44"/>
          <p:cNvGrpSpPr>
            <a:grpSpLocks/>
          </p:cNvGrpSpPr>
          <p:nvPr/>
        </p:nvGrpSpPr>
        <p:grpSpPr bwMode="auto">
          <a:xfrm>
            <a:off x="4953000" y="5257800"/>
            <a:ext cx="2667000" cy="1254125"/>
            <a:chOff x="3120" y="3312"/>
            <a:chExt cx="1680" cy="790"/>
          </a:xfrm>
        </p:grpSpPr>
        <p:pic>
          <p:nvPicPr>
            <p:cNvPr id="366637" name="Picture 45" descr="NA00386_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6" y="3312"/>
              <a:ext cx="864" cy="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6638" name="Text Box 46"/>
            <p:cNvSpPr txBox="1">
              <a:spLocks noChangeArrowheads="1"/>
            </p:cNvSpPr>
            <p:nvPr/>
          </p:nvSpPr>
          <p:spPr bwMode="auto">
            <a:xfrm>
              <a:off x="3120" y="3504"/>
              <a:ext cx="82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CRASH!</a:t>
              </a:r>
            </a:p>
          </p:txBody>
        </p:sp>
      </p:grpSp>
      <p:sp>
        <p:nvSpPr>
          <p:cNvPr id="366639" name="Text Box 47"/>
          <p:cNvSpPr txBox="1">
            <a:spLocks noChangeArrowheads="1"/>
          </p:cNvSpPr>
          <p:nvPr/>
        </p:nvSpPr>
        <p:spPr bwMode="auto">
          <a:xfrm>
            <a:off x="381000" y="5153561"/>
            <a:ext cx="428307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990000"/>
                </a:solidFill>
              </a:rPr>
              <a:t>Moral</a:t>
            </a:r>
            <a:r>
              <a:rPr lang="en-US" sz="2000" dirty="0"/>
              <a:t>: </a:t>
            </a:r>
            <a:br>
              <a:rPr lang="en-US" sz="2000" dirty="0"/>
            </a:br>
            <a:r>
              <a:rPr lang="en-US" sz="2000" dirty="0"/>
              <a:t>You must always </a:t>
            </a:r>
            <a:r>
              <a:rPr lang="en-US" sz="2000" dirty="0">
                <a:solidFill>
                  <a:srgbClr val="6600CC"/>
                </a:solidFill>
              </a:rPr>
              <a:t>set the value </a:t>
            </a:r>
            <a:r>
              <a:rPr lang="en-US" sz="2000" dirty="0"/>
              <a:t>of a pointer variable before using the </a:t>
            </a:r>
            <a:r>
              <a:rPr lang="en-US" sz="2000" dirty="0">
                <a:solidFill>
                  <a:srgbClr val="6600CC"/>
                </a:solidFill>
              </a:rPr>
              <a:t>* operator </a:t>
            </a:r>
            <a:r>
              <a:rPr lang="en-US" sz="2000" dirty="0"/>
              <a:t>on it!</a:t>
            </a:r>
          </a:p>
        </p:txBody>
      </p:sp>
      <p:sp>
        <p:nvSpPr>
          <p:cNvPr id="49" name="Line 62"/>
          <p:cNvSpPr>
            <a:spLocks noChangeShapeType="1"/>
          </p:cNvSpPr>
          <p:nvPr/>
        </p:nvSpPr>
        <p:spPr bwMode="auto">
          <a:xfrm>
            <a:off x="228600" y="197310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152400" y="224461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7200" eaLnBrk="0" hangingPunct="0"/>
            <a:r>
              <a:rPr lang="en-US" sz="1800" dirty="0">
                <a:solidFill>
                  <a:schemeClr val="tx1"/>
                </a:solidFill>
                <a:ea typeface="MS Mincho" pitchFamily="49" charset="-128"/>
              </a:rPr>
              <a:t>   *</a:t>
            </a:r>
            <a:r>
              <a:rPr lang="en-US" sz="1800" dirty="0" err="1">
                <a:solidFill>
                  <a:schemeClr val="tx1"/>
                </a:solidFill>
                <a:ea typeface="MS Mincho" pitchFamily="49" charset="-128"/>
              </a:rPr>
              <a:t>iptr</a:t>
            </a:r>
            <a:r>
              <a:rPr lang="en-US" sz="1800" dirty="0">
                <a:solidFill>
                  <a:schemeClr val="tx1"/>
                </a:solidFill>
                <a:ea typeface="MS Mincho" pitchFamily="49" charset="-128"/>
              </a:rPr>
              <a:t> = 123456; // </a:t>
            </a:r>
            <a:r>
              <a:rPr lang="en-US" sz="1600" dirty="0">
                <a:solidFill>
                  <a:schemeClr val="tx1"/>
                </a:solidFill>
                <a:ea typeface="MS Mincho" pitchFamily="49" charset="-128"/>
              </a:rPr>
              <a:t>#1 mistake!</a:t>
            </a:r>
            <a:endParaRPr lang="en-US" sz="1200" dirty="0">
              <a:solidFill>
                <a:schemeClr val="tx1"/>
              </a:solidFill>
            </a:endParaRPr>
          </a:p>
          <a:p>
            <a:pPr indent="457200" eaLnBrk="0" hangingPunct="0"/>
            <a:r>
              <a:rPr lang="en-US" sz="1800" dirty="0">
                <a:solidFill>
                  <a:schemeClr val="tx1"/>
                </a:solidFill>
              </a:rPr>
              <a:t>}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endParaRPr lang="en-US" sz="1800" dirty="0"/>
          </a:p>
        </p:txBody>
      </p:sp>
      <p:sp>
        <p:nvSpPr>
          <p:cNvPr id="51" name="Line 62"/>
          <p:cNvSpPr>
            <a:spLocks noChangeShapeType="1"/>
          </p:cNvSpPr>
          <p:nvPr/>
        </p:nvSpPr>
        <p:spPr bwMode="auto">
          <a:xfrm>
            <a:off x="241300" y="242144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2" name="Text Box 34"/>
          <p:cNvSpPr txBox="1">
            <a:spLocks noChangeArrowheads="1"/>
          </p:cNvSpPr>
          <p:nvPr/>
        </p:nvSpPr>
        <p:spPr bwMode="auto">
          <a:xfrm>
            <a:off x="509124" y="2117416"/>
            <a:ext cx="4169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6600CC"/>
                </a:solidFill>
              </a:rPr>
              <a:t>int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800" dirty="0" err="1">
                <a:solidFill>
                  <a:srgbClr val="6600CC"/>
                </a:solidFill>
              </a:rPr>
              <a:t>someVar</a:t>
            </a:r>
            <a:r>
              <a:rPr lang="en-US" sz="1800" dirty="0">
                <a:solidFill>
                  <a:srgbClr val="6600CC"/>
                </a:solidFill>
              </a:rPr>
              <a:t>;</a:t>
            </a:r>
            <a:br>
              <a:rPr lang="en-US" sz="1800" dirty="0">
                <a:solidFill>
                  <a:srgbClr val="6600CC"/>
                </a:solidFill>
              </a:rPr>
            </a:br>
            <a:r>
              <a:rPr lang="en-US" sz="1800" dirty="0" err="1">
                <a:solidFill>
                  <a:srgbClr val="6600CC"/>
                </a:solidFill>
              </a:rPr>
              <a:t>iptr</a:t>
            </a:r>
            <a:r>
              <a:rPr lang="en-US" sz="1800" dirty="0">
                <a:solidFill>
                  <a:srgbClr val="6600CC"/>
                </a:solidFill>
              </a:rPr>
              <a:t> = &amp;</a:t>
            </a:r>
            <a:r>
              <a:rPr lang="en-US" sz="1800" dirty="0" err="1">
                <a:solidFill>
                  <a:srgbClr val="6600CC"/>
                </a:solidFill>
              </a:rPr>
              <a:t>someVar</a:t>
            </a:r>
            <a:r>
              <a:rPr lang="en-US" sz="1800" dirty="0">
                <a:solidFill>
                  <a:srgbClr val="6600CC"/>
                </a:solidFill>
              </a:rPr>
              <a:t>;  // now </a:t>
            </a:r>
            <a:r>
              <a:rPr lang="en-US" sz="1800" dirty="0" err="1">
                <a:solidFill>
                  <a:srgbClr val="6600CC"/>
                </a:solidFill>
              </a:rPr>
              <a:t>iptr</a:t>
            </a:r>
            <a:r>
              <a:rPr lang="en-US" sz="1800" dirty="0">
                <a:solidFill>
                  <a:srgbClr val="6600CC"/>
                </a:solidFill>
              </a:rPr>
              <a:t> is valid!</a:t>
            </a:r>
          </a:p>
        </p:txBody>
      </p:sp>
      <p:sp>
        <p:nvSpPr>
          <p:cNvPr id="54" name="Rectangle 6"/>
          <p:cNvSpPr>
            <a:spLocks noChangeArrowheads="1"/>
          </p:cNvSpPr>
          <p:nvPr/>
        </p:nvSpPr>
        <p:spPr bwMode="auto">
          <a:xfrm>
            <a:off x="2286000" y="2683184"/>
            <a:ext cx="2209800" cy="460464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dirty="0">
                <a:solidFill>
                  <a:srgbClr val="FF0066"/>
                </a:solidFill>
              </a:rPr>
              <a:t>// A-OK now!</a:t>
            </a:r>
          </a:p>
        </p:txBody>
      </p:sp>
      <p:sp>
        <p:nvSpPr>
          <p:cNvPr id="366632" name="Text Box 40"/>
          <p:cNvSpPr txBox="1">
            <a:spLocks noChangeArrowheads="1"/>
          </p:cNvSpPr>
          <p:nvPr/>
        </p:nvSpPr>
        <p:spPr bwMode="auto">
          <a:xfrm>
            <a:off x="1282838" y="2245807"/>
            <a:ext cx="1014166" cy="362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3300"/>
                </a:solidFill>
              </a:rPr>
              <a:t>123456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66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66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6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6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4.3257E-7 L 0.54601 0.61231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3666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92" y="306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6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6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11111E-6 -4.33727E-6 L 0.00018 0.07078 " pathEditMode="relative" ptsTypes="AA">
                                      <p:cBhvr>
                                        <p:cTn id="7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594" grpId="0" autoUpdateAnimBg="0"/>
      <p:bldP spid="366626" grpId="0" autoUpdateAnimBg="0"/>
      <p:bldP spid="366627" grpId="0" autoUpdateAnimBg="0"/>
      <p:bldP spid="366628" grpId="0" autoUpdateAnimBg="0"/>
      <p:bldP spid="366639" grpId="0" autoUpdateAnimBg="0"/>
      <p:bldP spid="49" grpId="0" animBg="1"/>
      <p:bldP spid="49" grpId="1" animBg="1"/>
      <p:bldP spid="2" grpId="0"/>
      <p:bldP spid="51" grpId="0" animBg="1"/>
      <p:bldP spid="51" grpId="1" animBg="1"/>
      <p:bldP spid="52" grpId="0" autoUpdateAnimBg="0"/>
      <p:bldP spid="54" grpId="0" animBg="1"/>
      <p:bldP spid="366632" grpId="0" autoUpdateAnimBg="0"/>
      <p:bldP spid="36663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40E86-F21F-466F-948A-7F463F5B56DE}" type="slidenum">
              <a:rPr lang="en-US"/>
              <a:pPr/>
              <a:t>17</a:t>
            </a:fld>
            <a:endParaRPr lang="en-US"/>
          </a:p>
        </p:txBody>
      </p:sp>
      <p:sp>
        <p:nvSpPr>
          <p:cNvPr id="556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Challenge</a:t>
            </a:r>
          </a:p>
        </p:txBody>
      </p:sp>
      <p:sp>
        <p:nvSpPr>
          <p:cNvPr id="556035" name="Text Box 3"/>
          <p:cNvSpPr txBox="1">
            <a:spLocks noChangeArrowheads="1"/>
          </p:cNvSpPr>
          <p:nvPr/>
        </p:nvSpPr>
        <p:spPr bwMode="auto">
          <a:xfrm>
            <a:off x="669925" y="1112838"/>
            <a:ext cx="67373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/>
              <a:t>Write a function called swap that accepts two</a:t>
            </a:r>
            <a:br>
              <a:rPr lang="en-US" dirty="0"/>
            </a:br>
            <a:r>
              <a:rPr lang="en-US" dirty="0"/>
              <a:t>pointers to integers and swaps the two values </a:t>
            </a:r>
            <a:br>
              <a:rPr lang="en-US" dirty="0"/>
            </a:br>
            <a:r>
              <a:rPr lang="en-US" dirty="0"/>
              <a:t>pointed to by the pointers.</a:t>
            </a:r>
          </a:p>
        </p:txBody>
      </p:sp>
      <p:sp>
        <p:nvSpPr>
          <p:cNvPr id="556036" name="Text Box 4"/>
          <p:cNvSpPr txBox="1">
            <a:spLocks noChangeArrowheads="1"/>
          </p:cNvSpPr>
          <p:nvPr/>
        </p:nvSpPr>
        <p:spPr bwMode="auto">
          <a:xfrm>
            <a:off x="1050925" y="3475038"/>
            <a:ext cx="3438525" cy="301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err="1"/>
              <a:t>int</a:t>
            </a:r>
            <a:r>
              <a:rPr lang="en-US" dirty="0"/>
              <a:t> main(void)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 </a:t>
            </a:r>
            <a:r>
              <a:rPr lang="en-US" dirty="0" err="1"/>
              <a:t>int</a:t>
            </a:r>
            <a:r>
              <a:rPr lang="en-US" dirty="0"/>
              <a:t> a=5, b=6;</a:t>
            </a:r>
          </a:p>
          <a:p>
            <a:endParaRPr lang="en-US" dirty="0"/>
          </a:p>
          <a:p>
            <a:r>
              <a:rPr lang="en-US" dirty="0"/>
              <a:t>   swap(&amp;a, &amp;b);</a:t>
            </a:r>
          </a:p>
          <a:p>
            <a:r>
              <a:rPr lang="en-US" dirty="0"/>
              <a:t>   </a:t>
            </a:r>
            <a:r>
              <a:rPr lang="en-US" dirty="0" err="1"/>
              <a:t>cout</a:t>
            </a:r>
            <a:r>
              <a:rPr lang="en-US" dirty="0"/>
              <a:t> &lt;&lt; a; // prints 6;</a:t>
            </a:r>
          </a:p>
          <a:p>
            <a:r>
              <a:rPr lang="en-US" dirty="0"/>
              <a:t>   </a:t>
            </a:r>
            <a:r>
              <a:rPr lang="en-US" dirty="0" err="1"/>
              <a:t>cout</a:t>
            </a:r>
            <a:r>
              <a:rPr lang="en-US" dirty="0"/>
              <a:t> &lt;&lt; b; // prints 5</a:t>
            </a:r>
          </a:p>
          <a:p>
            <a:r>
              <a:rPr lang="en-US" dirty="0"/>
              <a:t>}</a:t>
            </a:r>
          </a:p>
        </p:txBody>
      </p:sp>
      <p:sp>
        <p:nvSpPr>
          <p:cNvPr id="556037" name="Rectangle 5"/>
          <p:cNvSpPr>
            <a:spLocks noChangeArrowheads="1"/>
          </p:cNvSpPr>
          <p:nvPr/>
        </p:nvSpPr>
        <p:spPr bwMode="auto">
          <a:xfrm>
            <a:off x="5867400" y="2819400"/>
            <a:ext cx="2362200" cy="1600200"/>
          </a:xfrm>
          <a:prstGeom prst="rect">
            <a:avLst/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Prize: 3 prize </a:t>
            </a:r>
            <a:br>
              <a:rPr lang="en-US"/>
            </a:br>
            <a:r>
              <a:rPr lang="en-US"/>
              <a:t>tickets (and </a:t>
            </a:r>
            <a:br>
              <a:rPr lang="en-US"/>
            </a:br>
            <a:r>
              <a:rPr lang="en-US"/>
              <a:t>maybe some </a:t>
            </a:r>
            <a:br>
              <a:rPr lang="en-US"/>
            </a:br>
            <a:r>
              <a:rPr lang="en-US"/>
              <a:t>candy)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5181600" y="5004137"/>
            <a:ext cx="35052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Hint: </a:t>
            </a:r>
            <a:r>
              <a:rPr lang="en-US" sz="2000" dirty="0"/>
              <a:t>Make sure you never use a pointer unless you point it to a variable first!!!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6037" grpId="0" animBg="1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72E23-5291-4273-8710-FD9DF2192791}" type="slidenum">
              <a:rPr lang="en-US"/>
              <a:pPr/>
              <a:t>18</a:t>
            </a:fld>
            <a:endParaRPr lang="en-US"/>
          </a:p>
        </p:txBody>
      </p:sp>
      <p:sp>
        <p:nvSpPr>
          <p:cNvPr id="5580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/>
              <a:t>Class Challenge Solution</a:t>
            </a:r>
          </a:p>
        </p:txBody>
      </p:sp>
      <p:sp>
        <p:nvSpPr>
          <p:cNvPr id="558083" name="Rectangle 3"/>
          <p:cNvSpPr>
            <a:spLocks noChangeArrowheads="1"/>
          </p:cNvSpPr>
          <p:nvPr/>
        </p:nvSpPr>
        <p:spPr bwMode="auto">
          <a:xfrm>
            <a:off x="304800" y="1200150"/>
            <a:ext cx="4211638" cy="4514850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void swap 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*pa,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temp;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temp = *pa;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*pa =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temp;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a=5, b=6;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swap(&amp;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a,&amp;b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&lt;&lt; a;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&lt;&lt; b;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dirty="0">
              <a:solidFill>
                <a:srgbClr val="FF3300"/>
              </a:solidFill>
            </a:endParaRPr>
          </a:p>
        </p:txBody>
      </p:sp>
      <p:sp>
        <p:nvSpPr>
          <p:cNvPr id="558084" name="Line 4"/>
          <p:cNvSpPr>
            <a:spLocks noChangeShapeType="1"/>
          </p:cNvSpPr>
          <p:nvPr/>
        </p:nvSpPr>
        <p:spPr bwMode="auto">
          <a:xfrm>
            <a:off x="533400" y="41148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58085" name="Rectangle 5"/>
          <p:cNvSpPr>
            <a:spLocks noChangeArrowheads="1"/>
          </p:cNvSpPr>
          <p:nvPr/>
        </p:nvSpPr>
        <p:spPr bwMode="auto">
          <a:xfrm>
            <a:off x="6818313" y="3376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86" name="Rectangle 6"/>
          <p:cNvSpPr>
            <a:spLocks noChangeArrowheads="1"/>
          </p:cNvSpPr>
          <p:nvPr/>
        </p:nvSpPr>
        <p:spPr bwMode="auto">
          <a:xfrm>
            <a:off x="6818313" y="3681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87" name="Rectangle 7"/>
          <p:cNvSpPr>
            <a:spLocks noChangeArrowheads="1"/>
          </p:cNvSpPr>
          <p:nvPr/>
        </p:nvSpPr>
        <p:spPr bwMode="auto">
          <a:xfrm>
            <a:off x="6818313" y="3986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88" name="Rectangle 8"/>
          <p:cNvSpPr>
            <a:spLocks noChangeArrowheads="1"/>
          </p:cNvSpPr>
          <p:nvPr/>
        </p:nvSpPr>
        <p:spPr bwMode="auto">
          <a:xfrm>
            <a:off x="6818313" y="4291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89" name="Rectangle 9"/>
          <p:cNvSpPr>
            <a:spLocks noChangeArrowheads="1"/>
          </p:cNvSpPr>
          <p:nvPr/>
        </p:nvSpPr>
        <p:spPr bwMode="auto">
          <a:xfrm>
            <a:off x="6818313" y="4595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90" name="Rectangle 10"/>
          <p:cNvSpPr>
            <a:spLocks noChangeArrowheads="1"/>
          </p:cNvSpPr>
          <p:nvPr/>
        </p:nvSpPr>
        <p:spPr bwMode="auto">
          <a:xfrm>
            <a:off x="6818313" y="4900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91" name="Rectangle 11"/>
          <p:cNvSpPr>
            <a:spLocks noChangeArrowheads="1"/>
          </p:cNvSpPr>
          <p:nvPr/>
        </p:nvSpPr>
        <p:spPr bwMode="auto">
          <a:xfrm>
            <a:off x="6818313" y="5205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92" name="Rectangle 12"/>
          <p:cNvSpPr>
            <a:spLocks noChangeArrowheads="1"/>
          </p:cNvSpPr>
          <p:nvPr/>
        </p:nvSpPr>
        <p:spPr bwMode="auto">
          <a:xfrm>
            <a:off x="6818313" y="5510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93" name="Rectangle 13"/>
          <p:cNvSpPr>
            <a:spLocks noChangeArrowheads="1"/>
          </p:cNvSpPr>
          <p:nvPr/>
        </p:nvSpPr>
        <p:spPr bwMode="auto">
          <a:xfrm>
            <a:off x="6818313" y="5815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94" name="Rectangle 14"/>
          <p:cNvSpPr>
            <a:spLocks noChangeArrowheads="1"/>
          </p:cNvSpPr>
          <p:nvPr/>
        </p:nvSpPr>
        <p:spPr bwMode="auto">
          <a:xfrm>
            <a:off x="6818313" y="6119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95" name="Rectangle 15"/>
          <p:cNvSpPr>
            <a:spLocks noChangeArrowheads="1"/>
          </p:cNvSpPr>
          <p:nvPr/>
        </p:nvSpPr>
        <p:spPr bwMode="auto">
          <a:xfrm>
            <a:off x="6818313" y="6424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96" name="Text Box 16"/>
          <p:cNvSpPr txBox="1">
            <a:spLocks noChangeArrowheads="1"/>
          </p:cNvSpPr>
          <p:nvPr/>
        </p:nvSpPr>
        <p:spPr bwMode="auto">
          <a:xfrm>
            <a:off x="7046913" y="2919413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558097" name="Rectangle 17"/>
          <p:cNvSpPr>
            <a:spLocks noChangeArrowheads="1"/>
          </p:cNvSpPr>
          <p:nvPr/>
        </p:nvSpPr>
        <p:spPr bwMode="auto">
          <a:xfrm>
            <a:off x="6818313" y="2462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98" name="Rectangle 18"/>
          <p:cNvSpPr>
            <a:spLocks noChangeArrowheads="1"/>
          </p:cNvSpPr>
          <p:nvPr/>
        </p:nvSpPr>
        <p:spPr bwMode="auto">
          <a:xfrm>
            <a:off x="6818313" y="2767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99" name="Text Box 19"/>
          <p:cNvSpPr txBox="1">
            <a:spLocks noChangeArrowheads="1"/>
          </p:cNvSpPr>
          <p:nvPr/>
        </p:nvSpPr>
        <p:spPr bwMode="auto">
          <a:xfrm>
            <a:off x="7626350" y="2438400"/>
            <a:ext cx="14033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00000000</a:t>
            </a:r>
          </a:p>
          <a:p>
            <a:r>
              <a:rPr lang="en-US" sz="2000" b="1">
                <a:latin typeface="Courier New" pitchFamily="49" charset="0"/>
              </a:rPr>
              <a:t>00000001</a:t>
            </a:r>
          </a:p>
        </p:txBody>
      </p:sp>
      <p:sp>
        <p:nvSpPr>
          <p:cNvPr id="558100" name="Text Box 20"/>
          <p:cNvSpPr txBox="1">
            <a:spLocks noChangeArrowheads="1"/>
          </p:cNvSpPr>
          <p:nvPr/>
        </p:nvSpPr>
        <p:spPr bwMode="auto">
          <a:xfrm>
            <a:off x="7626350" y="3363913"/>
            <a:ext cx="1403350" cy="344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00009240</a:t>
            </a:r>
          </a:p>
          <a:p>
            <a:r>
              <a:rPr lang="en-US" sz="2000" b="1">
                <a:latin typeface="Courier New" pitchFamily="49" charset="0"/>
              </a:rPr>
              <a:t>00009242</a:t>
            </a:r>
          </a:p>
          <a:p>
            <a:r>
              <a:rPr lang="en-US" sz="2000" b="1">
                <a:latin typeface="Courier New" pitchFamily="49" charset="0"/>
              </a:rPr>
              <a:t>00009244</a:t>
            </a:r>
          </a:p>
          <a:p>
            <a:r>
              <a:rPr lang="en-US" sz="2000" b="1">
                <a:latin typeface="Courier New" pitchFamily="49" charset="0"/>
              </a:rPr>
              <a:t>00009246</a:t>
            </a:r>
          </a:p>
          <a:p>
            <a:r>
              <a:rPr lang="en-US" sz="2000" b="1">
                <a:latin typeface="Courier New" pitchFamily="49" charset="0"/>
              </a:rPr>
              <a:t>00009248</a:t>
            </a:r>
          </a:p>
          <a:p>
            <a:r>
              <a:rPr lang="en-US" sz="2000" b="1">
                <a:latin typeface="Courier New" pitchFamily="49" charset="0"/>
              </a:rPr>
              <a:t>00009250</a:t>
            </a:r>
          </a:p>
          <a:p>
            <a:r>
              <a:rPr lang="en-US" sz="2000" b="1">
                <a:latin typeface="Courier New" pitchFamily="49" charset="0"/>
              </a:rPr>
              <a:t>00009252</a:t>
            </a:r>
          </a:p>
          <a:p>
            <a:r>
              <a:rPr lang="en-US" sz="2000" b="1">
                <a:latin typeface="Courier New" pitchFamily="49" charset="0"/>
              </a:rPr>
              <a:t>00009254</a:t>
            </a:r>
          </a:p>
          <a:p>
            <a:r>
              <a:rPr lang="en-US" sz="2000" b="1">
                <a:latin typeface="Courier New" pitchFamily="49" charset="0"/>
              </a:rPr>
              <a:t>00009256</a:t>
            </a:r>
          </a:p>
          <a:p>
            <a:r>
              <a:rPr lang="en-US" sz="2000" b="1">
                <a:latin typeface="Courier New" pitchFamily="49" charset="0"/>
              </a:rPr>
              <a:t>00009258</a:t>
            </a:r>
          </a:p>
          <a:p>
            <a:r>
              <a:rPr lang="en-US" sz="2000" b="1">
                <a:latin typeface="Courier New" pitchFamily="49" charset="0"/>
              </a:rPr>
              <a:t>00009260</a:t>
            </a:r>
          </a:p>
        </p:txBody>
      </p:sp>
      <p:grpSp>
        <p:nvGrpSpPr>
          <p:cNvPr id="558101" name="Group 21"/>
          <p:cNvGrpSpPr>
            <a:grpSpLocks/>
          </p:cNvGrpSpPr>
          <p:nvPr/>
        </p:nvGrpSpPr>
        <p:grpSpPr bwMode="auto">
          <a:xfrm>
            <a:off x="6254750" y="3352800"/>
            <a:ext cx="1423988" cy="654050"/>
            <a:chOff x="3907" y="2496"/>
            <a:chExt cx="897" cy="795"/>
          </a:xfrm>
        </p:grpSpPr>
        <p:grpSp>
          <p:nvGrpSpPr>
            <p:cNvPr id="558102" name="Group 22"/>
            <p:cNvGrpSpPr>
              <a:grpSpLocks/>
            </p:cNvGrpSpPr>
            <p:nvPr/>
          </p:nvGrpSpPr>
          <p:grpSpPr bwMode="auto">
            <a:xfrm>
              <a:off x="3907" y="2496"/>
              <a:ext cx="897" cy="768"/>
              <a:chOff x="3907" y="1728"/>
              <a:chExt cx="897" cy="768"/>
            </a:xfrm>
          </p:grpSpPr>
          <p:sp>
            <p:nvSpPr>
              <p:cNvPr id="558103" name="Rectangle 23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8104" name="Text Box 24"/>
              <p:cNvSpPr txBox="1">
                <a:spLocks noChangeArrowheads="1"/>
              </p:cNvSpPr>
              <p:nvPr/>
            </p:nvSpPr>
            <p:spPr bwMode="auto">
              <a:xfrm>
                <a:off x="3907" y="1728"/>
                <a:ext cx="841" cy="5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solidFill>
                      <a:srgbClr val="006666"/>
                    </a:solidFill>
                  </a:rPr>
                  <a:t> a</a:t>
                </a:r>
                <a:r>
                  <a:rPr lang="en-US"/>
                  <a:t>          </a:t>
                </a:r>
              </a:p>
            </p:txBody>
          </p:sp>
        </p:grpSp>
        <p:sp>
          <p:nvSpPr>
            <p:cNvPr id="558105" name="Text Box 25"/>
            <p:cNvSpPr txBox="1">
              <a:spLocks noChangeArrowheads="1"/>
            </p:cNvSpPr>
            <p:nvPr/>
          </p:nvSpPr>
          <p:spPr bwMode="auto">
            <a:xfrm>
              <a:off x="4224" y="2735"/>
              <a:ext cx="11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558106" name="Text Box 26"/>
          <p:cNvSpPr txBox="1">
            <a:spLocks noChangeArrowheads="1"/>
          </p:cNvSpPr>
          <p:nvPr/>
        </p:nvSpPr>
        <p:spPr bwMode="auto">
          <a:xfrm>
            <a:off x="7024688" y="344170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5</a:t>
            </a:r>
          </a:p>
        </p:txBody>
      </p:sp>
      <p:grpSp>
        <p:nvGrpSpPr>
          <p:cNvPr id="558107" name="Group 27"/>
          <p:cNvGrpSpPr>
            <a:grpSpLocks/>
          </p:cNvGrpSpPr>
          <p:nvPr/>
        </p:nvGrpSpPr>
        <p:grpSpPr bwMode="auto">
          <a:xfrm>
            <a:off x="6235700" y="3986213"/>
            <a:ext cx="1436688" cy="654050"/>
            <a:chOff x="3899" y="2496"/>
            <a:chExt cx="905" cy="795"/>
          </a:xfrm>
        </p:grpSpPr>
        <p:grpSp>
          <p:nvGrpSpPr>
            <p:cNvPr id="558108" name="Group 28"/>
            <p:cNvGrpSpPr>
              <a:grpSpLocks/>
            </p:cNvGrpSpPr>
            <p:nvPr/>
          </p:nvGrpSpPr>
          <p:grpSpPr bwMode="auto">
            <a:xfrm>
              <a:off x="3899" y="2496"/>
              <a:ext cx="905" cy="768"/>
              <a:chOff x="3899" y="1728"/>
              <a:chExt cx="905" cy="768"/>
            </a:xfrm>
          </p:grpSpPr>
          <p:sp>
            <p:nvSpPr>
              <p:cNvPr id="558109" name="Rectangle 29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8110" name="Text Box 30"/>
              <p:cNvSpPr txBox="1">
                <a:spLocks noChangeArrowheads="1"/>
              </p:cNvSpPr>
              <p:nvPr/>
            </p:nvSpPr>
            <p:spPr bwMode="auto">
              <a:xfrm>
                <a:off x="3899" y="1728"/>
                <a:ext cx="857" cy="5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solidFill>
                      <a:srgbClr val="006666"/>
                    </a:solidFill>
                  </a:rPr>
                  <a:t> b</a:t>
                </a:r>
                <a:r>
                  <a:rPr lang="en-US"/>
                  <a:t>          </a:t>
                </a:r>
              </a:p>
            </p:txBody>
          </p:sp>
        </p:grpSp>
        <p:sp>
          <p:nvSpPr>
            <p:cNvPr id="558111" name="Text Box 31"/>
            <p:cNvSpPr txBox="1">
              <a:spLocks noChangeArrowheads="1"/>
            </p:cNvSpPr>
            <p:nvPr/>
          </p:nvSpPr>
          <p:spPr bwMode="auto">
            <a:xfrm>
              <a:off x="4224" y="2735"/>
              <a:ext cx="11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558112" name="Text Box 32"/>
          <p:cNvSpPr txBox="1">
            <a:spLocks noChangeArrowheads="1"/>
          </p:cNvSpPr>
          <p:nvPr/>
        </p:nvSpPr>
        <p:spPr bwMode="auto">
          <a:xfrm>
            <a:off x="7018338" y="4075113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6</a:t>
            </a:r>
          </a:p>
        </p:txBody>
      </p:sp>
      <p:sp>
        <p:nvSpPr>
          <p:cNvPr id="558113" name="Line 33"/>
          <p:cNvSpPr>
            <a:spLocks noChangeShapeType="1"/>
          </p:cNvSpPr>
          <p:nvPr/>
        </p:nvSpPr>
        <p:spPr bwMode="auto">
          <a:xfrm>
            <a:off x="496888" y="468932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58114" name="Text Box 34"/>
          <p:cNvSpPr txBox="1">
            <a:spLocks noChangeArrowheads="1"/>
          </p:cNvSpPr>
          <p:nvPr/>
        </p:nvSpPr>
        <p:spPr bwMode="auto">
          <a:xfrm>
            <a:off x="1066800" y="4281488"/>
            <a:ext cx="157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9240, 9244</a:t>
            </a:r>
          </a:p>
        </p:txBody>
      </p:sp>
      <p:sp>
        <p:nvSpPr>
          <p:cNvPr id="558115" name="Text Box 35"/>
          <p:cNvSpPr txBox="1">
            <a:spLocks noChangeArrowheads="1"/>
          </p:cNvSpPr>
          <p:nvPr/>
        </p:nvSpPr>
        <p:spPr bwMode="auto">
          <a:xfrm>
            <a:off x="1066800" y="4283075"/>
            <a:ext cx="806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9240</a:t>
            </a:r>
          </a:p>
        </p:txBody>
      </p:sp>
      <p:sp>
        <p:nvSpPr>
          <p:cNvPr id="558116" name="Text Box 36"/>
          <p:cNvSpPr txBox="1">
            <a:spLocks noChangeArrowheads="1"/>
          </p:cNvSpPr>
          <p:nvPr/>
        </p:nvSpPr>
        <p:spPr bwMode="auto">
          <a:xfrm>
            <a:off x="1828800" y="4283075"/>
            <a:ext cx="806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9244</a:t>
            </a:r>
          </a:p>
        </p:txBody>
      </p:sp>
      <p:sp>
        <p:nvSpPr>
          <p:cNvPr id="558117" name="Line 37"/>
          <p:cNvSpPr>
            <a:spLocks noChangeShapeType="1"/>
          </p:cNvSpPr>
          <p:nvPr/>
        </p:nvSpPr>
        <p:spPr bwMode="auto">
          <a:xfrm>
            <a:off x="63500" y="137969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58118" name="Group 38"/>
          <p:cNvGrpSpPr>
            <a:grpSpLocks/>
          </p:cNvGrpSpPr>
          <p:nvPr/>
        </p:nvGrpSpPr>
        <p:grpSpPr bwMode="auto">
          <a:xfrm>
            <a:off x="6170613" y="4892675"/>
            <a:ext cx="1504950" cy="654050"/>
            <a:chOff x="3856" y="2496"/>
            <a:chExt cx="948" cy="795"/>
          </a:xfrm>
        </p:grpSpPr>
        <p:grpSp>
          <p:nvGrpSpPr>
            <p:cNvPr id="558119" name="Group 39"/>
            <p:cNvGrpSpPr>
              <a:grpSpLocks/>
            </p:cNvGrpSpPr>
            <p:nvPr/>
          </p:nvGrpSpPr>
          <p:grpSpPr bwMode="auto">
            <a:xfrm>
              <a:off x="3856" y="2496"/>
              <a:ext cx="948" cy="768"/>
              <a:chOff x="3856" y="1728"/>
              <a:chExt cx="948" cy="768"/>
            </a:xfrm>
          </p:grpSpPr>
          <p:sp>
            <p:nvSpPr>
              <p:cNvPr id="558120" name="Rectangle 40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8121" name="Text Box 41"/>
              <p:cNvSpPr txBox="1">
                <a:spLocks noChangeArrowheads="1"/>
              </p:cNvSpPr>
              <p:nvPr/>
            </p:nvSpPr>
            <p:spPr bwMode="auto">
              <a:xfrm>
                <a:off x="3856" y="1728"/>
                <a:ext cx="944" cy="5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solidFill>
                      <a:srgbClr val="006666"/>
                    </a:solidFill>
                  </a:rPr>
                  <a:t> pa</a:t>
                </a:r>
                <a:r>
                  <a:rPr lang="en-US"/>
                  <a:t>          </a:t>
                </a:r>
              </a:p>
            </p:txBody>
          </p:sp>
        </p:grpSp>
        <p:sp>
          <p:nvSpPr>
            <p:cNvPr id="558122" name="Text Box 42"/>
            <p:cNvSpPr txBox="1">
              <a:spLocks noChangeArrowheads="1"/>
            </p:cNvSpPr>
            <p:nvPr/>
          </p:nvSpPr>
          <p:spPr bwMode="auto">
            <a:xfrm>
              <a:off x="4224" y="2735"/>
              <a:ext cx="11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558123" name="Text Box 43"/>
          <p:cNvSpPr txBox="1">
            <a:spLocks noChangeArrowheads="1"/>
          </p:cNvSpPr>
          <p:nvPr/>
        </p:nvSpPr>
        <p:spPr bwMode="auto">
          <a:xfrm>
            <a:off x="6781800" y="4981575"/>
            <a:ext cx="927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9240</a:t>
            </a:r>
          </a:p>
        </p:txBody>
      </p:sp>
      <p:grpSp>
        <p:nvGrpSpPr>
          <p:cNvPr id="558124" name="Group 44"/>
          <p:cNvGrpSpPr>
            <a:grpSpLocks/>
          </p:cNvGrpSpPr>
          <p:nvPr/>
        </p:nvGrpSpPr>
        <p:grpSpPr bwMode="auto">
          <a:xfrm>
            <a:off x="6151563" y="5526088"/>
            <a:ext cx="1524000" cy="654050"/>
            <a:chOff x="3848" y="2496"/>
            <a:chExt cx="960" cy="795"/>
          </a:xfrm>
        </p:grpSpPr>
        <p:grpSp>
          <p:nvGrpSpPr>
            <p:cNvPr id="558125" name="Group 45"/>
            <p:cNvGrpSpPr>
              <a:grpSpLocks/>
            </p:cNvGrpSpPr>
            <p:nvPr/>
          </p:nvGrpSpPr>
          <p:grpSpPr bwMode="auto">
            <a:xfrm>
              <a:off x="3848" y="2496"/>
              <a:ext cx="960" cy="768"/>
              <a:chOff x="3848" y="1728"/>
              <a:chExt cx="960" cy="768"/>
            </a:xfrm>
          </p:grpSpPr>
          <p:sp>
            <p:nvSpPr>
              <p:cNvPr id="558126" name="Rectangle 46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8127" name="Text Box 47"/>
              <p:cNvSpPr txBox="1">
                <a:spLocks noChangeArrowheads="1"/>
              </p:cNvSpPr>
              <p:nvPr/>
            </p:nvSpPr>
            <p:spPr bwMode="auto">
              <a:xfrm>
                <a:off x="3848" y="1728"/>
                <a:ext cx="960" cy="5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solidFill>
                      <a:srgbClr val="006666"/>
                    </a:solidFill>
                  </a:rPr>
                  <a:t> pb</a:t>
                </a:r>
                <a:r>
                  <a:rPr lang="en-US"/>
                  <a:t>          </a:t>
                </a:r>
              </a:p>
            </p:txBody>
          </p:sp>
        </p:grpSp>
        <p:sp>
          <p:nvSpPr>
            <p:cNvPr id="558128" name="Text Box 48"/>
            <p:cNvSpPr txBox="1">
              <a:spLocks noChangeArrowheads="1"/>
            </p:cNvSpPr>
            <p:nvPr/>
          </p:nvSpPr>
          <p:spPr bwMode="auto">
            <a:xfrm>
              <a:off x="4224" y="2735"/>
              <a:ext cx="11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558129" name="Text Box 49"/>
          <p:cNvSpPr txBox="1">
            <a:spLocks noChangeArrowheads="1"/>
          </p:cNvSpPr>
          <p:nvPr/>
        </p:nvSpPr>
        <p:spPr bwMode="auto">
          <a:xfrm>
            <a:off x="6773863" y="5614988"/>
            <a:ext cx="927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9244</a:t>
            </a:r>
          </a:p>
        </p:txBody>
      </p:sp>
      <p:cxnSp>
        <p:nvCxnSpPr>
          <p:cNvPr id="558130" name="AutoShape 50"/>
          <p:cNvCxnSpPr>
            <a:cxnSpLocks noChangeShapeType="1"/>
          </p:cNvCxnSpPr>
          <p:nvPr/>
        </p:nvCxnSpPr>
        <p:spPr bwMode="auto">
          <a:xfrm flipH="1" flipV="1">
            <a:off x="7677150" y="3675063"/>
            <a:ext cx="15875" cy="1535112"/>
          </a:xfrm>
          <a:prstGeom prst="curvedConnector3">
            <a:avLst>
              <a:gd name="adj1" fmla="val -1440000"/>
            </a:avLst>
          </a:prstGeom>
          <a:noFill/>
          <a:ln w="31750">
            <a:solidFill>
              <a:srgbClr val="99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8131" name="AutoShape 51"/>
          <p:cNvCxnSpPr>
            <a:cxnSpLocks noChangeShapeType="1"/>
          </p:cNvCxnSpPr>
          <p:nvPr/>
        </p:nvCxnSpPr>
        <p:spPr bwMode="auto">
          <a:xfrm flipH="1" flipV="1">
            <a:off x="7664450" y="4256088"/>
            <a:ext cx="15875" cy="1535112"/>
          </a:xfrm>
          <a:prstGeom prst="curvedConnector3">
            <a:avLst>
              <a:gd name="adj1" fmla="val -1440000"/>
            </a:avLst>
          </a:prstGeom>
          <a:noFill/>
          <a:ln w="31750">
            <a:solidFill>
              <a:srgbClr val="99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8132" name="Line 52"/>
          <p:cNvSpPr>
            <a:spLocks noChangeShapeType="1"/>
          </p:cNvSpPr>
          <p:nvPr/>
        </p:nvSpPr>
        <p:spPr bwMode="auto">
          <a:xfrm>
            <a:off x="365125" y="191692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58133" name="Group 53"/>
          <p:cNvGrpSpPr>
            <a:grpSpLocks/>
          </p:cNvGrpSpPr>
          <p:nvPr/>
        </p:nvGrpSpPr>
        <p:grpSpPr bwMode="auto">
          <a:xfrm>
            <a:off x="5868988" y="6151563"/>
            <a:ext cx="2070100" cy="654050"/>
            <a:chOff x="3678" y="2496"/>
            <a:chExt cx="1304" cy="795"/>
          </a:xfrm>
        </p:grpSpPr>
        <p:grpSp>
          <p:nvGrpSpPr>
            <p:cNvPr id="558134" name="Group 54"/>
            <p:cNvGrpSpPr>
              <a:grpSpLocks/>
            </p:cNvGrpSpPr>
            <p:nvPr/>
          </p:nvGrpSpPr>
          <p:grpSpPr bwMode="auto">
            <a:xfrm>
              <a:off x="3678" y="2496"/>
              <a:ext cx="1304" cy="768"/>
              <a:chOff x="3678" y="1728"/>
              <a:chExt cx="1304" cy="768"/>
            </a:xfrm>
          </p:grpSpPr>
          <p:sp>
            <p:nvSpPr>
              <p:cNvPr id="558135" name="Rectangle 55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8136" name="Text Box 56"/>
              <p:cNvSpPr txBox="1">
                <a:spLocks noChangeArrowheads="1"/>
              </p:cNvSpPr>
              <p:nvPr/>
            </p:nvSpPr>
            <p:spPr bwMode="auto">
              <a:xfrm>
                <a:off x="3678" y="1728"/>
                <a:ext cx="1304" cy="5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solidFill>
                      <a:srgbClr val="006666"/>
                    </a:solidFill>
                  </a:rPr>
                  <a:t>temp   </a:t>
                </a:r>
                <a:r>
                  <a:rPr lang="en-US"/>
                  <a:t>          </a:t>
                </a:r>
              </a:p>
            </p:txBody>
          </p:sp>
        </p:grpSp>
        <p:sp>
          <p:nvSpPr>
            <p:cNvPr id="558137" name="Text Box 57"/>
            <p:cNvSpPr txBox="1">
              <a:spLocks noChangeArrowheads="1"/>
            </p:cNvSpPr>
            <p:nvPr/>
          </p:nvSpPr>
          <p:spPr bwMode="auto">
            <a:xfrm>
              <a:off x="4224" y="2735"/>
              <a:ext cx="11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558138" name="Text Box 58"/>
          <p:cNvSpPr txBox="1">
            <a:spLocks noChangeArrowheads="1"/>
          </p:cNvSpPr>
          <p:nvPr/>
        </p:nvSpPr>
        <p:spPr bwMode="auto">
          <a:xfrm>
            <a:off x="6858000" y="6240463"/>
            <a:ext cx="682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-23</a:t>
            </a:r>
          </a:p>
        </p:txBody>
      </p:sp>
      <p:sp>
        <p:nvSpPr>
          <p:cNvPr id="558139" name="Line 59"/>
          <p:cNvSpPr>
            <a:spLocks noChangeShapeType="1"/>
          </p:cNvSpPr>
          <p:nvPr/>
        </p:nvSpPr>
        <p:spPr bwMode="auto">
          <a:xfrm>
            <a:off x="365125" y="217251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58140" name="AutoShape 60"/>
          <p:cNvSpPr>
            <a:spLocks noChangeArrowheads="1"/>
          </p:cNvSpPr>
          <p:nvPr/>
        </p:nvSpPr>
        <p:spPr bwMode="auto">
          <a:xfrm>
            <a:off x="1803400" y="576263"/>
            <a:ext cx="3424238" cy="1295400"/>
          </a:xfrm>
          <a:prstGeom prst="wedgeRoundRectCallout">
            <a:avLst>
              <a:gd name="adj1" fmla="val -46384"/>
              <a:gd name="adj2" fmla="val 69977"/>
              <a:gd name="adj3" fmla="val 16667"/>
            </a:avLst>
          </a:prstGeom>
          <a:solidFill>
            <a:srgbClr val="FFCC9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Get the value stored at location 9240…</a:t>
            </a:r>
          </a:p>
          <a:p>
            <a:pPr algn="ctr"/>
            <a:r>
              <a:rPr lang="en-US"/>
              <a:t>and put it in </a:t>
            </a:r>
            <a:r>
              <a:rPr lang="en-US">
                <a:solidFill>
                  <a:srgbClr val="6600CC"/>
                </a:solidFill>
              </a:rPr>
              <a:t>temp</a:t>
            </a:r>
            <a:r>
              <a:rPr lang="en-US"/>
              <a:t>.</a:t>
            </a:r>
          </a:p>
        </p:txBody>
      </p:sp>
      <p:sp>
        <p:nvSpPr>
          <p:cNvPr id="558141" name="Text Box 61"/>
          <p:cNvSpPr txBox="1">
            <a:spLocks noChangeArrowheads="1"/>
          </p:cNvSpPr>
          <p:nvPr/>
        </p:nvSpPr>
        <p:spPr bwMode="auto">
          <a:xfrm>
            <a:off x="7029450" y="3444875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5</a:t>
            </a:r>
          </a:p>
        </p:txBody>
      </p:sp>
      <p:sp>
        <p:nvSpPr>
          <p:cNvPr id="558142" name="Line 62"/>
          <p:cNvSpPr>
            <a:spLocks noChangeShapeType="1"/>
          </p:cNvSpPr>
          <p:nvPr/>
        </p:nvSpPr>
        <p:spPr bwMode="auto">
          <a:xfrm>
            <a:off x="357188" y="245826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58143" name="AutoShape 63"/>
          <p:cNvSpPr>
            <a:spLocks noChangeArrowheads="1"/>
          </p:cNvSpPr>
          <p:nvPr/>
        </p:nvSpPr>
        <p:spPr bwMode="auto">
          <a:xfrm>
            <a:off x="2854325" y="969963"/>
            <a:ext cx="2289175" cy="1069975"/>
          </a:xfrm>
          <a:prstGeom prst="wedgeRoundRectCallout">
            <a:avLst>
              <a:gd name="adj1" fmla="val -96046"/>
              <a:gd name="adj2" fmla="val 82940"/>
              <a:gd name="adj3" fmla="val 16667"/>
            </a:avLst>
          </a:prstGeom>
          <a:solidFill>
            <a:srgbClr val="FFCC9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000"/>
              <a:t>Get the value stored at location 9244…</a:t>
            </a:r>
          </a:p>
        </p:txBody>
      </p:sp>
      <p:sp>
        <p:nvSpPr>
          <p:cNvPr id="558144" name="AutoShape 64"/>
          <p:cNvSpPr>
            <a:spLocks noChangeArrowheads="1"/>
          </p:cNvSpPr>
          <p:nvPr/>
        </p:nvSpPr>
        <p:spPr bwMode="auto">
          <a:xfrm>
            <a:off x="762000" y="990600"/>
            <a:ext cx="1905000" cy="1163638"/>
          </a:xfrm>
          <a:prstGeom prst="wedgeRoundRectCallout">
            <a:avLst>
              <a:gd name="adj1" fmla="val -43500"/>
              <a:gd name="adj2" fmla="val 72236"/>
              <a:gd name="adj3" fmla="val 16667"/>
            </a:avLst>
          </a:prstGeom>
          <a:solidFill>
            <a:srgbClr val="FFCC9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000"/>
              <a:t>And put it into location 9240.</a:t>
            </a:r>
          </a:p>
        </p:txBody>
      </p:sp>
      <p:sp>
        <p:nvSpPr>
          <p:cNvPr id="558145" name="Text Box 65"/>
          <p:cNvSpPr txBox="1">
            <a:spLocks noChangeArrowheads="1"/>
          </p:cNvSpPr>
          <p:nvPr/>
        </p:nvSpPr>
        <p:spPr bwMode="auto">
          <a:xfrm>
            <a:off x="7021513" y="408305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6</a:t>
            </a:r>
          </a:p>
        </p:txBody>
      </p:sp>
      <p:sp>
        <p:nvSpPr>
          <p:cNvPr id="558146" name="Line 66"/>
          <p:cNvSpPr>
            <a:spLocks noChangeShapeType="1"/>
          </p:cNvSpPr>
          <p:nvPr/>
        </p:nvSpPr>
        <p:spPr bwMode="auto">
          <a:xfrm>
            <a:off x="328613" y="273131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58147" name="AutoShape 67"/>
          <p:cNvSpPr>
            <a:spLocks noChangeArrowheads="1"/>
          </p:cNvSpPr>
          <p:nvPr/>
        </p:nvSpPr>
        <p:spPr bwMode="auto">
          <a:xfrm>
            <a:off x="1982788" y="787400"/>
            <a:ext cx="2317750" cy="1530350"/>
          </a:xfrm>
          <a:prstGeom prst="wedgeRoundRectCallout">
            <a:avLst>
              <a:gd name="adj1" fmla="val -95481"/>
              <a:gd name="adj2" fmla="val 73028"/>
              <a:gd name="adj3" fmla="val 16667"/>
            </a:avLst>
          </a:prstGeom>
          <a:solidFill>
            <a:srgbClr val="FFCC9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000"/>
              <a:t>Get the value stored in temp and store it in location 9244…</a:t>
            </a:r>
          </a:p>
        </p:txBody>
      </p:sp>
      <p:sp>
        <p:nvSpPr>
          <p:cNvPr id="558148" name="Line 68"/>
          <p:cNvSpPr>
            <a:spLocks noChangeShapeType="1"/>
          </p:cNvSpPr>
          <p:nvPr/>
        </p:nvSpPr>
        <p:spPr bwMode="auto">
          <a:xfrm>
            <a:off x="128588" y="302976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71217E-7 L 0.1408 -0.49537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558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1" y="-2478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71217E-7 L 0.19357 -0.49422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558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70" y="-247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558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58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58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4167 0.04673 -0.08316 0.0937 -0.08472 0.15988 C -0.08629 0.22605 -0.04792 0.31119 -0.00955 0.39657 " pathEditMode="relative" ptsTypes="aaA">
                                      <p:cBhvr>
                                        <p:cTn id="103" dur="2000" fill="hold"/>
                                        <p:tgtEl>
                                          <p:spTgt spid="558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2000"/>
                                        <p:tgtEl>
                                          <p:spTgt spid="558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5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558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558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3 -0.00393 L 0.00087 -0.09301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558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4466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558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55 0.39657 C -0.04028 0.34891 -0.07101 0.30148 -0.06962 0.25058 C -0.06823 0.19967 -0.03455 0.14507 -0.00087 0.0907 " pathEditMode="relative" rAng="0" ptsTypes="aaA">
                                      <p:cBhvr>
                                        <p:cTn id="159" dur="2000" fill="hold"/>
                                        <p:tgtEl>
                                          <p:spTgt spid="558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9" y="-15294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2000"/>
                                        <p:tgtEl>
                                          <p:spTgt spid="558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58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 nodeType="clickPar">
                      <p:stCondLst>
                        <p:cond delay="indefinite"/>
                      </p:stCondLst>
                      <p:childTnLst>
                        <p:par>
                          <p:cTn id="1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 nodeType="clickPar">
                      <p:stCondLst>
                        <p:cond delay="indefinite"/>
                      </p:stCondLst>
                      <p:childTnLst>
                        <p:par>
                          <p:cTn id="1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 nodeType="clickPar">
                      <p:stCondLst>
                        <p:cond delay="indefinite"/>
                      </p:stCondLst>
                      <p:childTnLst>
                        <p:par>
                          <p:cTn id="1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558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558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 nodeType="clickPar">
                      <p:stCondLst>
                        <p:cond delay="indefinite"/>
                      </p:stCondLst>
                      <p:childTnLst>
                        <p:par>
                          <p:cTn id="2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8084" grpId="0" animBg="1"/>
      <p:bldP spid="558084" grpId="1" animBg="1"/>
      <p:bldP spid="558106" grpId="0"/>
      <p:bldP spid="558106" grpId="1"/>
      <p:bldP spid="558112" grpId="0"/>
      <p:bldP spid="558112" grpId="1"/>
      <p:bldP spid="558113" grpId="0" animBg="1"/>
      <p:bldP spid="558113" grpId="1" animBg="1"/>
      <p:bldP spid="558114" grpId="0"/>
      <p:bldP spid="558115" grpId="0"/>
      <p:bldP spid="558115" grpId="1"/>
      <p:bldP spid="558115" grpId="2"/>
      <p:bldP spid="558116" grpId="0"/>
      <p:bldP spid="558116" grpId="1"/>
      <p:bldP spid="558116" grpId="2"/>
      <p:bldP spid="558117" grpId="0" animBg="1"/>
      <p:bldP spid="558117" grpId="1" animBg="1"/>
      <p:bldP spid="558123" grpId="0"/>
      <p:bldP spid="558123" grpId="1"/>
      <p:bldP spid="558129" grpId="0"/>
      <p:bldP spid="558129" grpId="1"/>
      <p:bldP spid="558132" grpId="0" animBg="1"/>
      <p:bldP spid="558132" grpId="1" animBg="1"/>
      <p:bldP spid="558138" grpId="0"/>
      <p:bldP spid="558138" grpId="1"/>
      <p:bldP spid="558138" grpId="2"/>
      <p:bldP spid="558139" grpId="0" animBg="1"/>
      <p:bldP spid="558139" grpId="1" animBg="1"/>
      <p:bldP spid="558140" grpId="0" animBg="1"/>
      <p:bldP spid="558140" grpId="1" animBg="1"/>
      <p:bldP spid="558141" grpId="0"/>
      <p:bldP spid="558141" grpId="1"/>
      <p:bldP spid="558141" grpId="2"/>
      <p:bldP spid="558142" grpId="0" animBg="1"/>
      <p:bldP spid="558142" grpId="1" animBg="1"/>
      <p:bldP spid="558143" grpId="0" animBg="1"/>
      <p:bldP spid="558143" grpId="1" animBg="1"/>
      <p:bldP spid="558144" grpId="0" animBg="1"/>
      <p:bldP spid="558144" grpId="1" animBg="1"/>
      <p:bldP spid="558145" grpId="0"/>
      <p:bldP spid="558145" grpId="1"/>
      <p:bldP spid="558146" grpId="0" animBg="1"/>
      <p:bldP spid="558146" grpId="1" animBg="1"/>
      <p:bldP spid="558147" grpId="0" animBg="1"/>
      <p:bldP spid="558147" grpId="1" animBg="1"/>
      <p:bldP spid="558148" grpId="0" animBg="1"/>
      <p:bldP spid="558148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D0377-DDDE-42C1-99FF-705051E52737}" type="slidenum">
              <a:rPr lang="en-US"/>
              <a:pPr/>
              <a:t>19</a:t>
            </a:fld>
            <a:endParaRPr lang="en-US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 sz="3600" dirty="0"/>
              <a:t>Wrong Challenge Solution #1</a:t>
            </a:r>
          </a:p>
        </p:txBody>
      </p:sp>
      <p:sp>
        <p:nvSpPr>
          <p:cNvPr id="560131" name="Rectangle 3"/>
          <p:cNvSpPr>
            <a:spLocks noChangeArrowheads="1"/>
          </p:cNvSpPr>
          <p:nvPr/>
        </p:nvSpPr>
        <p:spPr bwMode="auto">
          <a:xfrm>
            <a:off x="304800" y="1200150"/>
            <a:ext cx="4211638" cy="4514850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void swap 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*pa,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>
                <a:solidFill>
                  <a:srgbClr val="FF3300"/>
                </a:solidFill>
                <a:latin typeface="Courier New" pitchFamily="49" charset="0"/>
                <a:cs typeface="Courier New" pitchFamily="49" charset="0"/>
              </a:rPr>
              <a:t>*temp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*temp = *pa;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*pa =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 *temp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a=5, b=6;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swap(&amp;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a,&amp;b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&lt;&lt; a;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&lt;&lt; b;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dirty="0">
              <a:solidFill>
                <a:srgbClr val="FF3300"/>
              </a:solidFill>
            </a:endParaRPr>
          </a:p>
        </p:txBody>
      </p:sp>
      <p:sp>
        <p:nvSpPr>
          <p:cNvPr id="560132" name="Line 4"/>
          <p:cNvSpPr>
            <a:spLocks noChangeShapeType="1"/>
          </p:cNvSpPr>
          <p:nvPr/>
        </p:nvSpPr>
        <p:spPr bwMode="auto">
          <a:xfrm>
            <a:off x="533400" y="41148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0133" name="Rectangle 5"/>
          <p:cNvSpPr>
            <a:spLocks noChangeArrowheads="1"/>
          </p:cNvSpPr>
          <p:nvPr/>
        </p:nvSpPr>
        <p:spPr bwMode="auto">
          <a:xfrm>
            <a:off x="6818313" y="3376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34" name="Rectangle 6"/>
          <p:cNvSpPr>
            <a:spLocks noChangeArrowheads="1"/>
          </p:cNvSpPr>
          <p:nvPr/>
        </p:nvSpPr>
        <p:spPr bwMode="auto">
          <a:xfrm>
            <a:off x="6818313" y="3681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35" name="Rectangle 7"/>
          <p:cNvSpPr>
            <a:spLocks noChangeArrowheads="1"/>
          </p:cNvSpPr>
          <p:nvPr/>
        </p:nvSpPr>
        <p:spPr bwMode="auto">
          <a:xfrm>
            <a:off x="6818313" y="3986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36" name="Rectangle 8"/>
          <p:cNvSpPr>
            <a:spLocks noChangeArrowheads="1"/>
          </p:cNvSpPr>
          <p:nvPr/>
        </p:nvSpPr>
        <p:spPr bwMode="auto">
          <a:xfrm>
            <a:off x="6818313" y="4291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37" name="Rectangle 9"/>
          <p:cNvSpPr>
            <a:spLocks noChangeArrowheads="1"/>
          </p:cNvSpPr>
          <p:nvPr/>
        </p:nvSpPr>
        <p:spPr bwMode="auto">
          <a:xfrm>
            <a:off x="6818313" y="4595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38" name="Rectangle 10"/>
          <p:cNvSpPr>
            <a:spLocks noChangeArrowheads="1"/>
          </p:cNvSpPr>
          <p:nvPr/>
        </p:nvSpPr>
        <p:spPr bwMode="auto">
          <a:xfrm>
            <a:off x="6818313" y="4900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39" name="Rectangle 11"/>
          <p:cNvSpPr>
            <a:spLocks noChangeArrowheads="1"/>
          </p:cNvSpPr>
          <p:nvPr/>
        </p:nvSpPr>
        <p:spPr bwMode="auto">
          <a:xfrm>
            <a:off x="6818313" y="5205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40" name="Rectangle 12"/>
          <p:cNvSpPr>
            <a:spLocks noChangeArrowheads="1"/>
          </p:cNvSpPr>
          <p:nvPr/>
        </p:nvSpPr>
        <p:spPr bwMode="auto">
          <a:xfrm>
            <a:off x="6818313" y="5510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41" name="Rectangle 13"/>
          <p:cNvSpPr>
            <a:spLocks noChangeArrowheads="1"/>
          </p:cNvSpPr>
          <p:nvPr/>
        </p:nvSpPr>
        <p:spPr bwMode="auto">
          <a:xfrm>
            <a:off x="6818313" y="5815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42" name="Rectangle 14"/>
          <p:cNvSpPr>
            <a:spLocks noChangeArrowheads="1"/>
          </p:cNvSpPr>
          <p:nvPr/>
        </p:nvSpPr>
        <p:spPr bwMode="auto">
          <a:xfrm>
            <a:off x="6818313" y="6119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43" name="Rectangle 15"/>
          <p:cNvSpPr>
            <a:spLocks noChangeArrowheads="1"/>
          </p:cNvSpPr>
          <p:nvPr/>
        </p:nvSpPr>
        <p:spPr bwMode="auto">
          <a:xfrm>
            <a:off x="6818313" y="6424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44" name="Text Box 16"/>
          <p:cNvSpPr txBox="1">
            <a:spLocks noChangeArrowheads="1"/>
          </p:cNvSpPr>
          <p:nvPr/>
        </p:nvSpPr>
        <p:spPr bwMode="auto">
          <a:xfrm>
            <a:off x="7046913" y="2919413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560145" name="Rectangle 17"/>
          <p:cNvSpPr>
            <a:spLocks noChangeArrowheads="1"/>
          </p:cNvSpPr>
          <p:nvPr/>
        </p:nvSpPr>
        <p:spPr bwMode="auto">
          <a:xfrm>
            <a:off x="6818313" y="2462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46" name="Rectangle 18"/>
          <p:cNvSpPr>
            <a:spLocks noChangeArrowheads="1"/>
          </p:cNvSpPr>
          <p:nvPr/>
        </p:nvSpPr>
        <p:spPr bwMode="auto">
          <a:xfrm>
            <a:off x="6818313" y="2767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47" name="Text Box 19"/>
          <p:cNvSpPr txBox="1">
            <a:spLocks noChangeArrowheads="1"/>
          </p:cNvSpPr>
          <p:nvPr/>
        </p:nvSpPr>
        <p:spPr bwMode="auto">
          <a:xfrm>
            <a:off x="7626350" y="2438400"/>
            <a:ext cx="14033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00000000</a:t>
            </a:r>
          </a:p>
          <a:p>
            <a:r>
              <a:rPr lang="en-US" sz="2000" b="1">
                <a:latin typeface="Courier New" pitchFamily="49" charset="0"/>
              </a:rPr>
              <a:t>00000001</a:t>
            </a:r>
          </a:p>
        </p:txBody>
      </p:sp>
      <p:sp>
        <p:nvSpPr>
          <p:cNvPr id="560148" name="Text Box 20"/>
          <p:cNvSpPr txBox="1">
            <a:spLocks noChangeArrowheads="1"/>
          </p:cNvSpPr>
          <p:nvPr/>
        </p:nvSpPr>
        <p:spPr bwMode="auto">
          <a:xfrm>
            <a:off x="7626350" y="3363913"/>
            <a:ext cx="1403350" cy="344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00009240</a:t>
            </a:r>
          </a:p>
          <a:p>
            <a:r>
              <a:rPr lang="en-US" sz="2000" b="1">
                <a:latin typeface="Courier New" pitchFamily="49" charset="0"/>
              </a:rPr>
              <a:t>00009242</a:t>
            </a:r>
          </a:p>
          <a:p>
            <a:r>
              <a:rPr lang="en-US" sz="2000" b="1">
                <a:latin typeface="Courier New" pitchFamily="49" charset="0"/>
              </a:rPr>
              <a:t>00009244</a:t>
            </a:r>
          </a:p>
          <a:p>
            <a:r>
              <a:rPr lang="en-US" sz="2000" b="1">
                <a:latin typeface="Courier New" pitchFamily="49" charset="0"/>
              </a:rPr>
              <a:t>00009246</a:t>
            </a:r>
          </a:p>
          <a:p>
            <a:r>
              <a:rPr lang="en-US" sz="2000" b="1">
                <a:latin typeface="Courier New" pitchFamily="49" charset="0"/>
              </a:rPr>
              <a:t>00009248</a:t>
            </a:r>
          </a:p>
          <a:p>
            <a:r>
              <a:rPr lang="en-US" sz="2000" b="1">
                <a:latin typeface="Courier New" pitchFamily="49" charset="0"/>
              </a:rPr>
              <a:t>00009250</a:t>
            </a:r>
          </a:p>
          <a:p>
            <a:r>
              <a:rPr lang="en-US" sz="2000" b="1">
                <a:latin typeface="Courier New" pitchFamily="49" charset="0"/>
              </a:rPr>
              <a:t>00009252</a:t>
            </a:r>
          </a:p>
          <a:p>
            <a:r>
              <a:rPr lang="en-US" sz="2000" b="1">
                <a:latin typeface="Courier New" pitchFamily="49" charset="0"/>
              </a:rPr>
              <a:t>00009254</a:t>
            </a:r>
          </a:p>
          <a:p>
            <a:r>
              <a:rPr lang="en-US" sz="2000" b="1">
                <a:latin typeface="Courier New" pitchFamily="49" charset="0"/>
              </a:rPr>
              <a:t>00009256</a:t>
            </a:r>
          </a:p>
          <a:p>
            <a:r>
              <a:rPr lang="en-US" sz="2000" b="1">
                <a:latin typeface="Courier New" pitchFamily="49" charset="0"/>
              </a:rPr>
              <a:t>00009258</a:t>
            </a:r>
          </a:p>
          <a:p>
            <a:r>
              <a:rPr lang="en-US" sz="2000" b="1">
                <a:latin typeface="Courier New" pitchFamily="49" charset="0"/>
              </a:rPr>
              <a:t>00009260</a:t>
            </a:r>
          </a:p>
        </p:txBody>
      </p:sp>
      <p:grpSp>
        <p:nvGrpSpPr>
          <p:cNvPr id="560149" name="Group 21"/>
          <p:cNvGrpSpPr>
            <a:grpSpLocks/>
          </p:cNvGrpSpPr>
          <p:nvPr/>
        </p:nvGrpSpPr>
        <p:grpSpPr bwMode="auto">
          <a:xfrm>
            <a:off x="6254750" y="3352800"/>
            <a:ext cx="1423988" cy="654050"/>
            <a:chOff x="3907" y="2496"/>
            <a:chExt cx="897" cy="795"/>
          </a:xfrm>
        </p:grpSpPr>
        <p:grpSp>
          <p:nvGrpSpPr>
            <p:cNvPr id="560150" name="Group 22"/>
            <p:cNvGrpSpPr>
              <a:grpSpLocks/>
            </p:cNvGrpSpPr>
            <p:nvPr/>
          </p:nvGrpSpPr>
          <p:grpSpPr bwMode="auto">
            <a:xfrm>
              <a:off x="3907" y="2496"/>
              <a:ext cx="897" cy="768"/>
              <a:chOff x="3907" y="1728"/>
              <a:chExt cx="897" cy="768"/>
            </a:xfrm>
          </p:grpSpPr>
          <p:sp>
            <p:nvSpPr>
              <p:cNvPr id="560151" name="Rectangle 23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0152" name="Text Box 24"/>
              <p:cNvSpPr txBox="1">
                <a:spLocks noChangeArrowheads="1"/>
              </p:cNvSpPr>
              <p:nvPr/>
            </p:nvSpPr>
            <p:spPr bwMode="auto">
              <a:xfrm>
                <a:off x="3907" y="1728"/>
                <a:ext cx="841" cy="5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solidFill>
                      <a:srgbClr val="006666"/>
                    </a:solidFill>
                  </a:rPr>
                  <a:t> a</a:t>
                </a:r>
                <a:r>
                  <a:rPr lang="en-US"/>
                  <a:t>          </a:t>
                </a:r>
              </a:p>
            </p:txBody>
          </p:sp>
        </p:grpSp>
        <p:sp>
          <p:nvSpPr>
            <p:cNvPr id="560153" name="Text Box 25"/>
            <p:cNvSpPr txBox="1">
              <a:spLocks noChangeArrowheads="1"/>
            </p:cNvSpPr>
            <p:nvPr/>
          </p:nvSpPr>
          <p:spPr bwMode="auto">
            <a:xfrm>
              <a:off x="4224" y="2735"/>
              <a:ext cx="11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560154" name="Text Box 26"/>
          <p:cNvSpPr txBox="1">
            <a:spLocks noChangeArrowheads="1"/>
          </p:cNvSpPr>
          <p:nvPr/>
        </p:nvSpPr>
        <p:spPr bwMode="auto">
          <a:xfrm>
            <a:off x="7024688" y="344170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5</a:t>
            </a:r>
          </a:p>
        </p:txBody>
      </p:sp>
      <p:grpSp>
        <p:nvGrpSpPr>
          <p:cNvPr id="560155" name="Group 27"/>
          <p:cNvGrpSpPr>
            <a:grpSpLocks/>
          </p:cNvGrpSpPr>
          <p:nvPr/>
        </p:nvGrpSpPr>
        <p:grpSpPr bwMode="auto">
          <a:xfrm>
            <a:off x="6235700" y="3986213"/>
            <a:ext cx="1436688" cy="654050"/>
            <a:chOff x="3899" y="2496"/>
            <a:chExt cx="905" cy="795"/>
          </a:xfrm>
        </p:grpSpPr>
        <p:grpSp>
          <p:nvGrpSpPr>
            <p:cNvPr id="560156" name="Group 28"/>
            <p:cNvGrpSpPr>
              <a:grpSpLocks/>
            </p:cNvGrpSpPr>
            <p:nvPr/>
          </p:nvGrpSpPr>
          <p:grpSpPr bwMode="auto">
            <a:xfrm>
              <a:off x="3899" y="2496"/>
              <a:ext cx="905" cy="768"/>
              <a:chOff x="3899" y="1728"/>
              <a:chExt cx="905" cy="768"/>
            </a:xfrm>
          </p:grpSpPr>
          <p:sp>
            <p:nvSpPr>
              <p:cNvPr id="560157" name="Rectangle 29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0158" name="Text Box 30"/>
              <p:cNvSpPr txBox="1">
                <a:spLocks noChangeArrowheads="1"/>
              </p:cNvSpPr>
              <p:nvPr/>
            </p:nvSpPr>
            <p:spPr bwMode="auto">
              <a:xfrm>
                <a:off x="3899" y="1728"/>
                <a:ext cx="857" cy="5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solidFill>
                      <a:srgbClr val="006666"/>
                    </a:solidFill>
                  </a:rPr>
                  <a:t> b</a:t>
                </a:r>
                <a:r>
                  <a:rPr lang="en-US"/>
                  <a:t>          </a:t>
                </a:r>
              </a:p>
            </p:txBody>
          </p:sp>
        </p:grpSp>
        <p:sp>
          <p:nvSpPr>
            <p:cNvPr id="560159" name="Text Box 31"/>
            <p:cNvSpPr txBox="1">
              <a:spLocks noChangeArrowheads="1"/>
            </p:cNvSpPr>
            <p:nvPr/>
          </p:nvSpPr>
          <p:spPr bwMode="auto">
            <a:xfrm>
              <a:off x="4224" y="2735"/>
              <a:ext cx="11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560160" name="Text Box 32"/>
          <p:cNvSpPr txBox="1">
            <a:spLocks noChangeArrowheads="1"/>
          </p:cNvSpPr>
          <p:nvPr/>
        </p:nvSpPr>
        <p:spPr bwMode="auto">
          <a:xfrm>
            <a:off x="7018338" y="4075113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6</a:t>
            </a:r>
          </a:p>
        </p:txBody>
      </p:sp>
      <p:sp>
        <p:nvSpPr>
          <p:cNvPr id="560161" name="Line 33"/>
          <p:cNvSpPr>
            <a:spLocks noChangeShapeType="1"/>
          </p:cNvSpPr>
          <p:nvPr/>
        </p:nvSpPr>
        <p:spPr bwMode="auto">
          <a:xfrm>
            <a:off x="496888" y="469741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0162" name="Text Box 34"/>
          <p:cNvSpPr txBox="1">
            <a:spLocks noChangeArrowheads="1"/>
          </p:cNvSpPr>
          <p:nvPr/>
        </p:nvSpPr>
        <p:spPr bwMode="auto">
          <a:xfrm>
            <a:off x="1066800" y="4281488"/>
            <a:ext cx="157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9240, 9244</a:t>
            </a:r>
          </a:p>
        </p:txBody>
      </p:sp>
      <p:sp>
        <p:nvSpPr>
          <p:cNvPr id="560163" name="Text Box 35"/>
          <p:cNvSpPr txBox="1">
            <a:spLocks noChangeArrowheads="1"/>
          </p:cNvSpPr>
          <p:nvPr/>
        </p:nvSpPr>
        <p:spPr bwMode="auto">
          <a:xfrm>
            <a:off x="1066800" y="4283075"/>
            <a:ext cx="806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9240</a:t>
            </a:r>
          </a:p>
        </p:txBody>
      </p:sp>
      <p:sp>
        <p:nvSpPr>
          <p:cNvPr id="560164" name="Text Box 36"/>
          <p:cNvSpPr txBox="1">
            <a:spLocks noChangeArrowheads="1"/>
          </p:cNvSpPr>
          <p:nvPr/>
        </p:nvSpPr>
        <p:spPr bwMode="auto">
          <a:xfrm>
            <a:off x="1828800" y="4283075"/>
            <a:ext cx="806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9244</a:t>
            </a:r>
          </a:p>
        </p:txBody>
      </p:sp>
      <p:sp>
        <p:nvSpPr>
          <p:cNvPr id="560165" name="Line 37"/>
          <p:cNvSpPr>
            <a:spLocks noChangeShapeType="1"/>
          </p:cNvSpPr>
          <p:nvPr/>
        </p:nvSpPr>
        <p:spPr bwMode="auto">
          <a:xfrm>
            <a:off x="63500" y="139858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60166" name="Group 38"/>
          <p:cNvGrpSpPr>
            <a:grpSpLocks/>
          </p:cNvGrpSpPr>
          <p:nvPr/>
        </p:nvGrpSpPr>
        <p:grpSpPr bwMode="auto">
          <a:xfrm>
            <a:off x="6170613" y="4892675"/>
            <a:ext cx="1504950" cy="654050"/>
            <a:chOff x="3856" y="2496"/>
            <a:chExt cx="948" cy="795"/>
          </a:xfrm>
        </p:grpSpPr>
        <p:grpSp>
          <p:nvGrpSpPr>
            <p:cNvPr id="560167" name="Group 39"/>
            <p:cNvGrpSpPr>
              <a:grpSpLocks/>
            </p:cNvGrpSpPr>
            <p:nvPr/>
          </p:nvGrpSpPr>
          <p:grpSpPr bwMode="auto">
            <a:xfrm>
              <a:off x="3856" y="2496"/>
              <a:ext cx="948" cy="768"/>
              <a:chOff x="3856" y="1728"/>
              <a:chExt cx="948" cy="768"/>
            </a:xfrm>
          </p:grpSpPr>
          <p:sp>
            <p:nvSpPr>
              <p:cNvPr id="560168" name="Rectangle 40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0169" name="Text Box 41"/>
              <p:cNvSpPr txBox="1">
                <a:spLocks noChangeArrowheads="1"/>
              </p:cNvSpPr>
              <p:nvPr/>
            </p:nvSpPr>
            <p:spPr bwMode="auto">
              <a:xfrm>
                <a:off x="3856" y="1728"/>
                <a:ext cx="944" cy="5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solidFill>
                      <a:srgbClr val="006666"/>
                    </a:solidFill>
                  </a:rPr>
                  <a:t> pa</a:t>
                </a:r>
                <a:r>
                  <a:rPr lang="en-US"/>
                  <a:t>          </a:t>
                </a:r>
              </a:p>
            </p:txBody>
          </p:sp>
        </p:grpSp>
        <p:sp>
          <p:nvSpPr>
            <p:cNvPr id="560170" name="Text Box 42"/>
            <p:cNvSpPr txBox="1">
              <a:spLocks noChangeArrowheads="1"/>
            </p:cNvSpPr>
            <p:nvPr/>
          </p:nvSpPr>
          <p:spPr bwMode="auto">
            <a:xfrm>
              <a:off x="4224" y="2735"/>
              <a:ext cx="11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560171" name="Text Box 43"/>
          <p:cNvSpPr txBox="1">
            <a:spLocks noChangeArrowheads="1"/>
          </p:cNvSpPr>
          <p:nvPr/>
        </p:nvSpPr>
        <p:spPr bwMode="auto">
          <a:xfrm>
            <a:off x="6781800" y="4981575"/>
            <a:ext cx="927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9240</a:t>
            </a:r>
          </a:p>
        </p:txBody>
      </p:sp>
      <p:grpSp>
        <p:nvGrpSpPr>
          <p:cNvPr id="560172" name="Group 44"/>
          <p:cNvGrpSpPr>
            <a:grpSpLocks/>
          </p:cNvGrpSpPr>
          <p:nvPr/>
        </p:nvGrpSpPr>
        <p:grpSpPr bwMode="auto">
          <a:xfrm>
            <a:off x="6151563" y="5526088"/>
            <a:ext cx="1524000" cy="654050"/>
            <a:chOff x="3848" y="2496"/>
            <a:chExt cx="960" cy="795"/>
          </a:xfrm>
        </p:grpSpPr>
        <p:grpSp>
          <p:nvGrpSpPr>
            <p:cNvPr id="560173" name="Group 45"/>
            <p:cNvGrpSpPr>
              <a:grpSpLocks/>
            </p:cNvGrpSpPr>
            <p:nvPr/>
          </p:nvGrpSpPr>
          <p:grpSpPr bwMode="auto">
            <a:xfrm>
              <a:off x="3848" y="2496"/>
              <a:ext cx="960" cy="768"/>
              <a:chOff x="3848" y="1728"/>
              <a:chExt cx="960" cy="768"/>
            </a:xfrm>
          </p:grpSpPr>
          <p:sp>
            <p:nvSpPr>
              <p:cNvPr id="560174" name="Rectangle 46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0175" name="Text Box 47"/>
              <p:cNvSpPr txBox="1">
                <a:spLocks noChangeArrowheads="1"/>
              </p:cNvSpPr>
              <p:nvPr/>
            </p:nvSpPr>
            <p:spPr bwMode="auto">
              <a:xfrm>
                <a:off x="3848" y="1728"/>
                <a:ext cx="960" cy="5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solidFill>
                      <a:srgbClr val="006666"/>
                    </a:solidFill>
                  </a:rPr>
                  <a:t> pb</a:t>
                </a:r>
                <a:r>
                  <a:rPr lang="en-US"/>
                  <a:t>          </a:t>
                </a:r>
              </a:p>
            </p:txBody>
          </p:sp>
        </p:grpSp>
        <p:sp>
          <p:nvSpPr>
            <p:cNvPr id="560176" name="Text Box 48"/>
            <p:cNvSpPr txBox="1">
              <a:spLocks noChangeArrowheads="1"/>
            </p:cNvSpPr>
            <p:nvPr/>
          </p:nvSpPr>
          <p:spPr bwMode="auto">
            <a:xfrm>
              <a:off x="4224" y="2735"/>
              <a:ext cx="11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560177" name="Text Box 49"/>
          <p:cNvSpPr txBox="1">
            <a:spLocks noChangeArrowheads="1"/>
          </p:cNvSpPr>
          <p:nvPr/>
        </p:nvSpPr>
        <p:spPr bwMode="auto">
          <a:xfrm>
            <a:off x="6773863" y="5614988"/>
            <a:ext cx="927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9244</a:t>
            </a:r>
          </a:p>
        </p:txBody>
      </p:sp>
      <p:cxnSp>
        <p:nvCxnSpPr>
          <p:cNvPr id="560178" name="AutoShape 50"/>
          <p:cNvCxnSpPr>
            <a:cxnSpLocks noChangeShapeType="1"/>
          </p:cNvCxnSpPr>
          <p:nvPr/>
        </p:nvCxnSpPr>
        <p:spPr bwMode="auto">
          <a:xfrm flipH="1" flipV="1">
            <a:off x="7677150" y="3675063"/>
            <a:ext cx="15875" cy="1535112"/>
          </a:xfrm>
          <a:prstGeom prst="curvedConnector3">
            <a:avLst>
              <a:gd name="adj1" fmla="val -1440000"/>
            </a:avLst>
          </a:prstGeom>
          <a:noFill/>
          <a:ln w="31750">
            <a:solidFill>
              <a:srgbClr val="99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0179" name="AutoShape 51"/>
          <p:cNvCxnSpPr>
            <a:cxnSpLocks noChangeShapeType="1"/>
          </p:cNvCxnSpPr>
          <p:nvPr/>
        </p:nvCxnSpPr>
        <p:spPr bwMode="auto">
          <a:xfrm flipH="1" flipV="1">
            <a:off x="7664450" y="4256088"/>
            <a:ext cx="15875" cy="1535112"/>
          </a:xfrm>
          <a:prstGeom prst="curvedConnector3">
            <a:avLst>
              <a:gd name="adj1" fmla="val -1440000"/>
            </a:avLst>
          </a:prstGeom>
          <a:noFill/>
          <a:ln w="31750">
            <a:solidFill>
              <a:srgbClr val="99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0180" name="Line 52"/>
          <p:cNvSpPr>
            <a:spLocks noChangeShapeType="1"/>
          </p:cNvSpPr>
          <p:nvPr/>
        </p:nvSpPr>
        <p:spPr bwMode="auto">
          <a:xfrm>
            <a:off x="365125" y="195738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60181" name="Group 53"/>
          <p:cNvGrpSpPr>
            <a:grpSpLocks/>
          </p:cNvGrpSpPr>
          <p:nvPr/>
        </p:nvGrpSpPr>
        <p:grpSpPr bwMode="auto">
          <a:xfrm>
            <a:off x="5868988" y="6151563"/>
            <a:ext cx="2070100" cy="654050"/>
            <a:chOff x="3678" y="2496"/>
            <a:chExt cx="1304" cy="795"/>
          </a:xfrm>
        </p:grpSpPr>
        <p:grpSp>
          <p:nvGrpSpPr>
            <p:cNvPr id="560182" name="Group 54"/>
            <p:cNvGrpSpPr>
              <a:grpSpLocks/>
            </p:cNvGrpSpPr>
            <p:nvPr/>
          </p:nvGrpSpPr>
          <p:grpSpPr bwMode="auto">
            <a:xfrm>
              <a:off x="3678" y="2496"/>
              <a:ext cx="1304" cy="768"/>
              <a:chOff x="3678" y="1728"/>
              <a:chExt cx="1304" cy="768"/>
            </a:xfrm>
          </p:grpSpPr>
          <p:sp>
            <p:nvSpPr>
              <p:cNvPr id="560183" name="Rectangle 55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0184" name="Text Box 56"/>
              <p:cNvSpPr txBox="1">
                <a:spLocks noChangeArrowheads="1"/>
              </p:cNvSpPr>
              <p:nvPr/>
            </p:nvSpPr>
            <p:spPr bwMode="auto">
              <a:xfrm>
                <a:off x="3678" y="1728"/>
                <a:ext cx="1304" cy="5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solidFill>
                      <a:srgbClr val="006666"/>
                    </a:solidFill>
                  </a:rPr>
                  <a:t>temp   </a:t>
                </a:r>
                <a:r>
                  <a:rPr lang="en-US"/>
                  <a:t>          </a:t>
                </a:r>
              </a:p>
            </p:txBody>
          </p:sp>
        </p:grpSp>
        <p:sp>
          <p:nvSpPr>
            <p:cNvPr id="560185" name="Text Box 57"/>
            <p:cNvSpPr txBox="1">
              <a:spLocks noChangeArrowheads="1"/>
            </p:cNvSpPr>
            <p:nvPr/>
          </p:nvSpPr>
          <p:spPr bwMode="auto">
            <a:xfrm>
              <a:off x="4224" y="2735"/>
              <a:ext cx="11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560186" name="Text Box 58"/>
          <p:cNvSpPr txBox="1">
            <a:spLocks noChangeArrowheads="1"/>
          </p:cNvSpPr>
          <p:nvPr/>
        </p:nvSpPr>
        <p:spPr bwMode="auto">
          <a:xfrm>
            <a:off x="6729413" y="6288088"/>
            <a:ext cx="962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50000</a:t>
            </a:r>
          </a:p>
        </p:txBody>
      </p:sp>
      <p:sp>
        <p:nvSpPr>
          <p:cNvPr id="560187" name="Line 59"/>
          <p:cNvSpPr>
            <a:spLocks noChangeShapeType="1"/>
          </p:cNvSpPr>
          <p:nvPr/>
        </p:nvSpPr>
        <p:spPr bwMode="auto">
          <a:xfrm>
            <a:off x="365125" y="22129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0188" name="AutoShape 60"/>
          <p:cNvSpPr>
            <a:spLocks noChangeArrowheads="1"/>
          </p:cNvSpPr>
          <p:nvPr/>
        </p:nvSpPr>
        <p:spPr bwMode="auto">
          <a:xfrm>
            <a:off x="2709863" y="684213"/>
            <a:ext cx="2312987" cy="1187450"/>
          </a:xfrm>
          <a:prstGeom prst="wedgeRoundRectCallout">
            <a:avLst>
              <a:gd name="adj1" fmla="val -83838"/>
              <a:gd name="adj2" fmla="val 71792"/>
              <a:gd name="adj3" fmla="val 16667"/>
            </a:avLst>
          </a:prstGeom>
          <a:solidFill>
            <a:srgbClr val="FFCC9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000"/>
              <a:t>Get the value stored at location 9240…</a:t>
            </a:r>
          </a:p>
        </p:txBody>
      </p:sp>
      <p:sp>
        <p:nvSpPr>
          <p:cNvPr id="560189" name="AutoShape 61"/>
          <p:cNvSpPr>
            <a:spLocks noChangeArrowheads="1"/>
          </p:cNvSpPr>
          <p:nvPr/>
        </p:nvSpPr>
        <p:spPr bwMode="auto">
          <a:xfrm>
            <a:off x="968375" y="690563"/>
            <a:ext cx="1800225" cy="1187450"/>
          </a:xfrm>
          <a:prstGeom prst="wedgeRoundRectCallout">
            <a:avLst>
              <a:gd name="adj1" fmla="val -43120"/>
              <a:gd name="adj2" fmla="val 71792"/>
              <a:gd name="adj3" fmla="val 16667"/>
            </a:avLst>
          </a:prstGeom>
          <a:solidFill>
            <a:srgbClr val="FFCC9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000"/>
              <a:t>And put it in location 50000!</a:t>
            </a:r>
          </a:p>
        </p:txBody>
      </p:sp>
      <p:sp>
        <p:nvSpPr>
          <p:cNvPr id="560190" name="Text Box 62"/>
          <p:cNvSpPr txBox="1">
            <a:spLocks noChangeArrowheads="1"/>
          </p:cNvSpPr>
          <p:nvPr/>
        </p:nvSpPr>
        <p:spPr bwMode="auto">
          <a:xfrm>
            <a:off x="7026275" y="34369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5</a:t>
            </a:r>
          </a:p>
        </p:txBody>
      </p:sp>
      <p:sp>
        <p:nvSpPr>
          <p:cNvPr id="560191" name="AutoShape 63"/>
          <p:cNvSpPr>
            <a:spLocks noChangeArrowheads="1"/>
          </p:cNvSpPr>
          <p:nvPr/>
        </p:nvSpPr>
        <p:spPr bwMode="auto">
          <a:xfrm>
            <a:off x="2971800" y="5543550"/>
            <a:ext cx="2133600" cy="1371600"/>
          </a:xfrm>
          <a:prstGeom prst="irregularSeal1">
            <a:avLst/>
          </a:prstGeom>
          <a:solidFill>
            <a:srgbClr val="FF0000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CRASH!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091198" y="1036081"/>
            <a:ext cx="33970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2"/>
                </a:solidFill>
              </a:rPr>
              <a:t>Problem: </a:t>
            </a:r>
            <a:r>
              <a:rPr lang="en-US" sz="1800" dirty="0"/>
              <a:t>In this solution,</a:t>
            </a:r>
            <a:br>
              <a:rPr lang="en-US" sz="1800" dirty="0"/>
            </a:br>
            <a:r>
              <a:rPr lang="en-US" sz="1800" dirty="0"/>
              <a:t>we use a pointer without first</a:t>
            </a:r>
            <a:br>
              <a:rPr lang="en-US" sz="1800" dirty="0"/>
            </a:br>
            <a:r>
              <a:rPr lang="en-US" sz="1800" dirty="0"/>
              <a:t>pointing it at a variable!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71217E-7 L 0.1408 -0.49537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560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1" y="-2478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71217E-7 L 0.19357 -0.49422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560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70" y="-247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560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60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60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560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1303 -0.01203 -0.02969 -0.0118 -0.0448 -0.01273 C -0.06511 -0.01064 -0.06841 -0.01296 -0.07848 0.00856 C -0.08247 0.02753 -0.07917 0.04558 -0.07691 0.06502 C -0.0757 0.10111 -0.07466 0.14322 -0.10504 0.15687 C -0.11407 0.16104 -0.11146 0.15988 -0.12084 0.16104 C -0.15018 0.15757 -0.16129 0.15803 -0.18403 0.13651 C -0.19948 0.12193 -0.20539 0.11869 -0.21389 0.09718 C -0.21615 0.08029 -0.21823 0.06687 -0.21928 0.04905 C -0.2191 0.0317 -0.22205 0.01342 -0.21684 -0.00208 C -0.2099 -0.0236 -0.19167 -0.02591 -0.17761 -0.03286 C -0.16875 -0.03725 -0.16059 -0.04095 -0.15139 -0.04396 C -0.13994 -0.05206 -0.12362 -0.05784 -0.11441 -0.06941 C -0.10157 -0.08584 -0.08855 -0.10296 -0.07553 -0.11939 C -0.07153 -0.12448 -0.06754 -0.12957 -0.06407 -0.13535 C -0.05869 -0.14461 -0.04879 -0.16404 -0.04879 -0.16404 C -0.04428 -0.18255 -0.03803 -0.20037 -0.03525 -0.21957 C -0.03559 -0.2249 -0.03542 -0.23022 -0.03612 -0.23554 C -0.04011 -0.26238 -0.06719 -0.264 -0.08247 -0.26654 C -0.09757 -0.264 -0.09132 -0.26608 -0.10174 -0.26122 C -0.11198 -0.25174 -0.12414 -0.24549 -0.13282 -0.23346 C -0.13594 -0.22952 -0.1375 -0.22374 -0.14098 -0.21957 C -0.14271 -0.21726 -0.14532 -0.21634 -0.1474 -0.21448 C -0.15573 -0.20546 -0.16303 -0.19389 -0.17119 -0.18464 C -0.19619 -0.15618 -0.22171 -0.13304 -0.25521 -0.12888 C -0.26719 -0.13026 -0.27952 -0.13026 -0.2915 -0.13327 C -0.32466 -0.1416 -0.3573 -0.16682 -0.3849 -0.19181 C -0.39098 -0.19736 -0.39636 -0.20384 -0.40244 -0.20893 C -0.41546 -0.21981 -0.43056 -0.22675 -0.44254 -0.2397 C -0.45226 -0.25012 -0.46042 -0.25659 -0.47205 -0.26007 C -0.47639 -0.25891 -0.48091 -0.25937 -0.48507 -0.25706 C -0.49115 -0.25359 -0.50244 -0.23461 -0.5073 -0.22837 C -0.51823 -0.21333 -0.529 -0.20268 -0.53612 -0.18464 C -0.53803 -0.17399 -0.54011 -0.16543 -0.5408 -0.15479 C -0.54063 -0.14646 -0.5408 -0.13813 -0.54011 -0.13003 C -0.53855 -0.11175 -0.53056 -0.09278 -0.52327 -0.07774 C -0.51042 -0.05137 -0.49375 -0.01828 -0.46962 -0.0074 C -0.4474 0.00278 -0.42466 0.01319 -0.40573 0.03216 C -0.39375 0.04419 -0.38108 0.06363 -0.37119 0.07682 C -0.35712 0.09533 -0.3441 0.1136 -0.33525 0.13767 C -0.32431 0.16682 -0.32066 0.19921 -0.31441 0.23045 C -0.31476 0.24294 -0.31007 0.25844 -0.32014 0.26099 C -0.35417 0.25729 -0.38837 0.25497 -0.4224 0.25173 C -0.43351 0.24688 -0.43264 0.24734 -0.44011 0.24109 C -0.44862 0.22559 -0.45521 0.20847 -0.46337 0.19297 C -0.46441 0.19019 -0.46476 0.18741 -0.46563 0.18464 C -0.46684 0.1814 -0.46823 0.17793 -0.46962 0.17492 C -0.48733 0.1416 -0.51042 0.1143 -0.52969 0.08329 C -0.53594 0.07288 -0.54184 0.06131 -0.54723 0.04998 C -0.55 0.04465 -0.55157 0.03795 -0.55521 0.03309 C -0.56285 0.02291 -0.57084 0.01203 -0.57934 0.00324 C -0.59514 -0.01296 -0.61441 -0.02429 -0.63212 -0.03609 C -0.64254 -0.04304 -0.65087 -0.04975 -0.6625 -0.05206 C -0.66598 -0.05137 -0.66962 -0.05183 -0.67292 -0.04998 C -0.675 -0.04882 -0.67761 -0.04396 -0.67761 -0.04396 C -0.68073 -0.03378 -0.68056 -0.02337 -0.68247 -0.01273 C -0.68681 0.03956 -0.66719 0.08607 -0.63768 0.11939 C -0.62066 0.13859 -0.60087 0.15224 -0.58403 0.17145 C -0.56424 0.19435 -0.54601 0.22189 -0.53525 0.25382 C -0.53125 0.26562 -0.52987 0.27881 -0.52639 0.29084 C -0.52362 0.31559 -0.52518 0.34058 -0.51771 0.36372 C -0.50313 0.40838 -0.47257 0.44863 -0.43698 0.46182 C -0.42101 0.46761 -0.40417 0.46807 -0.38803 0.46923 C -0.375 0.46645 -0.36094 0.46761 -0.34879 0.46067 C -0.31146 0.43938 -0.27292 0.41555 -0.2448 0.37529 C -0.23143 0.35608 -0.22136 0.33572 -0.21615 0.31027 C -0.21337 0.29616 -0.20816 0.2677 -0.20816 0.2677 C -0.20608 0.24341 -0.20261 0.22004 -0.2 0.19621 C -0.19827 0.17862 -0.19532 0.14391 -0.19532 0.14391 C -0.19323 0.08677 -0.17917 0.03378 -0.17362 -0.02221 C -0.17344 -0.0273 -0.17344 -0.03216 -0.17292 -0.03725 C -0.1724 -0.0472 -0.17119 -0.0671 -0.17119 -0.0671 C -0.17171 -0.08052 -0.17275 -0.09417 -0.17292 -0.10759 C -0.17344 -0.14623 -0.16997 -0.20893 -0.14323 -0.23554 C -0.13542 -0.24341 -0.125 -0.2515 -0.11615 -0.25706 C -0.07917 -0.27881 -0.09532 -0.26816 -0.0665 -0.28251 C -0.05261 -0.28945 -0.03646 -0.29847 -0.02171 -0.30056 C -0.00348 -0.30009 0.03437 -0.31097 0.04479 -0.27927 C 0.046 -0.26793 0.04253 -0.25937 0.03906 -0.24942 C 0.03368 -0.23415 0.0276 -0.22281 0.0151 -0.21842 C -0.04341 -0.22397 -0.07014 -0.26839 -0.11546 -0.3112 C -0.15452 -0.34868 -0.19653 -0.38084 -0.23681 -0.41578 C -0.2625 -0.43799 -0.2875 -0.46229 -0.31285 -0.48496 C -0.36181 -0.52846 -0.41042 -0.58376 -0.4691 -0.60227 C -0.48334 -0.6069 -0.49896 -0.60759 -0.51372 -0.60875 C -0.53143 -0.61268 -0.54844 -0.6143 -0.5665 -0.61291 C -0.58299 -0.60967 -0.58473 -0.6025 -0.59844 -0.59371 C -0.60747 -0.58792 -0.61789 -0.58422 -0.62639 -0.57682 C -0.65973 -0.54743 -0.68386 -0.51944 -0.69289 -0.46506 C -0.69219 -0.45141 -0.69462 -0.43082 -0.68889 -0.41902 C -0.67882 -0.39843 -0.66094 -0.38524 -0.65053 -0.36465 C -0.63924 -0.3422 -0.63125 -0.32578 -0.61771 -0.30472 C -0.61424 -0.2994 -0.60921 -0.29593 -0.60487 -0.29199 C -0.57744 -0.26677 -0.55678 -0.26007 -0.52483 -0.25821 C -0.4816 -0.25937 -0.44184 -0.26099 -0.39931 -0.25821 C -0.38507 -0.25312 -0.37101 -0.24942 -0.35695 -0.24433 C -0.34271 -0.2323 -0.33716 -0.23091 -0.3257 -0.21518 C -0.31615 -0.20222 -0.31268 -0.18163 -0.30643 -0.16636 C -0.30226 -0.15595 -0.29671 -0.14461 -0.2915 -0.13535 C -0.28351 -0.10204 -0.28004 -0.06479 -0.26164 -0.03818 C -0.25452 -0.028 -0.24705 -0.01805 -0.23612 -0.01597 C -0.22084 -0.01735 -0.22101 -0.0199 -0.2099 -0.03286 C -0.19775 -0.06178 -0.19705 -0.09556 -0.18959 -0.12679 C -0.18438 -0.14947 -0.17466 -0.17561 -0.16823 -0.19621 C -0.15191 -0.24595 -0.14098 -0.31559 -0.10747 -0.35169 C -0.08369 -0.37691 -0.05434 -0.38917 -0.02483 -0.39565 C -0.00573 -0.39357 0.01197 -0.39172 0.03038 -0.38593 C 0.04045 -0.37622 0.05364 -0.36765 0.06232 -0.35609 C 0.06701 -0.34984 0.06822 -0.34799 0.07361 -0.3422 C 0.07847 -0.33688 0.08368 -0.33272 0.08802 -0.32624 C 0.0927 -0.3193 0.09566 -0.31282 0.09756 -0.30403 C 0.09878 -0.29824 0.10069 -0.2869 0.10069 -0.2869 C 0.10052 -0.27765 0.10086 -0.26816 0.1 -0.25891 C 0.09878 -0.24549 0.08316 -0.23762 0.07586 -0.23346 C 0.071 -0.23068 0.06649 -0.22675 0.06145 -0.2249 C 0.01961 -0.20893 -0.02292 -0.2043 -0.0665 -0.20153 C -0.09462 -0.19528 -0.12362 -0.19181 -0.15209 -0.18857 C -0.16789 -0.18464 -0.18351 -0.18417 -0.19948 -0.18024 C -0.20643 -0.17816 -0.22084 -0.17376 -0.22084 -0.17376 C -0.23959 -0.16243 -0.25851 -0.15178 -0.27709 -0.13952 C -0.28125 -0.13674 -0.28507 -0.13258 -0.28976 -0.13003 C -0.30278 -0.1224 -0.31667 -0.11384 -0.32813 -0.10227 C -0.33698 -0.09324 -0.34584 -0.08283 -0.35365 -0.07242 C -0.36059 -0.06317 -0.36424 -0.04951 -0.37049 -0.03957 C -0.38073 -0.02268 -0.39115 -0.0074 -0.39931 0.0118 C -0.40556 0.02638 -0.40938 0.04373 -0.41285 0.05969 C -0.41494 0.06964 -0.41563 0.08098 -0.41841 0.0907 C -0.41945 0.09417 -0.42119 0.09695 -0.4224 0.10042 C -0.42362 0.10412 -0.42466 0.10805 -0.4257 0.11175 C -0.42934 0.12587 -0.4323 0.14068 -0.43612 0.15479 C -0.43785 0.16751 -0.43907 0.18024 -0.4408 0.19297 C -0.44219 0.2013 -0.4415 0.21032 -0.44323 0.21865 C -0.44358 0.22189 -0.44358 0.22582 -0.4441 0.22906 C -0.44445 0.23184 -0.44566 0.2367 -0.44566 0.2367 C -0.44653 0.26238 -0.44844 0.28575 -0.45365 0.31027 C -0.45434 0.31791 -0.45608 0.32508 -0.45695 0.33248 C -0.45747 0.33734 -0.45782 0.3422 -0.45869 0.3466 C -0.45903 0.34914 -0.46007 0.354 -0.46007 0.354 " pathEditMode="relative" ptsTypes="fffffffffffffffffffffffffffffffffffffffffffffffffffffffffffffffffffffffffffffffffffffffffffffffffffffffffffffffffffffffffffffffffffffffffA">
                                      <p:cBhvr>
                                        <p:cTn id="108" dur="2000" fill="hold"/>
                                        <p:tgtEl>
                                          <p:spTgt spid="560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32" grpId="0" animBg="1"/>
      <p:bldP spid="560132" grpId="1" animBg="1"/>
      <p:bldP spid="560154" grpId="0"/>
      <p:bldP spid="560160" grpId="0"/>
      <p:bldP spid="560161" grpId="0" animBg="1"/>
      <p:bldP spid="560161" grpId="1" animBg="1"/>
      <p:bldP spid="560162" grpId="0"/>
      <p:bldP spid="560163" grpId="0"/>
      <p:bldP spid="560163" grpId="1"/>
      <p:bldP spid="560164" grpId="0"/>
      <p:bldP spid="560164" grpId="1"/>
      <p:bldP spid="560165" grpId="0" animBg="1"/>
      <p:bldP spid="560165" grpId="1" animBg="1"/>
      <p:bldP spid="560171" grpId="0"/>
      <p:bldP spid="560177" grpId="0"/>
      <p:bldP spid="560180" grpId="0" animBg="1"/>
      <p:bldP spid="560180" grpId="1" animBg="1"/>
      <p:bldP spid="560186" grpId="0"/>
      <p:bldP spid="560187" grpId="0" animBg="1"/>
      <p:bldP spid="560187" grpId="1" animBg="1"/>
      <p:bldP spid="560188" grpId="0" animBg="1"/>
      <p:bldP spid="560189" grpId="0" animBg="1"/>
      <p:bldP spid="560190" grpId="0"/>
      <p:bldP spid="560190" grpId="1"/>
      <p:bldP spid="56019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CC192-102A-47C9-976B-CC9205495587}" type="slidenum">
              <a:rPr lang="en-US"/>
              <a:pPr/>
              <a:t>2</a:t>
            </a:fld>
            <a:endParaRPr lang="en-US"/>
          </a:p>
        </p:txBody>
      </p:sp>
      <p:sp>
        <p:nvSpPr>
          <p:cNvPr id="518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Play….</a:t>
            </a:r>
          </a:p>
        </p:txBody>
      </p:sp>
      <p:sp>
        <p:nvSpPr>
          <p:cNvPr id="518147" name="Text Box 3"/>
          <p:cNvSpPr txBox="1">
            <a:spLocks noChangeArrowheads="1"/>
          </p:cNvSpPr>
          <p:nvPr/>
        </p:nvSpPr>
        <p:spPr bwMode="auto">
          <a:xfrm>
            <a:off x="1447800" y="1828800"/>
            <a:ext cx="5581650" cy="308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800">
                <a:solidFill>
                  <a:schemeClr val="tx1"/>
                </a:solidFill>
              </a:rPr>
              <a:t>Programming Language Inventor </a:t>
            </a:r>
          </a:p>
          <a:p>
            <a:pPr algn="ctr" eaLnBrk="0" hangingPunct="0">
              <a:spcBef>
                <a:spcPct val="50000"/>
              </a:spcBef>
            </a:pPr>
            <a:endParaRPr lang="en-US" sz="2800">
              <a:solidFill>
                <a:schemeClr val="tx1"/>
              </a:solidFill>
            </a:endParaRPr>
          </a:p>
          <a:p>
            <a:pPr algn="ctr" eaLnBrk="0" hangingPunct="0">
              <a:spcBef>
                <a:spcPct val="50000"/>
              </a:spcBef>
            </a:pPr>
            <a:r>
              <a:rPr lang="en-US" sz="2800">
                <a:solidFill>
                  <a:schemeClr val="tx1"/>
                </a:solidFill>
              </a:rPr>
              <a:t>Or</a:t>
            </a:r>
          </a:p>
          <a:p>
            <a:pPr algn="ctr" eaLnBrk="0" hangingPunct="0">
              <a:spcBef>
                <a:spcPct val="50000"/>
              </a:spcBef>
            </a:pPr>
            <a:endParaRPr lang="en-US" sz="2800">
              <a:solidFill>
                <a:schemeClr val="tx1"/>
              </a:solidFill>
            </a:endParaRPr>
          </a:p>
          <a:p>
            <a:pPr algn="ctr" eaLnBrk="0" hangingPunct="0">
              <a:spcBef>
                <a:spcPct val="50000"/>
              </a:spcBef>
            </a:pPr>
            <a:r>
              <a:rPr lang="en-US" sz="2800">
                <a:solidFill>
                  <a:schemeClr val="tx1"/>
                </a:solidFill>
              </a:rPr>
              <a:t>Serial Killer</a:t>
            </a:r>
          </a:p>
        </p:txBody>
      </p:sp>
      <p:sp>
        <p:nvSpPr>
          <p:cNvPr id="518148" name="Text Box 4"/>
          <p:cNvSpPr txBox="1">
            <a:spLocks noChangeArrowheads="1"/>
          </p:cNvSpPr>
          <p:nvPr/>
        </p:nvSpPr>
        <p:spPr bwMode="auto">
          <a:xfrm>
            <a:off x="434975" y="5562600"/>
            <a:ext cx="8285163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800">
                <a:solidFill>
                  <a:schemeClr val="tx1"/>
                </a:solidFill>
              </a:rPr>
              <a:t>See if you can guess who uses a keyboard and who uses a chainsaw!</a:t>
            </a:r>
          </a:p>
        </p:txBody>
      </p:sp>
      <p:graphicFrame>
        <p:nvGraphicFramePr>
          <p:cNvPr id="518149" name="Object 5"/>
          <p:cNvGraphicFramePr>
            <a:graphicFrameLocks noChangeAspect="1"/>
          </p:cNvGraphicFramePr>
          <p:nvPr/>
        </p:nvGraphicFramePr>
        <p:xfrm>
          <a:off x="457200" y="1981200"/>
          <a:ext cx="8351838" cy="450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010" name="Bitmap Image" r:id="rId4" imgW="8352381" imgH="4505954" progId="Paint.Picture">
                  <p:embed/>
                </p:oleObj>
              </mc:Choice>
              <mc:Fallback>
                <p:oleObj name="Bitmap Image" r:id="rId4" imgW="8352381" imgH="4505954" progId="Paint.Pictur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981200"/>
                        <a:ext cx="8351838" cy="450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D0377-DDDE-42C1-99FF-705051E52737}" type="slidenum">
              <a:rPr lang="en-US"/>
              <a:pPr/>
              <a:t>20</a:t>
            </a:fld>
            <a:endParaRPr lang="en-US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 sz="3600" dirty="0"/>
              <a:t>Wrong Challenge Solution #2</a:t>
            </a:r>
          </a:p>
        </p:txBody>
      </p:sp>
      <p:sp>
        <p:nvSpPr>
          <p:cNvPr id="560131" name="Rectangle 3"/>
          <p:cNvSpPr>
            <a:spLocks noChangeArrowheads="1"/>
          </p:cNvSpPr>
          <p:nvPr/>
        </p:nvSpPr>
        <p:spPr bwMode="auto">
          <a:xfrm>
            <a:off x="304800" y="1200150"/>
            <a:ext cx="4211638" cy="4514850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void swap 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*pa,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>
                <a:solidFill>
                  <a:srgbClr val="FF3300"/>
                </a:solidFill>
                <a:latin typeface="Courier New" pitchFamily="49" charset="0"/>
                <a:cs typeface="Courier New" pitchFamily="49" charset="0"/>
              </a:rPr>
              <a:t>*temp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temp = pa;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pa =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temp;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a=5, b=6;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swap(&amp;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a,&amp;b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&lt;&lt; a;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&lt;&lt; b;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dirty="0">
              <a:solidFill>
                <a:srgbClr val="FF3300"/>
              </a:solidFill>
            </a:endParaRPr>
          </a:p>
        </p:txBody>
      </p:sp>
      <p:sp>
        <p:nvSpPr>
          <p:cNvPr id="560132" name="Line 4"/>
          <p:cNvSpPr>
            <a:spLocks noChangeShapeType="1"/>
          </p:cNvSpPr>
          <p:nvPr/>
        </p:nvSpPr>
        <p:spPr bwMode="auto">
          <a:xfrm>
            <a:off x="501032" y="41148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0133" name="Rectangle 5"/>
          <p:cNvSpPr>
            <a:spLocks noChangeArrowheads="1"/>
          </p:cNvSpPr>
          <p:nvPr/>
        </p:nvSpPr>
        <p:spPr bwMode="auto">
          <a:xfrm>
            <a:off x="6818313" y="3376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34" name="Rectangle 6"/>
          <p:cNvSpPr>
            <a:spLocks noChangeArrowheads="1"/>
          </p:cNvSpPr>
          <p:nvPr/>
        </p:nvSpPr>
        <p:spPr bwMode="auto">
          <a:xfrm>
            <a:off x="6818313" y="3681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35" name="Rectangle 7"/>
          <p:cNvSpPr>
            <a:spLocks noChangeArrowheads="1"/>
          </p:cNvSpPr>
          <p:nvPr/>
        </p:nvSpPr>
        <p:spPr bwMode="auto">
          <a:xfrm>
            <a:off x="6818313" y="3986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36" name="Rectangle 8"/>
          <p:cNvSpPr>
            <a:spLocks noChangeArrowheads="1"/>
          </p:cNvSpPr>
          <p:nvPr/>
        </p:nvSpPr>
        <p:spPr bwMode="auto">
          <a:xfrm>
            <a:off x="6818313" y="4291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37" name="Rectangle 9"/>
          <p:cNvSpPr>
            <a:spLocks noChangeArrowheads="1"/>
          </p:cNvSpPr>
          <p:nvPr/>
        </p:nvSpPr>
        <p:spPr bwMode="auto">
          <a:xfrm>
            <a:off x="6818313" y="4595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38" name="Rectangle 10"/>
          <p:cNvSpPr>
            <a:spLocks noChangeArrowheads="1"/>
          </p:cNvSpPr>
          <p:nvPr/>
        </p:nvSpPr>
        <p:spPr bwMode="auto">
          <a:xfrm>
            <a:off x="6818313" y="4900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39" name="Rectangle 11"/>
          <p:cNvSpPr>
            <a:spLocks noChangeArrowheads="1"/>
          </p:cNvSpPr>
          <p:nvPr/>
        </p:nvSpPr>
        <p:spPr bwMode="auto">
          <a:xfrm>
            <a:off x="6818313" y="5205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40" name="Rectangle 12"/>
          <p:cNvSpPr>
            <a:spLocks noChangeArrowheads="1"/>
          </p:cNvSpPr>
          <p:nvPr/>
        </p:nvSpPr>
        <p:spPr bwMode="auto">
          <a:xfrm>
            <a:off x="6818313" y="5510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41" name="Rectangle 13"/>
          <p:cNvSpPr>
            <a:spLocks noChangeArrowheads="1"/>
          </p:cNvSpPr>
          <p:nvPr/>
        </p:nvSpPr>
        <p:spPr bwMode="auto">
          <a:xfrm>
            <a:off x="6818313" y="5815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42" name="Rectangle 14"/>
          <p:cNvSpPr>
            <a:spLocks noChangeArrowheads="1"/>
          </p:cNvSpPr>
          <p:nvPr/>
        </p:nvSpPr>
        <p:spPr bwMode="auto">
          <a:xfrm>
            <a:off x="6818313" y="6119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43" name="Rectangle 15"/>
          <p:cNvSpPr>
            <a:spLocks noChangeArrowheads="1"/>
          </p:cNvSpPr>
          <p:nvPr/>
        </p:nvSpPr>
        <p:spPr bwMode="auto">
          <a:xfrm>
            <a:off x="6818313" y="6424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44" name="Text Box 16"/>
          <p:cNvSpPr txBox="1">
            <a:spLocks noChangeArrowheads="1"/>
          </p:cNvSpPr>
          <p:nvPr/>
        </p:nvSpPr>
        <p:spPr bwMode="auto">
          <a:xfrm>
            <a:off x="7046913" y="2919413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560145" name="Rectangle 17"/>
          <p:cNvSpPr>
            <a:spLocks noChangeArrowheads="1"/>
          </p:cNvSpPr>
          <p:nvPr/>
        </p:nvSpPr>
        <p:spPr bwMode="auto">
          <a:xfrm>
            <a:off x="6818313" y="2462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46" name="Rectangle 18"/>
          <p:cNvSpPr>
            <a:spLocks noChangeArrowheads="1"/>
          </p:cNvSpPr>
          <p:nvPr/>
        </p:nvSpPr>
        <p:spPr bwMode="auto">
          <a:xfrm>
            <a:off x="6818313" y="2767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47" name="Text Box 19"/>
          <p:cNvSpPr txBox="1">
            <a:spLocks noChangeArrowheads="1"/>
          </p:cNvSpPr>
          <p:nvPr/>
        </p:nvSpPr>
        <p:spPr bwMode="auto">
          <a:xfrm>
            <a:off x="7626350" y="2438400"/>
            <a:ext cx="14033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latin typeface="Courier New" pitchFamily="49" charset="0"/>
              </a:rPr>
              <a:t>00000000</a:t>
            </a:r>
          </a:p>
          <a:p>
            <a:r>
              <a:rPr lang="en-US" sz="2000" b="1" dirty="0">
                <a:latin typeface="Courier New" pitchFamily="49" charset="0"/>
              </a:rPr>
              <a:t>00000001</a:t>
            </a:r>
          </a:p>
        </p:txBody>
      </p:sp>
      <p:sp>
        <p:nvSpPr>
          <p:cNvPr id="560148" name="Text Box 20"/>
          <p:cNvSpPr txBox="1">
            <a:spLocks noChangeArrowheads="1"/>
          </p:cNvSpPr>
          <p:nvPr/>
        </p:nvSpPr>
        <p:spPr bwMode="auto">
          <a:xfrm>
            <a:off x="7626350" y="3363913"/>
            <a:ext cx="1403350" cy="344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00009240</a:t>
            </a:r>
          </a:p>
          <a:p>
            <a:r>
              <a:rPr lang="en-US" sz="2000" b="1">
                <a:latin typeface="Courier New" pitchFamily="49" charset="0"/>
              </a:rPr>
              <a:t>00009242</a:t>
            </a:r>
          </a:p>
          <a:p>
            <a:r>
              <a:rPr lang="en-US" sz="2000" b="1">
                <a:latin typeface="Courier New" pitchFamily="49" charset="0"/>
              </a:rPr>
              <a:t>00009244</a:t>
            </a:r>
          </a:p>
          <a:p>
            <a:r>
              <a:rPr lang="en-US" sz="2000" b="1">
                <a:latin typeface="Courier New" pitchFamily="49" charset="0"/>
              </a:rPr>
              <a:t>00009246</a:t>
            </a:r>
          </a:p>
          <a:p>
            <a:r>
              <a:rPr lang="en-US" sz="2000" b="1">
                <a:latin typeface="Courier New" pitchFamily="49" charset="0"/>
              </a:rPr>
              <a:t>00009248</a:t>
            </a:r>
          </a:p>
          <a:p>
            <a:r>
              <a:rPr lang="en-US" sz="2000" b="1">
                <a:latin typeface="Courier New" pitchFamily="49" charset="0"/>
              </a:rPr>
              <a:t>00009250</a:t>
            </a:r>
          </a:p>
          <a:p>
            <a:r>
              <a:rPr lang="en-US" sz="2000" b="1">
                <a:latin typeface="Courier New" pitchFamily="49" charset="0"/>
              </a:rPr>
              <a:t>00009252</a:t>
            </a:r>
          </a:p>
          <a:p>
            <a:r>
              <a:rPr lang="en-US" sz="2000" b="1">
                <a:latin typeface="Courier New" pitchFamily="49" charset="0"/>
              </a:rPr>
              <a:t>00009254</a:t>
            </a:r>
          </a:p>
          <a:p>
            <a:r>
              <a:rPr lang="en-US" sz="2000" b="1">
                <a:latin typeface="Courier New" pitchFamily="49" charset="0"/>
              </a:rPr>
              <a:t>00009256</a:t>
            </a:r>
          </a:p>
          <a:p>
            <a:r>
              <a:rPr lang="en-US" sz="2000" b="1">
                <a:latin typeface="Courier New" pitchFamily="49" charset="0"/>
              </a:rPr>
              <a:t>00009258</a:t>
            </a:r>
          </a:p>
          <a:p>
            <a:r>
              <a:rPr lang="en-US" sz="2000" b="1">
                <a:latin typeface="Courier New" pitchFamily="49" charset="0"/>
              </a:rPr>
              <a:t>00009260</a:t>
            </a:r>
          </a:p>
        </p:txBody>
      </p:sp>
      <p:grpSp>
        <p:nvGrpSpPr>
          <p:cNvPr id="560149" name="Group 21"/>
          <p:cNvGrpSpPr>
            <a:grpSpLocks/>
          </p:cNvGrpSpPr>
          <p:nvPr/>
        </p:nvGrpSpPr>
        <p:grpSpPr bwMode="auto">
          <a:xfrm>
            <a:off x="6254750" y="3352800"/>
            <a:ext cx="1423988" cy="654050"/>
            <a:chOff x="3907" y="2496"/>
            <a:chExt cx="897" cy="795"/>
          </a:xfrm>
        </p:grpSpPr>
        <p:grpSp>
          <p:nvGrpSpPr>
            <p:cNvPr id="560150" name="Group 22"/>
            <p:cNvGrpSpPr>
              <a:grpSpLocks/>
            </p:cNvGrpSpPr>
            <p:nvPr/>
          </p:nvGrpSpPr>
          <p:grpSpPr bwMode="auto">
            <a:xfrm>
              <a:off x="3907" y="2496"/>
              <a:ext cx="897" cy="768"/>
              <a:chOff x="3907" y="1728"/>
              <a:chExt cx="897" cy="768"/>
            </a:xfrm>
          </p:grpSpPr>
          <p:sp>
            <p:nvSpPr>
              <p:cNvPr id="560151" name="Rectangle 23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0152" name="Text Box 24"/>
              <p:cNvSpPr txBox="1">
                <a:spLocks noChangeArrowheads="1"/>
              </p:cNvSpPr>
              <p:nvPr/>
            </p:nvSpPr>
            <p:spPr bwMode="auto">
              <a:xfrm>
                <a:off x="3907" y="1728"/>
                <a:ext cx="841" cy="5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6666"/>
                    </a:solidFill>
                  </a:rPr>
                  <a:t> a</a:t>
                </a:r>
                <a:r>
                  <a:rPr lang="en-US" dirty="0"/>
                  <a:t>          </a:t>
                </a:r>
              </a:p>
            </p:txBody>
          </p:sp>
        </p:grpSp>
        <p:sp>
          <p:nvSpPr>
            <p:cNvPr id="560153" name="Text Box 25"/>
            <p:cNvSpPr txBox="1">
              <a:spLocks noChangeArrowheads="1"/>
            </p:cNvSpPr>
            <p:nvPr/>
          </p:nvSpPr>
          <p:spPr bwMode="auto">
            <a:xfrm>
              <a:off x="4224" y="2735"/>
              <a:ext cx="11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560154" name="Text Box 26"/>
          <p:cNvSpPr txBox="1">
            <a:spLocks noChangeArrowheads="1"/>
          </p:cNvSpPr>
          <p:nvPr/>
        </p:nvSpPr>
        <p:spPr bwMode="auto">
          <a:xfrm>
            <a:off x="7024688" y="344170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5</a:t>
            </a:r>
          </a:p>
        </p:txBody>
      </p:sp>
      <p:grpSp>
        <p:nvGrpSpPr>
          <p:cNvPr id="560155" name="Group 27"/>
          <p:cNvGrpSpPr>
            <a:grpSpLocks/>
          </p:cNvGrpSpPr>
          <p:nvPr/>
        </p:nvGrpSpPr>
        <p:grpSpPr bwMode="auto">
          <a:xfrm>
            <a:off x="6235700" y="3986213"/>
            <a:ext cx="1436688" cy="654050"/>
            <a:chOff x="3899" y="2496"/>
            <a:chExt cx="905" cy="795"/>
          </a:xfrm>
        </p:grpSpPr>
        <p:grpSp>
          <p:nvGrpSpPr>
            <p:cNvPr id="560156" name="Group 28"/>
            <p:cNvGrpSpPr>
              <a:grpSpLocks/>
            </p:cNvGrpSpPr>
            <p:nvPr/>
          </p:nvGrpSpPr>
          <p:grpSpPr bwMode="auto">
            <a:xfrm>
              <a:off x="3899" y="2496"/>
              <a:ext cx="905" cy="768"/>
              <a:chOff x="3899" y="1728"/>
              <a:chExt cx="905" cy="768"/>
            </a:xfrm>
          </p:grpSpPr>
          <p:sp>
            <p:nvSpPr>
              <p:cNvPr id="560157" name="Rectangle 29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0158" name="Text Box 30"/>
              <p:cNvSpPr txBox="1">
                <a:spLocks noChangeArrowheads="1"/>
              </p:cNvSpPr>
              <p:nvPr/>
            </p:nvSpPr>
            <p:spPr bwMode="auto">
              <a:xfrm>
                <a:off x="3899" y="1728"/>
                <a:ext cx="857" cy="5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solidFill>
                      <a:srgbClr val="006666"/>
                    </a:solidFill>
                  </a:rPr>
                  <a:t> b</a:t>
                </a:r>
                <a:r>
                  <a:rPr lang="en-US"/>
                  <a:t>          </a:t>
                </a:r>
              </a:p>
            </p:txBody>
          </p:sp>
        </p:grpSp>
        <p:sp>
          <p:nvSpPr>
            <p:cNvPr id="560159" name="Text Box 31"/>
            <p:cNvSpPr txBox="1">
              <a:spLocks noChangeArrowheads="1"/>
            </p:cNvSpPr>
            <p:nvPr/>
          </p:nvSpPr>
          <p:spPr bwMode="auto">
            <a:xfrm>
              <a:off x="4224" y="2735"/>
              <a:ext cx="11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560160" name="Text Box 32"/>
          <p:cNvSpPr txBox="1">
            <a:spLocks noChangeArrowheads="1"/>
          </p:cNvSpPr>
          <p:nvPr/>
        </p:nvSpPr>
        <p:spPr bwMode="auto">
          <a:xfrm>
            <a:off x="7018338" y="4075113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6</a:t>
            </a:r>
          </a:p>
        </p:txBody>
      </p:sp>
      <p:sp>
        <p:nvSpPr>
          <p:cNvPr id="560161" name="Line 33"/>
          <p:cNvSpPr>
            <a:spLocks noChangeShapeType="1"/>
          </p:cNvSpPr>
          <p:nvPr/>
        </p:nvSpPr>
        <p:spPr bwMode="auto">
          <a:xfrm>
            <a:off x="496888" y="466453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0162" name="Text Box 34"/>
          <p:cNvSpPr txBox="1">
            <a:spLocks noChangeArrowheads="1"/>
          </p:cNvSpPr>
          <p:nvPr/>
        </p:nvSpPr>
        <p:spPr bwMode="auto">
          <a:xfrm>
            <a:off x="1066800" y="4281488"/>
            <a:ext cx="157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9240, 9244</a:t>
            </a:r>
          </a:p>
        </p:txBody>
      </p:sp>
      <p:sp>
        <p:nvSpPr>
          <p:cNvPr id="560163" name="Text Box 35"/>
          <p:cNvSpPr txBox="1">
            <a:spLocks noChangeArrowheads="1"/>
          </p:cNvSpPr>
          <p:nvPr/>
        </p:nvSpPr>
        <p:spPr bwMode="auto">
          <a:xfrm>
            <a:off x="1066800" y="4283075"/>
            <a:ext cx="806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9240</a:t>
            </a:r>
          </a:p>
        </p:txBody>
      </p:sp>
      <p:sp>
        <p:nvSpPr>
          <p:cNvPr id="560164" name="Text Box 36"/>
          <p:cNvSpPr txBox="1">
            <a:spLocks noChangeArrowheads="1"/>
          </p:cNvSpPr>
          <p:nvPr/>
        </p:nvSpPr>
        <p:spPr bwMode="auto">
          <a:xfrm>
            <a:off x="1828800" y="4283075"/>
            <a:ext cx="806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9244</a:t>
            </a:r>
          </a:p>
        </p:txBody>
      </p:sp>
      <p:sp>
        <p:nvSpPr>
          <p:cNvPr id="560165" name="Line 37"/>
          <p:cNvSpPr>
            <a:spLocks noChangeShapeType="1"/>
          </p:cNvSpPr>
          <p:nvPr/>
        </p:nvSpPr>
        <p:spPr bwMode="auto">
          <a:xfrm>
            <a:off x="63500" y="139858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60166" name="Group 38"/>
          <p:cNvGrpSpPr>
            <a:grpSpLocks/>
          </p:cNvGrpSpPr>
          <p:nvPr/>
        </p:nvGrpSpPr>
        <p:grpSpPr bwMode="auto">
          <a:xfrm>
            <a:off x="6170613" y="4892675"/>
            <a:ext cx="1504950" cy="654050"/>
            <a:chOff x="3856" y="2496"/>
            <a:chExt cx="948" cy="795"/>
          </a:xfrm>
        </p:grpSpPr>
        <p:grpSp>
          <p:nvGrpSpPr>
            <p:cNvPr id="560167" name="Group 39"/>
            <p:cNvGrpSpPr>
              <a:grpSpLocks/>
            </p:cNvGrpSpPr>
            <p:nvPr/>
          </p:nvGrpSpPr>
          <p:grpSpPr bwMode="auto">
            <a:xfrm>
              <a:off x="3856" y="2496"/>
              <a:ext cx="948" cy="768"/>
              <a:chOff x="3856" y="1728"/>
              <a:chExt cx="948" cy="768"/>
            </a:xfrm>
          </p:grpSpPr>
          <p:sp>
            <p:nvSpPr>
              <p:cNvPr id="560168" name="Rectangle 40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0169" name="Text Box 41"/>
              <p:cNvSpPr txBox="1">
                <a:spLocks noChangeArrowheads="1"/>
              </p:cNvSpPr>
              <p:nvPr/>
            </p:nvSpPr>
            <p:spPr bwMode="auto">
              <a:xfrm>
                <a:off x="3856" y="1728"/>
                <a:ext cx="944" cy="5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6666"/>
                    </a:solidFill>
                  </a:rPr>
                  <a:t> pa</a:t>
                </a:r>
                <a:r>
                  <a:rPr lang="en-US" dirty="0"/>
                  <a:t>          </a:t>
                </a:r>
              </a:p>
            </p:txBody>
          </p:sp>
        </p:grpSp>
        <p:sp>
          <p:nvSpPr>
            <p:cNvPr id="560170" name="Text Box 42"/>
            <p:cNvSpPr txBox="1">
              <a:spLocks noChangeArrowheads="1"/>
            </p:cNvSpPr>
            <p:nvPr/>
          </p:nvSpPr>
          <p:spPr bwMode="auto">
            <a:xfrm>
              <a:off x="4224" y="2735"/>
              <a:ext cx="11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560171" name="Text Box 43"/>
          <p:cNvSpPr txBox="1">
            <a:spLocks noChangeArrowheads="1"/>
          </p:cNvSpPr>
          <p:nvPr/>
        </p:nvSpPr>
        <p:spPr bwMode="auto">
          <a:xfrm>
            <a:off x="6781800" y="4981575"/>
            <a:ext cx="927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9240</a:t>
            </a:r>
          </a:p>
        </p:txBody>
      </p:sp>
      <p:grpSp>
        <p:nvGrpSpPr>
          <p:cNvPr id="560172" name="Group 44"/>
          <p:cNvGrpSpPr>
            <a:grpSpLocks/>
          </p:cNvGrpSpPr>
          <p:nvPr/>
        </p:nvGrpSpPr>
        <p:grpSpPr bwMode="auto">
          <a:xfrm>
            <a:off x="6151563" y="5526088"/>
            <a:ext cx="1524000" cy="654050"/>
            <a:chOff x="3848" y="2496"/>
            <a:chExt cx="960" cy="795"/>
          </a:xfrm>
        </p:grpSpPr>
        <p:grpSp>
          <p:nvGrpSpPr>
            <p:cNvPr id="560173" name="Group 45"/>
            <p:cNvGrpSpPr>
              <a:grpSpLocks/>
            </p:cNvGrpSpPr>
            <p:nvPr/>
          </p:nvGrpSpPr>
          <p:grpSpPr bwMode="auto">
            <a:xfrm>
              <a:off x="3848" y="2496"/>
              <a:ext cx="960" cy="768"/>
              <a:chOff x="3848" y="1728"/>
              <a:chExt cx="960" cy="768"/>
            </a:xfrm>
          </p:grpSpPr>
          <p:sp>
            <p:nvSpPr>
              <p:cNvPr id="560174" name="Rectangle 46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0175" name="Text Box 47"/>
              <p:cNvSpPr txBox="1">
                <a:spLocks noChangeArrowheads="1"/>
              </p:cNvSpPr>
              <p:nvPr/>
            </p:nvSpPr>
            <p:spPr bwMode="auto">
              <a:xfrm>
                <a:off x="3848" y="1728"/>
                <a:ext cx="960" cy="5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solidFill>
                      <a:srgbClr val="006666"/>
                    </a:solidFill>
                  </a:rPr>
                  <a:t> pb</a:t>
                </a:r>
                <a:r>
                  <a:rPr lang="en-US"/>
                  <a:t>          </a:t>
                </a:r>
              </a:p>
            </p:txBody>
          </p:sp>
        </p:grpSp>
        <p:sp>
          <p:nvSpPr>
            <p:cNvPr id="560176" name="Text Box 48"/>
            <p:cNvSpPr txBox="1">
              <a:spLocks noChangeArrowheads="1"/>
            </p:cNvSpPr>
            <p:nvPr/>
          </p:nvSpPr>
          <p:spPr bwMode="auto">
            <a:xfrm>
              <a:off x="4224" y="2735"/>
              <a:ext cx="11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560177" name="Text Box 49"/>
          <p:cNvSpPr txBox="1">
            <a:spLocks noChangeArrowheads="1"/>
          </p:cNvSpPr>
          <p:nvPr/>
        </p:nvSpPr>
        <p:spPr bwMode="auto">
          <a:xfrm>
            <a:off x="6773863" y="5614988"/>
            <a:ext cx="927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9244</a:t>
            </a:r>
          </a:p>
        </p:txBody>
      </p:sp>
      <p:sp>
        <p:nvSpPr>
          <p:cNvPr id="560180" name="Line 52"/>
          <p:cNvSpPr>
            <a:spLocks noChangeShapeType="1"/>
          </p:cNvSpPr>
          <p:nvPr/>
        </p:nvSpPr>
        <p:spPr bwMode="auto">
          <a:xfrm>
            <a:off x="365125" y="195738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60181" name="Group 53"/>
          <p:cNvGrpSpPr>
            <a:grpSpLocks/>
          </p:cNvGrpSpPr>
          <p:nvPr/>
        </p:nvGrpSpPr>
        <p:grpSpPr bwMode="auto">
          <a:xfrm>
            <a:off x="5868988" y="6151563"/>
            <a:ext cx="2070100" cy="654050"/>
            <a:chOff x="3678" y="2496"/>
            <a:chExt cx="1304" cy="795"/>
          </a:xfrm>
        </p:grpSpPr>
        <p:grpSp>
          <p:nvGrpSpPr>
            <p:cNvPr id="560182" name="Group 54"/>
            <p:cNvGrpSpPr>
              <a:grpSpLocks/>
            </p:cNvGrpSpPr>
            <p:nvPr/>
          </p:nvGrpSpPr>
          <p:grpSpPr bwMode="auto">
            <a:xfrm>
              <a:off x="3678" y="2496"/>
              <a:ext cx="1304" cy="768"/>
              <a:chOff x="3678" y="1728"/>
              <a:chExt cx="1304" cy="768"/>
            </a:xfrm>
          </p:grpSpPr>
          <p:sp>
            <p:nvSpPr>
              <p:cNvPr id="560183" name="Rectangle 55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0184" name="Text Box 56"/>
              <p:cNvSpPr txBox="1">
                <a:spLocks noChangeArrowheads="1"/>
              </p:cNvSpPr>
              <p:nvPr/>
            </p:nvSpPr>
            <p:spPr bwMode="auto">
              <a:xfrm>
                <a:off x="3678" y="1728"/>
                <a:ext cx="1304" cy="5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solidFill>
                      <a:srgbClr val="006666"/>
                    </a:solidFill>
                  </a:rPr>
                  <a:t>temp   </a:t>
                </a:r>
                <a:r>
                  <a:rPr lang="en-US"/>
                  <a:t>          </a:t>
                </a:r>
              </a:p>
            </p:txBody>
          </p:sp>
        </p:grpSp>
        <p:sp>
          <p:nvSpPr>
            <p:cNvPr id="560185" name="Text Box 57"/>
            <p:cNvSpPr txBox="1">
              <a:spLocks noChangeArrowheads="1"/>
            </p:cNvSpPr>
            <p:nvPr/>
          </p:nvSpPr>
          <p:spPr bwMode="auto">
            <a:xfrm>
              <a:off x="4224" y="2735"/>
              <a:ext cx="11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560186" name="Text Box 58"/>
          <p:cNvSpPr txBox="1">
            <a:spLocks noChangeArrowheads="1"/>
          </p:cNvSpPr>
          <p:nvPr/>
        </p:nvSpPr>
        <p:spPr bwMode="auto">
          <a:xfrm>
            <a:off x="6729413" y="6288088"/>
            <a:ext cx="962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50000</a:t>
            </a:r>
          </a:p>
        </p:txBody>
      </p:sp>
      <p:sp>
        <p:nvSpPr>
          <p:cNvPr id="560187" name="Line 59"/>
          <p:cNvSpPr>
            <a:spLocks noChangeShapeType="1"/>
          </p:cNvSpPr>
          <p:nvPr/>
        </p:nvSpPr>
        <p:spPr bwMode="auto">
          <a:xfrm>
            <a:off x="365125" y="22129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0190" name="Text Box 62"/>
          <p:cNvSpPr txBox="1">
            <a:spLocks noChangeArrowheads="1"/>
          </p:cNvSpPr>
          <p:nvPr/>
        </p:nvSpPr>
        <p:spPr bwMode="auto">
          <a:xfrm>
            <a:off x="6782430" y="4979695"/>
            <a:ext cx="93487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9240</a:t>
            </a:r>
          </a:p>
        </p:txBody>
      </p:sp>
      <p:sp>
        <p:nvSpPr>
          <p:cNvPr id="65" name="Line 59"/>
          <p:cNvSpPr>
            <a:spLocks noChangeShapeType="1"/>
          </p:cNvSpPr>
          <p:nvPr/>
        </p:nvSpPr>
        <p:spPr bwMode="auto">
          <a:xfrm>
            <a:off x="344488" y="250650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6" name="Text Box 62"/>
          <p:cNvSpPr txBox="1">
            <a:spLocks noChangeArrowheads="1"/>
          </p:cNvSpPr>
          <p:nvPr/>
        </p:nvSpPr>
        <p:spPr bwMode="auto">
          <a:xfrm>
            <a:off x="6773708" y="5618151"/>
            <a:ext cx="93487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9244</a:t>
            </a:r>
          </a:p>
        </p:txBody>
      </p:sp>
      <p:sp>
        <p:nvSpPr>
          <p:cNvPr id="67" name="Line 59"/>
          <p:cNvSpPr>
            <a:spLocks noChangeShapeType="1"/>
          </p:cNvSpPr>
          <p:nvPr/>
        </p:nvSpPr>
        <p:spPr bwMode="auto">
          <a:xfrm>
            <a:off x="345260" y="276747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8" name="Text Box 62"/>
          <p:cNvSpPr txBox="1">
            <a:spLocks noChangeArrowheads="1"/>
          </p:cNvSpPr>
          <p:nvPr/>
        </p:nvSpPr>
        <p:spPr bwMode="auto">
          <a:xfrm>
            <a:off x="6784573" y="6250911"/>
            <a:ext cx="93487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9240</a:t>
            </a:r>
          </a:p>
        </p:txBody>
      </p:sp>
      <p:sp>
        <p:nvSpPr>
          <p:cNvPr id="69" name="Line 59"/>
          <p:cNvSpPr>
            <a:spLocks noChangeShapeType="1"/>
          </p:cNvSpPr>
          <p:nvPr/>
        </p:nvSpPr>
        <p:spPr bwMode="auto">
          <a:xfrm>
            <a:off x="128124" y="303135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0" name="Line 33"/>
          <p:cNvSpPr>
            <a:spLocks noChangeShapeType="1"/>
          </p:cNvSpPr>
          <p:nvPr/>
        </p:nvSpPr>
        <p:spPr bwMode="auto">
          <a:xfrm>
            <a:off x="481476" y="49530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317168" y="4770466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66"/>
                </a:solidFill>
              </a:rPr>
              <a:t>// prints 5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286000" y="5040868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66"/>
                </a:solidFill>
              </a:rPr>
              <a:t>// prints 6</a:t>
            </a:r>
          </a:p>
        </p:txBody>
      </p:sp>
      <p:sp>
        <p:nvSpPr>
          <p:cNvPr id="73" name="Line 33"/>
          <p:cNvSpPr>
            <a:spLocks noChangeShapeType="1"/>
          </p:cNvSpPr>
          <p:nvPr/>
        </p:nvSpPr>
        <p:spPr bwMode="auto">
          <a:xfrm>
            <a:off x="473384" y="522206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876800" y="1143000"/>
            <a:ext cx="3300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2"/>
                </a:solidFill>
              </a:rPr>
              <a:t>Problem: </a:t>
            </a:r>
            <a:r>
              <a:rPr lang="en-US" sz="1800" dirty="0"/>
              <a:t>In this solution,</a:t>
            </a:r>
            <a:br>
              <a:rPr lang="en-US" sz="1800" dirty="0"/>
            </a:br>
            <a:r>
              <a:rPr lang="en-US" sz="1800" dirty="0"/>
              <a:t>we swap the pointers but not</a:t>
            </a:r>
            <a:br>
              <a:rPr lang="en-US" sz="1800" dirty="0"/>
            </a:br>
            <a:r>
              <a:rPr lang="en-US" sz="1800" dirty="0"/>
              <a:t>the values they point to!</a:t>
            </a:r>
          </a:p>
        </p:txBody>
      </p:sp>
    </p:spTree>
    <p:extLst>
      <p:ext uri="{BB962C8B-B14F-4D97-AF65-F5344CB8AC3E}">
        <p14:creationId xmlns:p14="http://schemas.microsoft.com/office/powerpoint/2010/main" val="365713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71217E-7 L 0.1408 -0.49537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560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1" y="-2478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71217E-7 L 0.19357 -0.49422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560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70" y="-247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560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017 0.18645 " pathEditMode="relative" ptsTypes="AA">
                                      <p:cBhvr>
                                        <p:cTn id="91" dur="2000" fill="hold"/>
                                        <p:tgtEl>
                                          <p:spTgt spid="560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560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694 L 0.00087 -0.093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43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0.18645 L 0.00035 0.08513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560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6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560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560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560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560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560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32" grpId="0" animBg="1"/>
      <p:bldP spid="560132" grpId="1" animBg="1"/>
      <p:bldP spid="560154" grpId="0"/>
      <p:bldP spid="560160" grpId="0"/>
      <p:bldP spid="560161" grpId="0" animBg="1"/>
      <p:bldP spid="560161" grpId="1" animBg="1"/>
      <p:bldP spid="560162" grpId="0"/>
      <p:bldP spid="560163" grpId="0"/>
      <p:bldP spid="560163" grpId="1"/>
      <p:bldP spid="560164" grpId="0"/>
      <p:bldP spid="560164" grpId="1"/>
      <p:bldP spid="560165" grpId="0" animBg="1"/>
      <p:bldP spid="560165" grpId="1" animBg="1"/>
      <p:bldP spid="560171" grpId="0"/>
      <p:bldP spid="560171" grpId="1"/>
      <p:bldP spid="560177" grpId="0"/>
      <p:bldP spid="560177" grpId="1"/>
      <p:bldP spid="560180" grpId="0" animBg="1"/>
      <p:bldP spid="560180" grpId="1" animBg="1"/>
      <p:bldP spid="560186" grpId="0"/>
      <p:bldP spid="560186" grpId="1"/>
      <p:bldP spid="560187" grpId="0" animBg="1"/>
      <p:bldP spid="560187" grpId="1" animBg="1"/>
      <p:bldP spid="560190" grpId="0"/>
      <p:bldP spid="560190" grpId="1"/>
      <p:bldP spid="560190" grpId="2"/>
      <p:bldP spid="560190" grpId="3"/>
      <p:bldP spid="65" grpId="0" animBg="1"/>
      <p:bldP spid="65" grpId="1" animBg="1"/>
      <p:bldP spid="66" grpId="0"/>
      <p:bldP spid="66" grpId="1"/>
      <p:bldP spid="66" grpId="2"/>
      <p:bldP spid="67" grpId="0" animBg="1"/>
      <p:bldP spid="67" grpId="1" animBg="1"/>
      <p:bldP spid="68" grpId="0"/>
      <p:bldP spid="68" grpId="1"/>
      <p:bldP spid="69" grpId="0" animBg="1"/>
      <p:bldP spid="69" grpId="1" animBg="1"/>
      <p:bldP spid="70" grpId="0" animBg="1"/>
      <p:bldP spid="70" grpId="1" animBg="1"/>
      <p:bldP spid="2" grpId="0"/>
      <p:bldP spid="72" grpId="0"/>
      <p:bldP spid="73" grpId="0" animBg="1"/>
      <p:bldP spid="73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754E-029B-47E0-88A6-7B8623A6FD09}" type="slidenum">
              <a:rPr lang="en-US"/>
              <a:pPr/>
              <a:t>21</a:t>
            </a:fld>
            <a:endParaRPr lang="en-US"/>
          </a:p>
        </p:txBody>
      </p:sp>
      <p:sp>
        <p:nvSpPr>
          <p:cNvPr id="5642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 sz="3000" dirty="0"/>
              <a:t>Arrays, Addresses and Pointers</a:t>
            </a:r>
          </a:p>
        </p:txBody>
      </p:sp>
      <p:sp>
        <p:nvSpPr>
          <p:cNvPr id="564228" name="Text Box 4"/>
          <p:cNvSpPr txBox="1">
            <a:spLocks noChangeArrowheads="1"/>
          </p:cNvSpPr>
          <p:nvPr/>
        </p:nvSpPr>
        <p:spPr bwMode="auto">
          <a:xfrm>
            <a:off x="295275" y="3797111"/>
            <a:ext cx="4089400" cy="2908489"/>
          </a:xfrm>
          <a:prstGeom prst="rect">
            <a:avLst/>
          </a:prstGeom>
          <a:solidFill>
            <a:srgbClr val="FFEFD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r>
              <a:rPr lang="en-US" sz="1700" dirty="0" err="1"/>
              <a:t>int</a:t>
            </a:r>
            <a:r>
              <a:rPr lang="en-US" sz="1700" dirty="0"/>
              <a:t> main()</a:t>
            </a:r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int</a:t>
            </a:r>
            <a:r>
              <a:rPr lang="en-US" sz="1800" dirty="0"/>
              <a:t> </a:t>
            </a:r>
            <a:r>
              <a:rPr lang="en-US" sz="1800" dirty="0" err="1"/>
              <a:t>nums</a:t>
            </a:r>
            <a:r>
              <a:rPr lang="en-US" sz="1800" dirty="0"/>
              <a:t>[3] = {10,20,30};</a:t>
            </a:r>
          </a:p>
          <a:p>
            <a:endParaRPr lang="en-US" sz="4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}</a:t>
            </a:r>
          </a:p>
        </p:txBody>
      </p:sp>
      <p:sp>
        <p:nvSpPr>
          <p:cNvPr id="564229" name="Text Box 5"/>
          <p:cNvSpPr txBox="1">
            <a:spLocks noChangeArrowheads="1"/>
          </p:cNvSpPr>
          <p:nvPr/>
        </p:nvSpPr>
        <p:spPr bwMode="auto">
          <a:xfrm>
            <a:off x="228600" y="685800"/>
            <a:ext cx="446361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Just like any other variable, every array has an address in memory and you can get it with the </a:t>
            </a:r>
            <a:r>
              <a:rPr lang="en-US" sz="1800" dirty="0">
                <a:solidFill>
                  <a:srgbClr val="FF0000"/>
                </a:solidFill>
              </a:rPr>
              <a:t>&amp; operator</a:t>
            </a:r>
            <a:r>
              <a:rPr lang="en-US" sz="1800" dirty="0"/>
              <a:t>.</a:t>
            </a:r>
          </a:p>
        </p:txBody>
      </p:sp>
      <p:sp>
        <p:nvSpPr>
          <p:cNvPr id="43" name="Line 4"/>
          <p:cNvSpPr>
            <a:spLocks noChangeShapeType="1"/>
          </p:cNvSpPr>
          <p:nvPr/>
        </p:nvSpPr>
        <p:spPr bwMode="auto">
          <a:xfrm>
            <a:off x="298057" y="451417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4" name="Rectangle 5"/>
          <p:cNvSpPr>
            <a:spLocks noChangeArrowheads="1"/>
          </p:cNvSpPr>
          <p:nvPr/>
        </p:nvSpPr>
        <p:spPr bwMode="auto">
          <a:xfrm>
            <a:off x="6818313" y="3376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Rectangle 6"/>
          <p:cNvSpPr>
            <a:spLocks noChangeArrowheads="1"/>
          </p:cNvSpPr>
          <p:nvPr/>
        </p:nvSpPr>
        <p:spPr bwMode="auto">
          <a:xfrm>
            <a:off x="6818313" y="3681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Rectangle 7"/>
          <p:cNvSpPr>
            <a:spLocks noChangeArrowheads="1"/>
          </p:cNvSpPr>
          <p:nvPr/>
        </p:nvSpPr>
        <p:spPr bwMode="auto">
          <a:xfrm>
            <a:off x="6818313" y="3986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Rectangle 8"/>
          <p:cNvSpPr>
            <a:spLocks noChangeArrowheads="1"/>
          </p:cNvSpPr>
          <p:nvPr/>
        </p:nvSpPr>
        <p:spPr bwMode="auto">
          <a:xfrm>
            <a:off x="6818313" y="4291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Rectangle 9"/>
          <p:cNvSpPr>
            <a:spLocks noChangeArrowheads="1"/>
          </p:cNvSpPr>
          <p:nvPr/>
        </p:nvSpPr>
        <p:spPr bwMode="auto">
          <a:xfrm>
            <a:off x="6818313" y="4595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Rectangle 10"/>
          <p:cNvSpPr>
            <a:spLocks noChangeArrowheads="1"/>
          </p:cNvSpPr>
          <p:nvPr/>
        </p:nvSpPr>
        <p:spPr bwMode="auto">
          <a:xfrm>
            <a:off x="6818313" y="4900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Rectangle 11"/>
          <p:cNvSpPr>
            <a:spLocks noChangeArrowheads="1"/>
          </p:cNvSpPr>
          <p:nvPr/>
        </p:nvSpPr>
        <p:spPr bwMode="auto">
          <a:xfrm>
            <a:off x="6818313" y="5205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12"/>
          <p:cNvSpPr>
            <a:spLocks noChangeArrowheads="1"/>
          </p:cNvSpPr>
          <p:nvPr/>
        </p:nvSpPr>
        <p:spPr bwMode="auto">
          <a:xfrm>
            <a:off x="6818313" y="5510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Rectangle 13"/>
          <p:cNvSpPr>
            <a:spLocks noChangeArrowheads="1"/>
          </p:cNvSpPr>
          <p:nvPr/>
        </p:nvSpPr>
        <p:spPr bwMode="auto">
          <a:xfrm>
            <a:off x="6818313" y="5815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Rectangle 14"/>
          <p:cNvSpPr>
            <a:spLocks noChangeArrowheads="1"/>
          </p:cNvSpPr>
          <p:nvPr/>
        </p:nvSpPr>
        <p:spPr bwMode="auto">
          <a:xfrm>
            <a:off x="6818313" y="6119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Rectangle 15"/>
          <p:cNvSpPr>
            <a:spLocks noChangeArrowheads="1"/>
          </p:cNvSpPr>
          <p:nvPr/>
        </p:nvSpPr>
        <p:spPr bwMode="auto">
          <a:xfrm>
            <a:off x="6818313" y="6424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Text Box 16"/>
          <p:cNvSpPr txBox="1">
            <a:spLocks noChangeArrowheads="1"/>
          </p:cNvSpPr>
          <p:nvPr/>
        </p:nvSpPr>
        <p:spPr bwMode="auto">
          <a:xfrm>
            <a:off x="7046913" y="2919413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59" name="Text Box 20"/>
          <p:cNvSpPr txBox="1">
            <a:spLocks noChangeArrowheads="1"/>
          </p:cNvSpPr>
          <p:nvPr/>
        </p:nvSpPr>
        <p:spPr bwMode="auto">
          <a:xfrm>
            <a:off x="7626350" y="3258717"/>
            <a:ext cx="1403350" cy="344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latin typeface="Courier New" pitchFamily="49" charset="0"/>
              </a:rPr>
              <a:t>00009240</a:t>
            </a:r>
          </a:p>
          <a:p>
            <a:r>
              <a:rPr lang="en-US" sz="2000" b="1" dirty="0">
                <a:latin typeface="Courier New" pitchFamily="49" charset="0"/>
              </a:rPr>
              <a:t>00009242</a:t>
            </a:r>
          </a:p>
          <a:p>
            <a:r>
              <a:rPr lang="en-US" sz="2000" b="1" dirty="0">
                <a:latin typeface="Courier New" pitchFamily="49" charset="0"/>
              </a:rPr>
              <a:t>00009244</a:t>
            </a:r>
          </a:p>
          <a:p>
            <a:r>
              <a:rPr lang="en-US" sz="2000" b="1" dirty="0">
                <a:latin typeface="Courier New" pitchFamily="49" charset="0"/>
              </a:rPr>
              <a:t>00009246</a:t>
            </a:r>
          </a:p>
          <a:p>
            <a:r>
              <a:rPr lang="en-US" sz="2000" b="1" dirty="0">
                <a:latin typeface="Courier New" pitchFamily="49" charset="0"/>
              </a:rPr>
              <a:t>00009248</a:t>
            </a:r>
          </a:p>
          <a:p>
            <a:r>
              <a:rPr lang="en-US" sz="2000" b="1" dirty="0">
                <a:latin typeface="Courier New" pitchFamily="49" charset="0"/>
              </a:rPr>
              <a:t>00009250</a:t>
            </a:r>
          </a:p>
          <a:p>
            <a:r>
              <a:rPr lang="en-US" sz="2000" b="1" dirty="0">
                <a:latin typeface="Courier New" pitchFamily="49" charset="0"/>
              </a:rPr>
              <a:t>00009252</a:t>
            </a:r>
          </a:p>
          <a:p>
            <a:r>
              <a:rPr lang="en-US" sz="2000" b="1" dirty="0">
                <a:latin typeface="Courier New" pitchFamily="49" charset="0"/>
              </a:rPr>
              <a:t>00009254</a:t>
            </a:r>
          </a:p>
          <a:p>
            <a:r>
              <a:rPr lang="en-US" sz="2000" b="1" dirty="0">
                <a:latin typeface="Courier New" pitchFamily="49" charset="0"/>
              </a:rPr>
              <a:t>00009256</a:t>
            </a:r>
          </a:p>
          <a:p>
            <a:r>
              <a:rPr lang="en-US" sz="2000" b="1" dirty="0">
                <a:latin typeface="Courier New" pitchFamily="49" charset="0"/>
              </a:rPr>
              <a:t>00009258</a:t>
            </a:r>
          </a:p>
          <a:p>
            <a:r>
              <a:rPr lang="en-US" sz="2000" b="1" dirty="0">
                <a:latin typeface="Courier New" pitchFamily="49" charset="0"/>
              </a:rPr>
              <a:t>00009260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096000" y="3440668"/>
            <a:ext cx="1560513" cy="2061453"/>
            <a:chOff x="6096000" y="3440668"/>
            <a:chExt cx="1560513" cy="2061453"/>
          </a:xfrm>
        </p:grpSpPr>
        <p:grpSp>
          <p:nvGrpSpPr>
            <p:cNvPr id="2" name="Group 1"/>
            <p:cNvGrpSpPr/>
            <p:nvPr/>
          </p:nvGrpSpPr>
          <p:grpSpPr>
            <a:xfrm>
              <a:off x="6826404" y="3682917"/>
              <a:ext cx="830109" cy="1819204"/>
              <a:chOff x="6826404" y="3682917"/>
              <a:chExt cx="830109" cy="1819204"/>
            </a:xfrm>
          </p:grpSpPr>
          <p:sp>
            <p:nvSpPr>
              <p:cNvPr id="92" name="Rectangle 23"/>
              <p:cNvSpPr>
                <a:spLocks noChangeArrowheads="1"/>
              </p:cNvSpPr>
              <p:nvPr/>
            </p:nvSpPr>
            <p:spPr bwMode="auto">
              <a:xfrm>
                <a:off x="6827451" y="3682917"/>
                <a:ext cx="824103" cy="597770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94" name="Rectangle 23"/>
              <p:cNvSpPr>
                <a:spLocks noChangeArrowheads="1"/>
              </p:cNvSpPr>
              <p:nvPr/>
            </p:nvSpPr>
            <p:spPr bwMode="auto">
              <a:xfrm>
                <a:off x="6826404" y="4286659"/>
                <a:ext cx="824103" cy="597770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dirty="0"/>
                  <a:t>20</a:t>
                </a:r>
              </a:p>
            </p:txBody>
          </p:sp>
          <p:sp>
            <p:nvSpPr>
              <p:cNvPr id="95" name="Rectangle 23"/>
              <p:cNvSpPr>
                <a:spLocks noChangeArrowheads="1"/>
              </p:cNvSpPr>
              <p:nvPr/>
            </p:nvSpPr>
            <p:spPr bwMode="auto">
              <a:xfrm>
                <a:off x="6832410" y="4904351"/>
                <a:ext cx="824103" cy="597770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dirty="0"/>
                  <a:t>30</a:t>
                </a:r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6096000" y="3440668"/>
              <a:ext cx="716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6600CC"/>
                  </a:solidFill>
                </a:rPr>
                <a:t>nums</a:t>
              </a:r>
              <a:endParaRPr lang="en-US" sz="1800" dirty="0">
                <a:solidFill>
                  <a:srgbClr val="6600CC"/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359145" y="3797392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6600CC"/>
                  </a:solidFill>
                </a:rPr>
                <a:t>[0]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6365060" y="4411712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6600CC"/>
                  </a:solidFill>
                </a:rPr>
                <a:t>[1]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6365060" y="5013220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>
                  <a:solidFill>
                    <a:srgbClr val="6600CC"/>
                  </a:solidFill>
                </a:rPr>
                <a:t>[2]</a:t>
              </a:r>
              <a:endParaRPr lang="en-US" sz="1800" dirty="0">
                <a:solidFill>
                  <a:srgbClr val="6600CC"/>
                </a:solidFill>
              </a:endParaRPr>
            </a:p>
          </p:txBody>
        </p:sp>
      </p:grpSp>
      <p:sp>
        <p:nvSpPr>
          <p:cNvPr id="102" name="Line 4"/>
          <p:cNvSpPr>
            <a:spLocks noChangeShapeType="1"/>
          </p:cNvSpPr>
          <p:nvPr/>
        </p:nvSpPr>
        <p:spPr bwMode="auto">
          <a:xfrm>
            <a:off x="267122" y="486478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23370" y="4656990"/>
            <a:ext cx="1720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/>
              <a:t>cout</a:t>
            </a:r>
            <a:r>
              <a:rPr lang="en-US" sz="1800" dirty="0"/>
              <a:t> &lt;&lt; </a:t>
            </a:r>
            <a:r>
              <a:rPr lang="en-US" sz="1800" dirty="0">
                <a:solidFill>
                  <a:srgbClr val="FF0000"/>
                </a:solidFill>
              </a:rPr>
              <a:t>&amp;</a:t>
            </a:r>
            <a:r>
              <a:rPr lang="en-US" sz="1800" dirty="0" err="1"/>
              <a:t>nums</a:t>
            </a:r>
            <a:r>
              <a:rPr lang="en-US" sz="1800" dirty="0"/>
              <a:t>;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2170688" y="4670422"/>
            <a:ext cx="1763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// prints 9242</a:t>
            </a:r>
          </a:p>
        </p:txBody>
      </p:sp>
      <p:sp>
        <p:nvSpPr>
          <p:cNvPr id="105" name="Text Box 5"/>
          <p:cNvSpPr txBox="1">
            <a:spLocks noChangeArrowheads="1"/>
          </p:cNvSpPr>
          <p:nvPr/>
        </p:nvSpPr>
        <p:spPr bwMode="auto">
          <a:xfrm>
            <a:off x="565768" y="1667470"/>
            <a:ext cx="370143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But… in C++ you don’t even need to use the </a:t>
            </a:r>
            <a:r>
              <a:rPr lang="en-US" sz="1800" dirty="0">
                <a:solidFill>
                  <a:srgbClr val="FF0000"/>
                </a:solidFill>
              </a:rPr>
              <a:t>&amp;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FF0000"/>
                </a:solidFill>
              </a:rPr>
              <a:t>operator</a:t>
            </a:r>
            <a:r>
              <a:rPr lang="en-US" sz="1800" dirty="0"/>
              <a:t> to get an array’s address!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513844" y="4992807"/>
            <a:ext cx="1707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/>
              <a:t>cout</a:t>
            </a:r>
            <a:r>
              <a:rPr lang="en-US" sz="1800" dirty="0"/>
              <a:t> &lt;&lt;   </a:t>
            </a:r>
            <a:r>
              <a:rPr lang="en-US" sz="1800" dirty="0" err="1"/>
              <a:t>nums</a:t>
            </a:r>
            <a:r>
              <a:rPr lang="en-US" sz="1800" dirty="0"/>
              <a:t>;</a:t>
            </a:r>
          </a:p>
        </p:txBody>
      </p:sp>
      <p:sp>
        <p:nvSpPr>
          <p:cNvPr id="107" name="Line 4"/>
          <p:cNvSpPr>
            <a:spLocks noChangeShapeType="1"/>
          </p:cNvSpPr>
          <p:nvPr/>
        </p:nvSpPr>
        <p:spPr bwMode="auto">
          <a:xfrm>
            <a:off x="260968" y="518094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2119945" y="5007847"/>
            <a:ext cx="2247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// also prints 9242</a:t>
            </a:r>
          </a:p>
        </p:txBody>
      </p:sp>
      <p:sp>
        <p:nvSpPr>
          <p:cNvPr id="109" name="Text Box 5"/>
          <p:cNvSpPr txBox="1">
            <a:spLocks noChangeArrowheads="1"/>
          </p:cNvSpPr>
          <p:nvPr/>
        </p:nvSpPr>
        <p:spPr bwMode="auto">
          <a:xfrm>
            <a:off x="457200" y="2658070"/>
            <a:ext cx="38862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You can simply write the array’s name (without brackets) and C++ will give you the array’s address!</a:t>
            </a: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7772400" y="3876606"/>
            <a:ext cx="1143000" cy="44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ctangle 8"/>
          <p:cNvSpPr/>
          <p:nvPr/>
        </p:nvSpPr>
        <p:spPr bwMode="auto">
          <a:xfrm>
            <a:off x="1367554" y="4694750"/>
            <a:ext cx="704007" cy="307498"/>
          </a:xfrm>
          <a:prstGeom prst="rect">
            <a:avLst/>
          </a:prstGeom>
          <a:solidFill>
            <a:srgbClr val="FFEFD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39933" y="3553752"/>
            <a:ext cx="8002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6600CC"/>
                </a:solidFill>
                <a:latin typeface="Courier New" pitchFamily="49" charset="0"/>
              </a:rPr>
              <a:t>9242</a:t>
            </a:r>
            <a:endParaRPr lang="en-US" sz="2000" dirty="0">
              <a:solidFill>
                <a:srgbClr val="6600CC"/>
              </a:solidFill>
            </a:endParaRPr>
          </a:p>
        </p:txBody>
      </p:sp>
      <p:sp>
        <p:nvSpPr>
          <p:cNvPr id="115" name="Rectangle 114"/>
          <p:cNvSpPr/>
          <p:nvPr/>
        </p:nvSpPr>
        <p:spPr bwMode="auto">
          <a:xfrm>
            <a:off x="1371601" y="5052823"/>
            <a:ext cx="675684" cy="307498"/>
          </a:xfrm>
          <a:prstGeom prst="rect">
            <a:avLst/>
          </a:prstGeom>
          <a:solidFill>
            <a:srgbClr val="FFEFD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8243979" y="3557124"/>
            <a:ext cx="8002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6600CC"/>
                </a:solidFill>
                <a:latin typeface="Courier New" pitchFamily="49" charset="0"/>
              </a:rPr>
              <a:t>9242</a:t>
            </a:r>
            <a:endParaRPr lang="en-US" sz="2000" dirty="0">
              <a:solidFill>
                <a:srgbClr val="6600CC"/>
              </a:solidFill>
            </a:endParaRPr>
          </a:p>
        </p:txBody>
      </p:sp>
      <p:sp>
        <p:nvSpPr>
          <p:cNvPr id="119" name="Text Box 5"/>
          <p:cNvSpPr txBox="1">
            <a:spLocks noChangeArrowheads="1"/>
          </p:cNvSpPr>
          <p:nvPr/>
        </p:nvSpPr>
        <p:spPr bwMode="auto">
          <a:xfrm>
            <a:off x="4920815" y="572869"/>
            <a:ext cx="3886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And here’s how to make a pointer point to an array…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494794" y="5407461"/>
            <a:ext cx="3879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/>
              <a:t>int</a:t>
            </a:r>
            <a:r>
              <a:rPr lang="en-US" sz="1800" dirty="0"/>
              <a:t> *</a:t>
            </a:r>
            <a:r>
              <a:rPr lang="en-US" sz="1800" dirty="0" err="1"/>
              <a:t>ptr</a:t>
            </a:r>
            <a:r>
              <a:rPr lang="en-US" sz="1800" dirty="0"/>
              <a:t> = </a:t>
            </a:r>
            <a:r>
              <a:rPr lang="en-US" sz="1800" dirty="0" err="1"/>
              <a:t>nums</a:t>
            </a:r>
            <a:r>
              <a:rPr lang="en-US" sz="1800" dirty="0"/>
              <a:t>;   </a:t>
            </a:r>
            <a:r>
              <a:rPr lang="en-US" sz="1600" dirty="0"/>
              <a:t>// pointer to array</a:t>
            </a:r>
            <a:endParaRPr lang="en-US" sz="1800" dirty="0"/>
          </a:p>
        </p:txBody>
      </p:sp>
      <p:sp>
        <p:nvSpPr>
          <p:cNvPr id="121" name="Line 4"/>
          <p:cNvSpPr>
            <a:spLocks noChangeShapeType="1"/>
          </p:cNvSpPr>
          <p:nvPr/>
        </p:nvSpPr>
        <p:spPr bwMode="auto">
          <a:xfrm>
            <a:off x="266700" y="56102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6335908" y="5738693"/>
            <a:ext cx="1316697" cy="685920"/>
            <a:chOff x="6339816" y="5738693"/>
            <a:chExt cx="1316697" cy="685920"/>
          </a:xfrm>
        </p:grpSpPr>
        <p:sp>
          <p:nvSpPr>
            <p:cNvPr id="122" name="Rectangle 23"/>
            <p:cNvSpPr>
              <a:spLocks noChangeArrowheads="1"/>
            </p:cNvSpPr>
            <p:nvPr/>
          </p:nvSpPr>
          <p:spPr bwMode="auto">
            <a:xfrm>
              <a:off x="6832410" y="5826843"/>
              <a:ext cx="824103" cy="597770"/>
            </a:xfrm>
            <a:prstGeom prst="rect">
              <a:avLst/>
            </a:prstGeom>
            <a:solidFill>
              <a:srgbClr val="A3FFE0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6339816" y="5738693"/>
              <a:ext cx="527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6600CC"/>
                  </a:solidFill>
                </a:rPr>
                <a:t>ptr</a:t>
              </a:r>
              <a:endParaRPr lang="en-US" sz="1800" dirty="0">
                <a:solidFill>
                  <a:srgbClr val="6600CC"/>
                </a:solidFill>
              </a:endParaRPr>
            </a:p>
          </p:txBody>
        </p:sp>
      </p:grpSp>
      <p:sp>
        <p:nvSpPr>
          <p:cNvPr id="125" name="Rectangle 124"/>
          <p:cNvSpPr/>
          <p:nvPr/>
        </p:nvSpPr>
        <p:spPr>
          <a:xfrm>
            <a:off x="8239125" y="3562290"/>
            <a:ext cx="8002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6600CC"/>
                </a:solidFill>
                <a:latin typeface="Courier New" pitchFamily="49" charset="0"/>
              </a:rPr>
              <a:t>9242</a:t>
            </a:r>
            <a:endParaRPr lang="en-US" sz="2000" dirty="0">
              <a:solidFill>
                <a:srgbClr val="6600CC"/>
              </a:solidFill>
            </a:endParaRPr>
          </a:p>
        </p:txBody>
      </p:sp>
      <p:sp>
        <p:nvSpPr>
          <p:cNvPr id="126" name="Text Box 5"/>
          <p:cNvSpPr txBox="1">
            <a:spLocks noChangeArrowheads="1"/>
          </p:cNvSpPr>
          <p:nvPr/>
        </p:nvSpPr>
        <p:spPr bwMode="auto">
          <a:xfrm>
            <a:off x="4343400" y="1334869"/>
            <a:ext cx="47244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6"/>
                </a:solidFill>
              </a:rPr>
              <a:t>Question: </a:t>
            </a:r>
            <a:r>
              <a:rPr lang="en-US" sz="1800" dirty="0"/>
              <a:t>So is </a:t>
            </a:r>
            <a:r>
              <a:rPr lang="en-US" sz="1800" dirty="0">
                <a:solidFill>
                  <a:srgbClr val="6600CC"/>
                </a:solidFill>
              </a:rPr>
              <a:t>“</a:t>
            </a:r>
            <a:r>
              <a:rPr lang="en-US" sz="1800" dirty="0" err="1">
                <a:solidFill>
                  <a:srgbClr val="6600CC"/>
                </a:solidFill>
              </a:rPr>
              <a:t>nums</a:t>
            </a:r>
            <a:r>
              <a:rPr lang="en-US" sz="1800" dirty="0">
                <a:solidFill>
                  <a:srgbClr val="6600CC"/>
                </a:solidFill>
              </a:rPr>
              <a:t>” </a:t>
            </a:r>
            <a:r>
              <a:rPr lang="en-US" sz="1800" dirty="0"/>
              <a:t>an </a:t>
            </a:r>
            <a:r>
              <a:rPr lang="en-US" sz="1800" dirty="0">
                <a:solidFill>
                  <a:srgbClr val="FF0000"/>
                </a:solidFill>
              </a:rPr>
              <a:t>address</a:t>
            </a:r>
            <a:r>
              <a:rPr lang="en-US" sz="1800" dirty="0"/>
              <a:t> or a </a:t>
            </a:r>
            <a:r>
              <a:rPr lang="en-US" sz="1800" dirty="0">
                <a:solidFill>
                  <a:srgbClr val="FF0000"/>
                </a:solidFill>
              </a:rPr>
              <a:t>pointer</a:t>
            </a:r>
            <a:r>
              <a:rPr lang="en-US" sz="1800" dirty="0"/>
              <a:t> or what?</a:t>
            </a:r>
          </a:p>
        </p:txBody>
      </p:sp>
      <p:sp>
        <p:nvSpPr>
          <p:cNvPr id="128" name="Text Box 5"/>
          <p:cNvSpPr txBox="1">
            <a:spLocks noChangeArrowheads="1"/>
          </p:cNvSpPr>
          <p:nvPr/>
        </p:nvSpPr>
        <p:spPr bwMode="auto">
          <a:xfrm>
            <a:off x="4353858" y="2039288"/>
            <a:ext cx="47244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6"/>
                </a:solidFill>
              </a:rPr>
              <a:t>Answer: </a:t>
            </a:r>
            <a:r>
              <a:rPr lang="en-US" sz="1800" dirty="0">
                <a:solidFill>
                  <a:srgbClr val="6600CC"/>
                </a:solidFill>
              </a:rPr>
              <a:t>“</a:t>
            </a:r>
            <a:r>
              <a:rPr lang="en-US" sz="1800" dirty="0" err="1">
                <a:solidFill>
                  <a:srgbClr val="6600CC"/>
                </a:solidFill>
              </a:rPr>
              <a:t>nums</a:t>
            </a:r>
            <a:r>
              <a:rPr lang="en-US" sz="1800" dirty="0">
                <a:solidFill>
                  <a:srgbClr val="6600CC"/>
                </a:solidFill>
              </a:rPr>
              <a:t>” </a:t>
            </a:r>
            <a:r>
              <a:rPr lang="en-US" sz="1800" dirty="0"/>
              <a:t>is just an array. </a:t>
            </a:r>
            <a:br>
              <a:rPr lang="en-US" sz="1800" dirty="0"/>
            </a:br>
            <a:r>
              <a:rPr lang="en-US" sz="1800" dirty="0"/>
              <a:t>But C++ lets you get its </a:t>
            </a:r>
            <a:r>
              <a:rPr lang="en-US" sz="1800" dirty="0">
                <a:solidFill>
                  <a:srgbClr val="FF0000"/>
                </a:solidFill>
              </a:rPr>
              <a:t>address</a:t>
            </a:r>
            <a:r>
              <a:rPr lang="en-US" sz="1800" dirty="0"/>
              <a:t> without using the </a:t>
            </a:r>
            <a:r>
              <a:rPr lang="en-US" sz="1800" dirty="0">
                <a:solidFill>
                  <a:srgbClr val="FF0000"/>
                </a:solidFill>
              </a:rPr>
              <a:t>&amp; </a:t>
            </a:r>
            <a:r>
              <a:rPr lang="en-US" sz="1800" dirty="0"/>
              <a:t>so it looks like a pointer…</a:t>
            </a: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2441749" y="3486779"/>
            <a:ext cx="3349451" cy="1719794"/>
          </a:xfrm>
          <a:prstGeom prst="wedgeRoundRectCallout">
            <a:avLst>
              <a:gd name="adj1" fmla="val 98293"/>
              <a:gd name="adj2" fmla="val 96793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ptr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is a pointer variable.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Why?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sz="2000" dirty="0"/>
              <a:t>Because 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it’s a 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variable that holds an address value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3" name="Rounded Rectangular Callout 132"/>
          <p:cNvSpPr/>
          <p:nvPr/>
        </p:nvSpPr>
        <p:spPr bwMode="auto">
          <a:xfrm>
            <a:off x="1879043" y="472270"/>
            <a:ext cx="3999243" cy="2583353"/>
          </a:xfrm>
          <a:prstGeom prst="wedgeRoundRectCallout">
            <a:avLst>
              <a:gd name="adj1" fmla="val 75117"/>
              <a:gd name="adj2" fmla="val 73844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nums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is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just an array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. </a:t>
            </a:r>
            <a:b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It holds three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regular </a:t>
            </a:r>
            <a:b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integer values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. </a:t>
            </a:r>
            <a:b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But it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doesn’t hold an address 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like a pointer variable, so it’s not a pointer!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34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47051E-6 L -0.75451 0.15915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726" y="7957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8781E-6 L -0.7658 0.20772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299" y="10386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7037E-7 L -0.15399 0.34398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08" y="17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4229" grpId="0"/>
      <p:bldP spid="43" grpId="0" animBg="1"/>
      <p:bldP spid="43" grpId="1" animBg="1"/>
      <p:bldP spid="102" grpId="0" animBg="1"/>
      <p:bldP spid="102" grpId="1" animBg="1"/>
      <p:bldP spid="5" grpId="0"/>
      <p:bldP spid="104" grpId="0"/>
      <p:bldP spid="105" grpId="0"/>
      <p:bldP spid="106" grpId="0"/>
      <p:bldP spid="107" grpId="0" animBg="1"/>
      <p:bldP spid="107" grpId="1" animBg="1"/>
      <p:bldP spid="108" grpId="0"/>
      <p:bldP spid="109" grpId="0"/>
      <p:bldP spid="9" grpId="0" animBg="1"/>
      <p:bldP spid="9" grpId="1" animBg="1"/>
      <p:bldP spid="8" grpId="0" build="allAtOnce"/>
      <p:bldP spid="8" grpId="1" build="allAtOnce"/>
      <p:bldP spid="115" grpId="0" animBg="1"/>
      <p:bldP spid="115" grpId="1" animBg="1"/>
      <p:bldP spid="116" grpId="0" build="allAtOnce"/>
      <p:bldP spid="116" grpId="1" build="allAtOnce"/>
      <p:bldP spid="119" grpId="0"/>
      <p:bldP spid="120" grpId="0"/>
      <p:bldP spid="121" grpId="0" animBg="1"/>
      <p:bldP spid="121" grpId="1" animBg="1"/>
      <p:bldP spid="125" grpId="0" build="allAtOnce"/>
      <p:bldP spid="126" grpId="0"/>
      <p:bldP spid="128" grpId="0"/>
      <p:bldP spid="12" grpId="0" animBg="1"/>
      <p:bldP spid="12" grpId="1" animBg="1"/>
      <p:bldP spid="133" grpId="0" animBg="1"/>
      <p:bldP spid="133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754E-029B-47E0-88A6-7B8623A6FD09}" type="slidenum">
              <a:rPr lang="en-US"/>
              <a:pPr/>
              <a:t>22</a:t>
            </a:fld>
            <a:endParaRPr lang="en-US"/>
          </a:p>
        </p:txBody>
      </p:sp>
      <p:sp>
        <p:nvSpPr>
          <p:cNvPr id="5642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 sz="3000" dirty="0"/>
              <a:t>Arrays, Addresses and Pointers</a:t>
            </a:r>
          </a:p>
        </p:txBody>
      </p:sp>
      <p:sp>
        <p:nvSpPr>
          <p:cNvPr id="564228" name="Text Box 4"/>
          <p:cNvSpPr txBox="1">
            <a:spLocks noChangeArrowheads="1"/>
          </p:cNvSpPr>
          <p:nvPr/>
        </p:nvSpPr>
        <p:spPr bwMode="auto">
          <a:xfrm>
            <a:off x="295275" y="3797111"/>
            <a:ext cx="4295218" cy="2908489"/>
          </a:xfrm>
          <a:prstGeom prst="rect">
            <a:avLst/>
          </a:prstGeom>
          <a:solidFill>
            <a:srgbClr val="FFEFD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1700" dirty="0" err="1"/>
              <a:t>int</a:t>
            </a:r>
            <a:r>
              <a:rPr lang="en-US" sz="1700" dirty="0"/>
              <a:t> main()</a:t>
            </a:r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int</a:t>
            </a:r>
            <a:r>
              <a:rPr lang="en-US" sz="1800" dirty="0"/>
              <a:t> </a:t>
            </a:r>
            <a:r>
              <a:rPr lang="en-US" sz="1800" dirty="0" err="1"/>
              <a:t>nums</a:t>
            </a:r>
            <a:r>
              <a:rPr lang="en-US" sz="1800" dirty="0"/>
              <a:t>[3] = {10,20,30};</a:t>
            </a:r>
          </a:p>
          <a:p>
            <a:endParaRPr lang="en-US" sz="4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}</a:t>
            </a:r>
          </a:p>
        </p:txBody>
      </p:sp>
      <p:sp>
        <p:nvSpPr>
          <p:cNvPr id="564229" name="Text Box 5"/>
          <p:cNvSpPr txBox="1">
            <a:spLocks noChangeArrowheads="1"/>
          </p:cNvSpPr>
          <p:nvPr/>
        </p:nvSpPr>
        <p:spPr bwMode="auto">
          <a:xfrm>
            <a:off x="91273" y="685800"/>
            <a:ext cx="478552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In C++, a pointer to an array can be used just as if it were an array itself!</a:t>
            </a:r>
          </a:p>
        </p:txBody>
      </p:sp>
      <p:sp>
        <p:nvSpPr>
          <p:cNvPr id="43" name="Line 4"/>
          <p:cNvSpPr>
            <a:spLocks noChangeShapeType="1"/>
          </p:cNvSpPr>
          <p:nvPr/>
        </p:nvSpPr>
        <p:spPr bwMode="auto">
          <a:xfrm>
            <a:off x="271016" y="544865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4" name="Rectangle 5"/>
          <p:cNvSpPr>
            <a:spLocks noChangeArrowheads="1"/>
          </p:cNvSpPr>
          <p:nvPr/>
        </p:nvSpPr>
        <p:spPr bwMode="auto">
          <a:xfrm>
            <a:off x="6818313" y="3376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Rectangle 6"/>
          <p:cNvSpPr>
            <a:spLocks noChangeArrowheads="1"/>
          </p:cNvSpPr>
          <p:nvPr/>
        </p:nvSpPr>
        <p:spPr bwMode="auto">
          <a:xfrm>
            <a:off x="6818313" y="3681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Rectangle 7"/>
          <p:cNvSpPr>
            <a:spLocks noChangeArrowheads="1"/>
          </p:cNvSpPr>
          <p:nvPr/>
        </p:nvSpPr>
        <p:spPr bwMode="auto">
          <a:xfrm>
            <a:off x="6818313" y="3986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Rectangle 8"/>
          <p:cNvSpPr>
            <a:spLocks noChangeArrowheads="1"/>
          </p:cNvSpPr>
          <p:nvPr/>
        </p:nvSpPr>
        <p:spPr bwMode="auto">
          <a:xfrm>
            <a:off x="6818313" y="4291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Rectangle 9"/>
          <p:cNvSpPr>
            <a:spLocks noChangeArrowheads="1"/>
          </p:cNvSpPr>
          <p:nvPr/>
        </p:nvSpPr>
        <p:spPr bwMode="auto">
          <a:xfrm>
            <a:off x="6818313" y="4595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Rectangle 10"/>
          <p:cNvSpPr>
            <a:spLocks noChangeArrowheads="1"/>
          </p:cNvSpPr>
          <p:nvPr/>
        </p:nvSpPr>
        <p:spPr bwMode="auto">
          <a:xfrm>
            <a:off x="6818313" y="4900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Rectangle 11"/>
          <p:cNvSpPr>
            <a:spLocks noChangeArrowheads="1"/>
          </p:cNvSpPr>
          <p:nvPr/>
        </p:nvSpPr>
        <p:spPr bwMode="auto">
          <a:xfrm>
            <a:off x="6818313" y="5205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12"/>
          <p:cNvSpPr>
            <a:spLocks noChangeArrowheads="1"/>
          </p:cNvSpPr>
          <p:nvPr/>
        </p:nvSpPr>
        <p:spPr bwMode="auto">
          <a:xfrm>
            <a:off x="6818313" y="5510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Rectangle 13"/>
          <p:cNvSpPr>
            <a:spLocks noChangeArrowheads="1"/>
          </p:cNvSpPr>
          <p:nvPr/>
        </p:nvSpPr>
        <p:spPr bwMode="auto">
          <a:xfrm>
            <a:off x="6818313" y="5815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Rectangle 14"/>
          <p:cNvSpPr>
            <a:spLocks noChangeArrowheads="1"/>
          </p:cNvSpPr>
          <p:nvPr/>
        </p:nvSpPr>
        <p:spPr bwMode="auto">
          <a:xfrm>
            <a:off x="6818313" y="6119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Rectangle 15"/>
          <p:cNvSpPr>
            <a:spLocks noChangeArrowheads="1"/>
          </p:cNvSpPr>
          <p:nvPr/>
        </p:nvSpPr>
        <p:spPr bwMode="auto">
          <a:xfrm>
            <a:off x="6818313" y="6424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Text Box 16"/>
          <p:cNvSpPr txBox="1">
            <a:spLocks noChangeArrowheads="1"/>
          </p:cNvSpPr>
          <p:nvPr/>
        </p:nvSpPr>
        <p:spPr bwMode="auto">
          <a:xfrm>
            <a:off x="7046913" y="2919413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59" name="Text Box 20"/>
          <p:cNvSpPr txBox="1">
            <a:spLocks noChangeArrowheads="1"/>
          </p:cNvSpPr>
          <p:nvPr/>
        </p:nvSpPr>
        <p:spPr bwMode="auto">
          <a:xfrm>
            <a:off x="7626350" y="3258717"/>
            <a:ext cx="1403350" cy="344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latin typeface="Courier New" pitchFamily="49" charset="0"/>
              </a:rPr>
              <a:t>00009240</a:t>
            </a:r>
          </a:p>
          <a:p>
            <a:r>
              <a:rPr lang="en-US" sz="2000" b="1" dirty="0">
                <a:latin typeface="Courier New" pitchFamily="49" charset="0"/>
              </a:rPr>
              <a:t>00009242</a:t>
            </a:r>
          </a:p>
          <a:p>
            <a:r>
              <a:rPr lang="en-US" sz="2000" b="1" dirty="0">
                <a:latin typeface="Courier New" pitchFamily="49" charset="0"/>
              </a:rPr>
              <a:t>00009244</a:t>
            </a:r>
          </a:p>
          <a:p>
            <a:r>
              <a:rPr lang="en-US" sz="2000" b="1" dirty="0">
                <a:latin typeface="Courier New" pitchFamily="49" charset="0"/>
              </a:rPr>
              <a:t>00009246</a:t>
            </a:r>
          </a:p>
          <a:p>
            <a:r>
              <a:rPr lang="en-US" sz="2000" b="1" dirty="0">
                <a:latin typeface="Courier New" pitchFamily="49" charset="0"/>
              </a:rPr>
              <a:t>00009248</a:t>
            </a:r>
          </a:p>
          <a:p>
            <a:r>
              <a:rPr lang="en-US" sz="2000" b="1" dirty="0">
                <a:latin typeface="Courier New" pitchFamily="49" charset="0"/>
              </a:rPr>
              <a:t>00009250</a:t>
            </a:r>
          </a:p>
          <a:p>
            <a:r>
              <a:rPr lang="en-US" sz="2000" b="1" dirty="0">
                <a:latin typeface="Courier New" pitchFamily="49" charset="0"/>
              </a:rPr>
              <a:t>00009252</a:t>
            </a:r>
          </a:p>
          <a:p>
            <a:r>
              <a:rPr lang="en-US" sz="2000" b="1" dirty="0">
                <a:latin typeface="Courier New" pitchFamily="49" charset="0"/>
              </a:rPr>
              <a:t>00009254</a:t>
            </a:r>
          </a:p>
          <a:p>
            <a:r>
              <a:rPr lang="en-US" sz="2000" b="1" dirty="0">
                <a:latin typeface="Courier New" pitchFamily="49" charset="0"/>
              </a:rPr>
              <a:t>00009256</a:t>
            </a:r>
          </a:p>
          <a:p>
            <a:r>
              <a:rPr lang="en-US" sz="2000" b="1" dirty="0">
                <a:latin typeface="Courier New" pitchFamily="49" charset="0"/>
              </a:rPr>
              <a:t>00009258</a:t>
            </a:r>
          </a:p>
          <a:p>
            <a:r>
              <a:rPr lang="en-US" sz="2000" b="1" dirty="0">
                <a:latin typeface="Courier New" pitchFamily="49" charset="0"/>
              </a:rPr>
              <a:t>00009260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096000" y="3440668"/>
            <a:ext cx="1560513" cy="2061453"/>
            <a:chOff x="6096000" y="3440668"/>
            <a:chExt cx="1560513" cy="2061453"/>
          </a:xfrm>
        </p:grpSpPr>
        <p:grpSp>
          <p:nvGrpSpPr>
            <p:cNvPr id="2" name="Group 1"/>
            <p:cNvGrpSpPr/>
            <p:nvPr/>
          </p:nvGrpSpPr>
          <p:grpSpPr>
            <a:xfrm>
              <a:off x="6826404" y="3682917"/>
              <a:ext cx="830109" cy="1819204"/>
              <a:chOff x="6826404" y="3682917"/>
              <a:chExt cx="830109" cy="1819204"/>
            </a:xfrm>
          </p:grpSpPr>
          <p:sp>
            <p:nvSpPr>
              <p:cNvPr id="92" name="Rectangle 23"/>
              <p:cNvSpPr>
                <a:spLocks noChangeArrowheads="1"/>
              </p:cNvSpPr>
              <p:nvPr/>
            </p:nvSpPr>
            <p:spPr bwMode="auto">
              <a:xfrm>
                <a:off x="6827451" y="3682917"/>
                <a:ext cx="824103" cy="597770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94" name="Rectangle 23"/>
              <p:cNvSpPr>
                <a:spLocks noChangeArrowheads="1"/>
              </p:cNvSpPr>
              <p:nvPr/>
            </p:nvSpPr>
            <p:spPr bwMode="auto">
              <a:xfrm>
                <a:off x="6826404" y="4286659"/>
                <a:ext cx="824103" cy="597770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dirty="0"/>
                  <a:t>20</a:t>
                </a:r>
              </a:p>
            </p:txBody>
          </p:sp>
          <p:sp>
            <p:nvSpPr>
              <p:cNvPr id="95" name="Rectangle 23"/>
              <p:cNvSpPr>
                <a:spLocks noChangeArrowheads="1"/>
              </p:cNvSpPr>
              <p:nvPr/>
            </p:nvSpPr>
            <p:spPr bwMode="auto">
              <a:xfrm>
                <a:off x="6832410" y="4904351"/>
                <a:ext cx="824103" cy="597770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dirty="0"/>
                  <a:t>30</a:t>
                </a:r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6096000" y="3440668"/>
              <a:ext cx="716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6600CC"/>
                  </a:solidFill>
                </a:rPr>
                <a:t>nums</a:t>
              </a:r>
              <a:endParaRPr lang="en-US" sz="1800" dirty="0">
                <a:solidFill>
                  <a:srgbClr val="6600CC"/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359145" y="3797392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6600CC"/>
                  </a:solidFill>
                </a:rPr>
                <a:t>[0]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6365060" y="4411712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6600CC"/>
                  </a:solidFill>
                </a:rPr>
                <a:t>[1]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6365060" y="5013220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>
                  <a:solidFill>
                    <a:srgbClr val="6600CC"/>
                  </a:solidFill>
                </a:rPr>
                <a:t>[2]</a:t>
              </a:r>
              <a:endParaRPr lang="en-US" sz="1800" dirty="0">
                <a:solidFill>
                  <a:srgbClr val="6600CC"/>
                </a:solidFill>
              </a:endParaRPr>
            </a:p>
          </p:txBody>
        </p:sp>
      </p:grpSp>
      <p:sp>
        <p:nvSpPr>
          <p:cNvPr id="9" name="Rectangle 8"/>
          <p:cNvSpPr/>
          <p:nvPr/>
        </p:nvSpPr>
        <p:spPr bwMode="auto">
          <a:xfrm>
            <a:off x="1367554" y="4694750"/>
            <a:ext cx="704007" cy="307498"/>
          </a:xfrm>
          <a:prstGeom prst="rect">
            <a:avLst/>
          </a:prstGeom>
          <a:solidFill>
            <a:srgbClr val="FFEFD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5" name="Rectangle 114"/>
          <p:cNvSpPr/>
          <p:nvPr/>
        </p:nvSpPr>
        <p:spPr bwMode="auto">
          <a:xfrm>
            <a:off x="1371601" y="5052823"/>
            <a:ext cx="675684" cy="307498"/>
          </a:xfrm>
          <a:prstGeom prst="rect">
            <a:avLst/>
          </a:prstGeom>
          <a:solidFill>
            <a:srgbClr val="FFEFD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494794" y="4736068"/>
            <a:ext cx="4035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/>
              <a:t>int</a:t>
            </a:r>
            <a:r>
              <a:rPr lang="en-US" sz="1800" dirty="0"/>
              <a:t> *</a:t>
            </a:r>
            <a:r>
              <a:rPr lang="en-US" sz="1800" dirty="0" err="1"/>
              <a:t>ptr</a:t>
            </a:r>
            <a:r>
              <a:rPr lang="en-US" sz="1800" dirty="0"/>
              <a:t> = </a:t>
            </a:r>
            <a:r>
              <a:rPr lang="en-US" sz="1800" dirty="0" err="1"/>
              <a:t>nums</a:t>
            </a:r>
            <a:r>
              <a:rPr lang="en-US" sz="1800" dirty="0"/>
              <a:t>;  // pointer to array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335908" y="5738693"/>
            <a:ext cx="1316697" cy="685920"/>
            <a:chOff x="6339816" y="5738693"/>
            <a:chExt cx="1316697" cy="685920"/>
          </a:xfrm>
        </p:grpSpPr>
        <p:sp>
          <p:nvSpPr>
            <p:cNvPr id="122" name="Rectangle 23"/>
            <p:cNvSpPr>
              <a:spLocks noChangeArrowheads="1"/>
            </p:cNvSpPr>
            <p:nvPr/>
          </p:nvSpPr>
          <p:spPr bwMode="auto">
            <a:xfrm>
              <a:off x="6832410" y="5826843"/>
              <a:ext cx="824103" cy="597770"/>
            </a:xfrm>
            <a:prstGeom prst="rect">
              <a:avLst/>
            </a:prstGeom>
            <a:solidFill>
              <a:srgbClr val="A3FFE0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6339816" y="5738693"/>
              <a:ext cx="527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6600CC"/>
                  </a:solidFill>
                </a:rPr>
                <a:t>ptr</a:t>
              </a:r>
              <a:endParaRPr lang="en-US" sz="1800" dirty="0">
                <a:solidFill>
                  <a:srgbClr val="6600CC"/>
                </a:solidFill>
              </a:endParaRPr>
            </a:p>
          </p:txBody>
        </p:sp>
      </p:grpSp>
      <p:sp>
        <p:nvSpPr>
          <p:cNvPr id="56" name="Rectangle 55"/>
          <p:cNvSpPr/>
          <p:nvPr/>
        </p:nvSpPr>
        <p:spPr>
          <a:xfrm>
            <a:off x="494794" y="5253942"/>
            <a:ext cx="1832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/>
              <a:t>cout</a:t>
            </a:r>
            <a:r>
              <a:rPr lang="en-US" sz="1800" dirty="0"/>
              <a:t> &lt;&lt; </a:t>
            </a:r>
            <a:r>
              <a:rPr lang="en-US" sz="1800" dirty="0" err="1"/>
              <a:t>ptr</a:t>
            </a:r>
            <a:r>
              <a:rPr lang="en-US" sz="1800" dirty="0"/>
              <a:t>[2];  </a:t>
            </a:r>
          </a:p>
        </p:txBody>
      </p:sp>
      <p:sp>
        <p:nvSpPr>
          <p:cNvPr id="57" name="Rectangle 56"/>
          <p:cNvSpPr/>
          <p:nvPr/>
        </p:nvSpPr>
        <p:spPr>
          <a:xfrm>
            <a:off x="6843007" y="5943455"/>
            <a:ext cx="8002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6600CC"/>
                </a:solidFill>
                <a:latin typeface="Courier New" pitchFamily="49" charset="0"/>
              </a:rPr>
              <a:t>9242</a:t>
            </a:r>
            <a:endParaRPr lang="en-US" sz="2000" dirty="0">
              <a:solidFill>
                <a:srgbClr val="6600CC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119945" y="5266729"/>
            <a:ext cx="2502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// prints </a:t>
            </a:r>
            <a:r>
              <a:rPr lang="en-US" sz="1800" dirty="0" err="1">
                <a:solidFill>
                  <a:srgbClr val="FF0000"/>
                </a:solidFill>
              </a:rPr>
              <a:t>nums</a:t>
            </a:r>
            <a:r>
              <a:rPr lang="en-US" sz="1800" dirty="0">
                <a:solidFill>
                  <a:srgbClr val="FF0000"/>
                </a:solidFill>
              </a:rPr>
              <a:t>[2</a:t>
            </a:r>
            <a:r>
              <a:rPr lang="en-US" sz="1600" dirty="0">
                <a:solidFill>
                  <a:srgbClr val="FF0000"/>
                </a:solidFill>
              </a:rPr>
              <a:t>] or 30</a:t>
            </a:r>
          </a:p>
        </p:txBody>
      </p:sp>
      <p:sp>
        <p:nvSpPr>
          <p:cNvPr id="60" name="Text Box 5"/>
          <p:cNvSpPr txBox="1">
            <a:spLocks noChangeArrowheads="1"/>
          </p:cNvSpPr>
          <p:nvPr/>
        </p:nvSpPr>
        <p:spPr bwMode="auto">
          <a:xfrm>
            <a:off x="389557" y="1487269"/>
            <a:ext cx="411435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Or you can use the </a:t>
            </a:r>
            <a:r>
              <a:rPr lang="en-US" sz="1800" dirty="0">
                <a:solidFill>
                  <a:srgbClr val="FF0000"/>
                </a:solidFill>
              </a:rPr>
              <a:t>* operator </a:t>
            </a:r>
            <a:r>
              <a:rPr lang="en-US" sz="1800" dirty="0"/>
              <a:t>with your pointer to access the array’s contents.</a:t>
            </a:r>
          </a:p>
        </p:txBody>
      </p:sp>
      <p:sp>
        <p:nvSpPr>
          <p:cNvPr id="61" name="Line 4"/>
          <p:cNvSpPr>
            <a:spLocks noChangeShapeType="1"/>
          </p:cNvSpPr>
          <p:nvPr/>
        </p:nvSpPr>
        <p:spPr bwMode="auto">
          <a:xfrm>
            <a:off x="284704" y="575619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508482" y="5561481"/>
            <a:ext cx="1640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/>
              <a:t>cout</a:t>
            </a:r>
            <a:r>
              <a:rPr lang="en-US" sz="1800" dirty="0"/>
              <a:t> &lt;&lt; *</a:t>
            </a:r>
            <a:r>
              <a:rPr lang="en-US" sz="1800" dirty="0" err="1"/>
              <a:t>ptr</a:t>
            </a:r>
            <a:r>
              <a:rPr lang="en-US" sz="1800" dirty="0"/>
              <a:t>;  </a:t>
            </a:r>
          </a:p>
        </p:txBody>
      </p:sp>
      <p:sp>
        <p:nvSpPr>
          <p:cNvPr id="63" name="Rectangle 62"/>
          <p:cNvSpPr/>
          <p:nvPr/>
        </p:nvSpPr>
        <p:spPr>
          <a:xfrm>
            <a:off x="2133633" y="5574268"/>
            <a:ext cx="2502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// prints </a:t>
            </a:r>
            <a:r>
              <a:rPr lang="en-US" sz="1800" dirty="0" err="1">
                <a:solidFill>
                  <a:srgbClr val="FF0000"/>
                </a:solidFill>
              </a:rPr>
              <a:t>nums</a:t>
            </a:r>
            <a:r>
              <a:rPr lang="en-US" sz="1800" dirty="0">
                <a:solidFill>
                  <a:srgbClr val="FF0000"/>
                </a:solidFill>
              </a:rPr>
              <a:t>[0</a:t>
            </a:r>
            <a:r>
              <a:rPr lang="en-US" sz="1600" dirty="0">
                <a:solidFill>
                  <a:srgbClr val="FF0000"/>
                </a:solidFill>
              </a:rPr>
              <a:t>] or 10</a:t>
            </a:r>
          </a:p>
        </p:txBody>
      </p:sp>
      <p:sp>
        <p:nvSpPr>
          <p:cNvPr id="65" name="Line 4"/>
          <p:cNvSpPr>
            <a:spLocks noChangeShapeType="1"/>
          </p:cNvSpPr>
          <p:nvPr/>
        </p:nvSpPr>
        <p:spPr bwMode="auto">
          <a:xfrm>
            <a:off x="304800" y="607104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528578" y="5876329"/>
            <a:ext cx="2061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/>
              <a:t>cout</a:t>
            </a:r>
            <a:r>
              <a:rPr lang="en-US" sz="1800" dirty="0"/>
              <a:t> &lt;&lt; *(ptr+2);  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228516" y="5879068"/>
            <a:ext cx="2502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// prints </a:t>
            </a:r>
            <a:r>
              <a:rPr lang="en-US" sz="1800" dirty="0" err="1">
                <a:solidFill>
                  <a:srgbClr val="FF0000"/>
                </a:solidFill>
              </a:rPr>
              <a:t>nums</a:t>
            </a:r>
            <a:r>
              <a:rPr lang="en-US" sz="1800" dirty="0">
                <a:solidFill>
                  <a:srgbClr val="FF0000"/>
                </a:solidFill>
              </a:rPr>
              <a:t>[2</a:t>
            </a:r>
            <a:r>
              <a:rPr lang="en-US" sz="1600" dirty="0">
                <a:solidFill>
                  <a:srgbClr val="FF0000"/>
                </a:solidFill>
              </a:rPr>
              <a:t>] or 30</a:t>
            </a:r>
          </a:p>
        </p:txBody>
      </p:sp>
      <p:sp>
        <p:nvSpPr>
          <p:cNvPr id="70" name="Rounded Rectangular Callout 69"/>
          <p:cNvSpPr/>
          <p:nvPr/>
        </p:nvSpPr>
        <p:spPr bwMode="auto">
          <a:xfrm>
            <a:off x="3125037" y="2512088"/>
            <a:ext cx="3064748" cy="1989574"/>
          </a:xfrm>
          <a:prstGeom prst="wedgeRoundRectCallout">
            <a:avLst>
              <a:gd name="adj1" fmla="val -92143"/>
              <a:gd name="adj2" fmla="val 89514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Since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ptr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points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to the top of the </a:t>
            </a:r>
            <a:r>
              <a:rPr kumimoji="0" lang="en-US" sz="1800" b="0" i="0" u="none" strike="noStrike" cap="none" normalizeH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nums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array, this prints out the value that is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two integer elements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from the top of the </a:t>
            </a:r>
            <a:r>
              <a:rPr kumimoji="0" lang="en-US" sz="1800" b="0" i="0" u="none" strike="noStrike" cap="none" normalizeH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nums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array.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1" name="Rounded Rectangular Callout 70"/>
          <p:cNvSpPr/>
          <p:nvPr/>
        </p:nvSpPr>
        <p:spPr bwMode="auto">
          <a:xfrm>
            <a:off x="2153991" y="3135084"/>
            <a:ext cx="4005651" cy="1885053"/>
          </a:xfrm>
          <a:prstGeom prst="wedgeRoundRectCallout">
            <a:avLst>
              <a:gd name="adj1" fmla="val -64029"/>
              <a:gd name="adj2" fmla="val 81893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Since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ptr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points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to the top of the </a:t>
            </a:r>
            <a:r>
              <a:rPr kumimoji="0" lang="en-US" sz="2000" b="0" i="0" u="none" strike="noStrike" cap="none" normalizeH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nums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array, this prints out the value that is at 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address 9242</a:t>
            </a:r>
            <a:r>
              <a:rPr lang="en-US" sz="2000" dirty="0"/>
              <a:t> – i.e., the 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first element of the </a:t>
            </a:r>
            <a:r>
              <a:rPr kumimoji="0" lang="en-US" sz="2000" b="0" i="0" u="none" strike="noStrike" cap="none" normalizeH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nums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array.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8" name="Rounded Rectangular Callout 67"/>
          <p:cNvSpPr/>
          <p:nvPr/>
        </p:nvSpPr>
        <p:spPr bwMode="auto">
          <a:xfrm>
            <a:off x="2071561" y="2351768"/>
            <a:ext cx="4117473" cy="2133595"/>
          </a:xfrm>
          <a:prstGeom prst="wedgeRoundRectCallout">
            <a:avLst>
              <a:gd name="adj1" fmla="val -51744"/>
              <a:gd name="adj2" fmla="val 117911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This line says “print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</a:rPr>
              <a:t> out the item that is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</a:rPr>
              <a:t>two elements </a:t>
            </a:r>
            <a:r>
              <a:rPr lang="en-US" sz="1800" dirty="0"/>
              <a:t>down f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</a:rPr>
              <a:t>rom where </a:t>
            </a:r>
            <a:r>
              <a:rPr kumimoji="0" lang="en-US" sz="1800" b="0" i="0" u="none" strike="noStrike" cap="none" normalizeH="0" dirty="0" err="1">
                <a:ln>
                  <a:noFill/>
                </a:ln>
                <a:solidFill>
                  <a:srgbClr val="6600CC"/>
                </a:solidFill>
                <a:effectLst/>
              </a:rPr>
              <a:t>ptr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</a:rPr>
              <a:t>points.” (in this case, </a:t>
            </a:r>
            <a:r>
              <a:rPr kumimoji="0" lang="en-US" sz="1800" b="0" i="0" u="none" strike="noStrike" cap="none" normalizeH="0" dirty="0" err="1">
                <a:ln>
                  <a:noFill/>
                </a:ln>
                <a:solidFill>
                  <a:schemeClr val="tx2"/>
                </a:solidFill>
                <a:effectLst/>
              </a:rPr>
              <a:t>ptr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</a:rPr>
              <a:t> points to the top of the array) </a:t>
            </a:r>
            <a:b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</a:rPr>
            </a:br>
            <a:r>
              <a:rPr kumimoji="0" lang="en-US" sz="11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11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It’s the same as printing out </a:t>
            </a:r>
            <a:r>
              <a:rPr kumimoji="0" lang="en-US" sz="1800" b="0" i="0" u="none" strike="noStrike" cap="none" normalizeH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nums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[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2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] or </a:t>
            </a:r>
            <a:r>
              <a:rPr kumimoji="0" lang="en-US" sz="1800" b="0" i="0" u="none" strike="noStrike" cap="none" normalizeH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ptr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[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2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].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2" name="Text Box 5"/>
          <p:cNvSpPr txBox="1">
            <a:spLocks noChangeArrowheads="1"/>
          </p:cNvSpPr>
          <p:nvPr/>
        </p:nvSpPr>
        <p:spPr bwMode="auto">
          <a:xfrm>
            <a:off x="5084654" y="714818"/>
            <a:ext cx="390127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In C++, the two syntaxes have identical behavior: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10784" y="1442213"/>
            <a:ext cx="3901272" cy="369332"/>
            <a:chOff x="5210784" y="1597861"/>
            <a:chExt cx="3901272" cy="369332"/>
          </a:xfrm>
        </p:grpSpPr>
        <p:sp>
          <p:nvSpPr>
            <p:cNvPr id="73" name="Text Box 5"/>
            <p:cNvSpPr txBox="1">
              <a:spLocks noChangeArrowheads="1"/>
            </p:cNvSpPr>
            <p:nvPr/>
          </p:nvSpPr>
          <p:spPr bwMode="auto">
            <a:xfrm>
              <a:off x="5210784" y="1597861"/>
              <a:ext cx="390127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 err="1"/>
                <a:t>ptr</a:t>
              </a:r>
              <a:r>
                <a:rPr lang="en-US" sz="1800" dirty="0"/>
                <a:t>[j]            *(</a:t>
              </a:r>
              <a:r>
                <a:rPr lang="en-US" sz="1800" dirty="0" err="1"/>
                <a:t>ptr</a:t>
              </a:r>
              <a:r>
                <a:rPr lang="en-US" sz="1800" dirty="0"/>
                <a:t> + j)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 bwMode="auto">
            <a:xfrm>
              <a:off x="6812863" y="1782527"/>
              <a:ext cx="431598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arrow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74" name="Text Box 5"/>
          <p:cNvSpPr txBox="1">
            <a:spLocks noChangeArrowheads="1"/>
          </p:cNvSpPr>
          <p:nvPr/>
        </p:nvSpPr>
        <p:spPr bwMode="auto">
          <a:xfrm>
            <a:off x="4800600" y="2048470"/>
            <a:ext cx="420559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2"/>
                </a:solidFill>
              </a:rPr>
              <a:t>They both mean: </a:t>
            </a:r>
            <a:r>
              <a:rPr lang="en-US" sz="1800" dirty="0"/>
              <a:t>“Go to the address in </a:t>
            </a:r>
            <a:r>
              <a:rPr lang="en-US" sz="1800" dirty="0" err="1">
                <a:solidFill>
                  <a:srgbClr val="6600CC"/>
                </a:solidFill>
              </a:rPr>
              <a:t>ptr</a:t>
            </a:r>
            <a:r>
              <a:rPr lang="en-US" sz="1800" dirty="0"/>
              <a:t>, </a:t>
            </a:r>
            <a:r>
              <a:rPr lang="en-US" sz="1800" dirty="0">
                <a:solidFill>
                  <a:schemeClr val="bg1"/>
                </a:solidFill>
              </a:rPr>
              <a:t>then skip down j elements and get the value.”</a:t>
            </a:r>
          </a:p>
        </p:txBody>
      </p:sp>
      <p:cxnSp>
        <p:nvCxnSpPr>
          <p:cNvPr id="76" name="Curved Connector 75"/>
          <p:cNvCxnSpPr/>
          <p:nvPr/>
        </p:nvCxnSpPr>
        <p:spPr bwMode="auto">
          <a:xfrm rot="10800000">
            <a:off x="6781379" y="3715832"/>
            <a:ext cx="61629" cy="2427679"/>
          </a:xfrm>
          <a:prstGeom prst="curvedConnector3">
            <a:avLst>
              <a:gd name="adj1" fmla="val 1449551"/>
            </a:avLst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Curved Connector 76"/>
          <p:cNvCxnSpPr/>
          <p:nvPr/>
        </p:nvCxnSpPr>
        <p:spPr bwMode="auto">
          <a:xfrm flipH="1">
            <a:off x="7676185" y="3702077"/>
            <a:ext cx="10709" cy="594134"/>
          </a:xfrm>
          <a:prstGeom prst="curvedConnector3">
            <a:avLst>
              <a:gd name="adj1" fmla="val -2134653"/>
            </a:avLst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Curved Connector 77"/>
          <p:cNvCxnSpPr/>
          <p:nvPr/>
        </p:nvCxnSpPr>
        <p:spPr bwMode="auto">
          <a:xfrm flipH="1">
            <a:off x="7696200" y="4333672"/>
            <a:ext cx="10709" cy="594134"/>
          </a:xfrm>
          <a:prstGeom prst="curvedConnector3">
            <a:avLst>
              <a:gd name="adj1" fmla="val -2134653"/>
            </a:avLst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9" name="Rectangle 78"/>
          <p:cNvSpPr/>
          <p:nvPr/>
        </p:nvSpPr>
        <p:spPr bwMode="auto">
          <a:xfrm>
            <a:off x="6773696" y="4884429"/>
            <a:ext cx="940340" cy="660337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0" name="Text Box 5"/>
          <p:cNvSpPr txBox="1">
            <a:spLocks noChangeArrowheads="1"/>
          </p:cNvSpPr>
          <p:nvPr/>
        </p:nvSpPr>
        <p:spPr bwMode="auto">
          <a:xfrm>
            <a:off x="4798976" y="2042808"/>
            <a:ext cx="420559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6"/>
                </a:solidFill>
              </a:rPr>
              <a:t>They both mean</a:t>
            </a:r>
            <a:r>
              <a:rPr lang="en-US" sz="1800" dirty="0">
                <a:solidFill>
                  <a:schemeClr val="tx1"/>
                </a:solidFill>
              </a:rPr>
              <a:t>: “Go to the address in </a:t>
            </a:r>
            <a:r>
              <a:rPr lang="en-US" sz="1800" dirty="0" err="1">
                <a:solidFill>
                  <a:srgbClr val="6600CC"/>
                </a:solidFill>
              </a:rPr>
              <a:t>ptr</a:t>
            </a:r>
            <a:r>
              <a:rPr lang="en-US" sz="1800" dirty="0">
                <a:solidFill>
                  <a:schemeClr val="tx1"/>
                </a:solidFill>
              </a:rPr>
              <a:t>, then skip</a:t>
            </a:r>
            <a:r>
              <a:rPr lang="en-US" sz="1800" dirty="0"/>
              <a:t> down </a:t>
            </a:r>
            <a:r>
              <a:rPr lang="en-US" sz="1800" dirty="0">
                <a:solidFill>
                  <a:srgbClr val="FF0000"/>
                </a:solidFill>
              </a:rPr>
              <a:t>j elements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bg1"/>
                </a:solidFill>
              </a:rPr>
              <a:t>and get the value.”</a:t>
            </a:r>
          </a:p>
        </p:txBody>
      </p:sp>
      <p:sp>
        <p:nvSpPr>
          <p:cNvPr id="83" name="Text Box 5"/>
          <p:cNvSpPr txBox="1">
            <a:spLocks noChangeArrowheads="1"/>
          </p:cNvSpPr>
          <p:nvPr/>
        </p:nvSpPr>
        <p:spPr bwMode="auto">
          <a:xfrm>
            <a:off x="4800600" y="2047672"/>
            <a:ext cx="420559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6"/>
                </a:solidFill>
              </a:rPr>
              <a:t>They both mean</a:t>
            </a:r>
            <a:r>
              <a:rPr lang="en-US" sz="1800" dirty="0">
                <a:solidFill>
                  <a:schemeClr val="tx1"/>
                </a:solidFill>
              </a:rPr>
              <a:t>: “Go to the address in </a:t>
            </a:r>
            <a:r>
              <a:rPr lang="en-US" sz="1800" dirty="0" err="1">
                <a:solidFill>
                  <a:srgbClr val="6600CC"/>
                </a:solidFill>
              </a:rPr>
              <a:t>ptr</a:t>
            </a:r>
            <a:r>
              <a:rPr lang="en-US" sz="1800" dirty="0">
                <a:solidFill>
                  <a:schemeClr val="tx1"/>
                </a:solidFill>
              </a:rPr>
              <a:t>, then skip</a:t>
            </a:r>
            <a:r>
              <a:rPr lang="en-US" sz="1800" dirty="0"/>
              <a:t> down </a:t>
            </a:r>
            <a:r>
              <a:rPr lang="en-US" sz="1800" dirty="0">
                <a:solidFill>
                  <a:srgbClr val="FF0000"/>
                </a:solidFill>
              </a:rPr>
              <a:t>j elements</a:t>
            </a:r>
            <a:r>
              <a:rPr lang="en-US" sz="1800" dirty="0">
                <a:solidFill>
                  <a:schemeClr val="tx1"/>
                </a:solidFill>
              </a:rPr>
              <a:t> and get the value.”</a:t>
            </a:r>
          </a:p>
        </p:txBody>
      </p:sp>
      <p:sp>
        <p:nvSpPr>
          <p:cNvPr id="75" name="Rounded Rectangular Callout 74"/>
          <p:cNvSpPr/>
          <p:nvPr/>
        </p:nvSpPr>
        <p:spPr bwMode="auto">
          <a:xfrm>
            <a:off x="603115" y="203417"/>
            <a:ext cx="5077838" cy="1858847"/>
          </a:xfrm>
          <a:prstGeom prst="wedgeRoundRectCallout">
            <a:avLst>
              <a:gd name="adj1" fmla="val 84045"/>
              <a:gd name="adj2" fmla="val 68730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NOTE: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when we say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</a:rPr>
              <a:t>“skip down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</a:rPr>
              <a:t>j elements,”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we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</a:rPr>
              <a:t>don’t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</a:rPr>
              <a:t> just mean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</a:rPr>
              <a:t>“skip down j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</a:rPr>
              <a:t>bytes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</a:rPr>
              <a:t>!”</a:t>
            </a:r>
            <a:endParaRPr lang="en-US" sz="18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normalizeH="0" dirty="0">
              <a:ln>
                <a:noFill/>
              </a:ln>
              <a:solidFill>
                <a:schemeClr val="tx2"/>
              </a:solidFill>
              <a:effectLst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I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</a:rPr>
              <a:t>nstead we mean, skip over j of the actual elements/values in the array (e.g., skip over the values 10 and 20 to get to 30)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57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4229" grpId="0"/>
      <p:bldP spid="43" grpId="0" animBg="1"/>
      <p:bldP spid="43" grpId="1" animBg="1"/>
      <p:bldP spid="56" grpId="0"/>
      <p:bldP spid="58" grpId="0"/>
      <p:bldP spid="60" grpId="0"/>
      <p:bldP spid="61" grpId="0" animBg="1"/>
      <p:bldP spid="61" grpId="1" animBg="1"/>
      <p:bldP spid="62" grpId="0"/>
      <p:bldP spid="63" grpId="0"/>
      <p:bldP spid="65" grpId="0" animBg="1"/>
      <p:bldP spid="65" grpId="1" animBg="1"/>
      <p:bldP spid="66" grpId="0"/>
      <p:bldP spid="67" grpId="0"/>
      <p:bldP spid="70" grpId="0" animBg="1"/>
      <p:bldP spid="70" grpId="1" animBg="1"/>
      <p:bldP spid="71" grpId="0" animBg="1"/>
      <p:bldP spid="71" grpId="1" animBg="1"/>
      <p:bldP spid="68" grpId="0" animBg="1"/>
      <p:bldP spid="68" grpId="1" animBg="1"/>
      <p:bldP spid="72" grpId="0"/>
      <p:bldP spid="74" grpId="0"/>
      <p:bldP spid="74" grpId="1"/>
      <p:bldP spid="79" grpId="0" animBg="1"/>
      <p:bldP spid="80" grpId="0"/>
      <p:bldP spid="80" grpId="1"/>
      <p:bldP spid="83" grpId="0"/>
      <p:bldP spid="75" grpId="0" animBg="1"/>
      <p:bldP spid="75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14110" y="1399921"/>
            <a:ext cx="1596018" cy="381863"/>
            <a:chOff x="1528182" y="1313587"/>
            <a:chExt cx="1596018" cy="381863"/>
          </a:xfrm>
        </p:grpSpPr>
        <p:sp>
          <p:nvSpPr>
            <p:cNvPr id="2" name="Rectangle 1"/>
            <p:cNvSpPr/>
            <p:nvPr/>
          </p:nvSpPr>
          <p:spPr bwMode="auto">
            <a:xfrm>
              <a:off x="2344737" y="1371600"/>
              <a:ext cx="779463" cy="3238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528182" y="1313587"/>
              <a:ext cx="910218" cy="363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array</a:t>
              </a:r>
            </a:p>
          </p:txBody>
        </p:sp>
      </p:grpSp>
      <p:sp>
        <p:nvSpPr>
          <p:cNvPr id="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754E-029B-47E0-88A6-7B8623A6FD09}" type="slidenum">
              <a:rPr lang="en-US"/>
              <a:pPr/>
              <a:t>23</a:t>
            </a:fld>
            <a:endParaRPr lang="en-US"/>
          </a:p>
        </p:txBody>
      </p:sp>
      <p:sp>
        <p:nvSpPr>
          <p:cNvPr id="5642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 sz="3000"/>
              <a:t>Pointer Arithmetic and Arrays</a:t>
            </a:r>
          </a:p>
        </p:txBody>
      </p:sp>
      <p:sp>
        <p:nvSpPr>
          <p:cNvPr id="564227" name="Text Box 3"/>
          <p:cNvSpPr txBox="1">
            <a:spLocks noChangeArrowheads="1"/>
          </p:cNvSpPr>
          <p:nvPr/>
        </p:nvSpPr>
        <p:spPr bwMode="auto">
          <a:xfrm>
            <a:off x="314325" y="1803400"/>
            <a:ext cx="3184525" cy="1452563"/>
          </a:xfrm>
          <a:prstGeom prst="rect">
            <a:avLst/>
          </a:prstGeom>
          <a:solidFill>
            <a:srgbClr val="FFFB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700"/>
              <a:t>void printData(int </a:t>
            </a:r>
            <a:r>
              <a:rPr lang="en-US" sz="1700">
                <a:solidFill>
                  <a:srgbClr val="6600CC"/>
                </a:solidFill>
              </a:rPr>
              <a:t>array</a:t>
            </a:r>
            <a:r>
              <a:rPr lang="en-US" sz="1700"/>
              <a:t>[ ])</a:t>
            </a:r>
          </a:p>
          <a:p>
            <a:r>
              <a:rPr lang="en-US" sz="1800"/>
              <a:t>{</a:t>
            </a:r>
          </a:p>
          <a:p>
            <a:r>
              <a:rPr lang="en-US" sz="1800"/>
              <a:t>     cout &lt;&lt; array[0] &lt;&lt; “\n”;</a:t>
            </a:r>
          </a:p>
          <a:p>
            <a:r>
              <a:rPr lang="en-US" sz="1800"/>
              <a:t>     cout &lt;&lt; array[1] &lt;&lt; “\n”;</a:t>
            </a:r>
          </a:p>
          <a:p>
            <a:r>
              <a:rPr lang="en-US" sz="1800"/>
              <a:t>}</a:t>
            </a:r>
          </a:p>
        </p:txBody>
      </p:sp>
      <p:sp>
        <p:nvSpPr>
          <p:cNvPr id="564228" name="Text Box 4"/>
          <p:cNvSpPr txBox="1">
            <a:spLocks noChangeArrowheads="1"/>
          </p:cNvSpPr>
          <p:nvPr/>
        </p:nvSpPr>
        <p:spPr bwMode="auto">
          <a:xfrm>
            <a:off x="295275" y="3544888"/>
            <a:ext cx="4089400" cy="2581275"/>
          </a:xfrm>
          <a:prstGeom prst="rect">
            <a:avLst/>
          </a:prstGeom>
          <a:solidFill>
            <a:srgbClr val="FFFB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700" dirty="0" err="1"/>
              <a:t>int</a:t>
            </a:r>
            <a:r>
              <a:rPr lang="en-US" sz="1700" dirty="0"/>
              <a:t> main()</a:t>
            </a:r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int</a:t>
            </a:r>
            <a:r>
              <a:rPr lang="en-US" sz="1800" dirty="0"/>
              <a:t> </a:t>
            </a:r>
            <a:r>
              <a:rPr lang="en-US" sz="1800" dirty="0" err="1"/>
              <a:t>nums</a:t>
            </a:r>
            <a:r>
              <a:rPr lang="en-US" sz="1800" dirty="0"/>
              <a:t>[3] = {10,20,30};</a:t>
            </a:r>
          </a:p>
          <a:p>
            <a:endParaRPr lang="en-US" sz="1800" dirty="0"/>
          </a:p>
          <a:p>
            <a:r>
              <a:rPr lang="en-US" sz="1800" dirty="0"/>
              <a:t>   </a:t>
            </a:r>
            <a:r>
              <a:rPr lang="en-US" sz="1800" dirty="0" err="1"/>
              <a:t>printData</a:t>
            </a:r>
            <a:r>
              <a:rPr lang="en-US" sz="1800" dirty="0"/>
              <a:t>(</a:t>
            </a:r>
            <a:r>
              <a:rPr lang="en-US" sz="1800" dirty="0" err="1"/>
              <a:t>nums</a:t>
            </a:r>
            <a:r>
              <a:rPr lang="en-US" sz="1800" dirty="0"/>
              <a:t>);</a:t>
            </a:r>
          </a:p>
          <a:p>
            <a:endParaRPr lang="en-US" sz="1000" dirty="0"/>
          </a:p>
          <a:p>
            <a:r>
              <a:rPr lang="en-US" sz="1800" dirty="0"/>
              <a:t>   </a:t>
            </a:r>
            <a:r>
              <a:rPr lang="en-US" sz="1800" dirty="0" err="1"/>
              <a:t>printData</a:t>
            </a:r>
            <a:r>
              <a:rPr lang="en-US" sz="1800" dirty="0"/>
              <a:t>(&amp;</a:t>
            </a:r>
            <a:r>
              <a:rPr lang="en-US" sz="1800" dirty="0" err="1"/>
              <a:t>nums</a:t>
            </a:r>
            <a:r>
              <a:rPr lang="en-US" sz="1800" dirty="0"/>
              <a:t>[1]);</a:t>
            </a:r>
          </a:p>
          <a:p>
            <a:endParaRPr lang="en-US" sz="1000" dirty="0"/>
          </a:p>
          <a:p>
            <a:r>
              <a:rPr lang="en-US" sz="1800" dirty="0"/>
              <a:t>   </a:t>
            </a:r>
            <a:r>
              <a:rPr lang="en-US" sz="1800" dirty="0" err="1"/>
              <a:t>printData</a:t>
            </a:r>
            <a:r>
              <a:rPr lang="en-US" sz="1800" dirty="0"/>
              <a:t>(nums+1);</a:t>
            </a:r>
          </a:p>
          <a:p>
            <a:r>
              <a:rPr lang="en-US" sz="1800" dirty="0"/>
              <a:t>}</a:t>
            </a:r>
          </a:p>
        </p:txBody>
      </p:sp>
      <p:sp>
        <p:nvSpPr>
          <p:cNvPr id="564229" name="Text Box 5"/>
          <p:cNvSpPr txBox="1">
            <a:spLocks noChangeArrowheads="1"/>
          </p:cNvSpPr>
          <p:nvPr/>
        </p:nvSpPr>
        <p:spPr bwMode="auto">
          <a:xfrm>
            <a:off x="4632325" y="803275"/>
            <a:ext cx="43370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/>
              <a:t>Did you know that when you pass an array to a function…</a:t>
            </a:r>
          </a:p>
        </p:txBody>
      </p:sp>
      <p:sp>
        <p:nvSpPr>
          <p:cNvPr id="564230" name="Text Box 6"/>
          <p:cNvSpPr txBox="1">
            <a:spLocks noChangeArrowheads="1"/>
          </p:cNvSpPr>
          <p:nvPr/>
        </p:nvSpPr>
        <p:spPr bwMode="auto">
          <a:xfrm>
            <a:off x="4689475" y="1774825"/>
            <a:ext cx="43370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/>
              <a:t>You’re really just passing the address to the start of the array!</a:t>
            </a:r>
          </a:p>
        </p:txBody>
      </p:sp>
      <p:sp>
        <p:nvSpPr>
          <p:cNvPr id="564231" name="Text Box 7"/>
          <p:cNvSpPr txBox="1">
            <a:spLocks noChangeArrowheads="1"/>
          </p:cNvSpPr>
          <p:nvPr/>
        </p:nvSpPr>
        <p:spPr bwMode="auto">
          <a:xfrm>
            <a:off x="4648200" y="2651125"/>
            <a:ext cx="43370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/>
              <a:t>… not the array itself!</a:t>
            </a:r>
          </a:p>
        </p:txBody>
      </p:sp>
      <p:sp>
        <p:nvSpPr>
          <p:cNvPr id="564232" name="Line 8"/>
          <p:cNvSpPr>
            <a:spLocks noChangeShapeType="1"/>
          </p:cNvSpPr>
          <p:nvPr/>
        </p:nvSpPr>
        <p:spPr bwMode="auto">
          <a:xfrm>
            <a:off x="295275" y="426561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64233" name="Group 9"/>
          <p:cNvGrpSpPr>
            <a:grpSpLocks/>
          </p:cNvGrpSpPr>
          <p:nvPr/>
        </p:nvGrpSpPr>
        <p:grpSpPr bwMode="auto">
          <a:xfrm>
            <a:off x="6572250" y="3757613"/>
            <a:ext cx="1905000" cy="2119312"/>
            <a:chOff x="4128" y="585"/>
            <a:chExt cx="1200" cy="1335"/>
          </a:xfrm>
        </p:grpSpPr>
        <p:sp>
          <p:nvSpPr>
            <p:cNvPr id="564234" name="Rectangle 10"/>
            <p:cNvSpPr>
              <a:spLocks noChangeArrowheads="1"/>
            </p:cNvSpPr>
            <p:nvPr/>
          </p:nvSpPr>
          <p:spPr bwMode="auto">
            <a:xfrm>
              <a:off x="4608" y="768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4235" name="Rectangle 11"/>
            <p:cNvSpPr>
              <a:spLocks noChangeArrowheads="1"/>
            </p:cNvSpPr>
            <p:nvPr/>
          </p:nvSpPr>
          <p:spPr bwMode="auto">
            <a:xfrm>
              <a:off x="4608" y="1056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4236" name="Rectangle 12"/>
            <p:cNvSpPr>
              <a:spLocks noChangeArrowheads="1"/>
            </p:cNvSpPr>
            <p:nvPr/>
          </p:nvSpPr>
          <p:spPr bwMode="auto">
            <a:xfrm>
              <a:off x="4608" y="1344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4237" name="Rectangle 13"/>
            <p:cNvSpPr>
              <a:spLocks noChangeArrowheads="1"/>
            </p:cNvSpPr>
            <p:nvPr/>
          </p:nvSpPr>
          <p:spPr bwMode="auto">
            <a:xfrm>
              <a:off x="4608" y="1632"/>
              <a:ext cx="7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0E1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4238" name="Text Box 14"/>
            <p:cNvSpPr txBox="1">
              <a:spLocks noChangeArrowheads="1"/>
            </p:cNvSpPr>
            <p:nvPr/>
          </p:nvSpPr>
          <p:spPr bwMode="auto">
            <a:xfrm>
              <a:off x="4128" y="585"/>
              <a:ext cx="44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6600CC"/>
                  </a:solidFill>
                </a:rPr>
                <a:t>nums</a:t>
              </a:r>
            </a:p>
          </p:txBody>
        </p:sp>
        <p:sp>
          <p:nvSpPr>
            <p:cNvPr id="564239" name="Text Box 15"/>
            <p:cNvSpPr txBox="1">
              <a:spLocks noChangeArrowheads="1"/>
            </p:cNvSpPr>
            <p:nvPr/>
          </p:nvSpPr>
          <p:spPr bwMode="auto">
            <a:xfrm>
              <a:off x="4320" y="777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[0]</a:t>
              </a:r>
            </a:p>
          </p:txBody>
        </p:sp>
        <p:sp>
          <p:nvSpPr>
            <p:cNvPr id="564240" name="Text Box 16"/>
            <p:cNvSpPr txBox="1">
              <a:spLocks noChangeArrowheads="1"/>
            </p:cNvSpPr>
            <p:nvPr/>
          </p:nvSpPr>
          <p:spPr bwMode="auto">
            <a:xfrm>
              <a:off x="4326" y="1065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[1]</a:t>
              </a:r>
            </a:p>
          </p:txBody>
        </p:sp>
        <p:sp>
          <p:nvSpPr>
            <p:cNvPr id="564241" name="Text Box 17"/>
            <p:cNvSpPr txBox="1">
              <a:spLocks noChangeArrowheads="1"/>
            </p:cNvSpPr>
            <p:nvPr/>
          </p:nvSpPr>
          <p:spPr bwMode="auto">
            <a:xfrm>
              <a:off x="4314" y="1353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[2]</a:t>
              </a:r>
            </a:p>
          </p:txBody>
        </p:sp>
        <p:sp>
          <p:nvSpPr>
            <p:cNvPr id="564242" name="Text Box 18"/>
            <p:cNvSpPr txBox="1">
              <a:spLocks noChangeArrowheads="1"/>
            </p:cNvSpPr>
            <p:nvPr/>
          </p:nvSpPr>
          <p:spPr bwMode="auto">
            <a:xfrm>
              <a:off x="4314" y="1659"/>
              <a:ext cx="15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 </a:t>
              </a:r>
            </a:p>
          </p:txBody>
        </p:sp>
      </p:grpSp>
      <p:sp>
        <p:nvSpPr>
          <p:cNvPr id="564243" name="Text Box 19"/>
          <p:cNvSpPr txBox="1">
            <a:spLocks noChangeArrowheads="1"/>
          </p:cNvSpPr>
          <p:nvPr/>
        </p:nvSpPr>
        <p:spPr bwMode="auto">
          <a:xfrm>
            <a:off x="7689850" y="4129088"/>
            <a:ext cx="463550" cy="173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10</a:t>
            </a:r>
          </a:p>
          <a:p>
            <a:endParaRPr lang="en-US" sz="1200">
              <a:solidFill>
                <a:srgbClr val="6600CC"/>
              </a:solidFill>
            </a:endParaRPr>
          </a:p>
          <a:p>
            <a:r>
              <a:rPr lang="en-US" sz="1800">
                <a:solidFill>
                  <a:srgbClr val="6600CC"/>
                </a:solidFill>
              </a:rPr>
              <a:t>20</a:t>
            </a:r>
          </a:p>
          <a:p>
            <a:endParaRPr lang="en-US" sz="1200">
              <a:solidFill>
                <a:srgbClr val="6600CC"/>
              </a:solidFill>
            </a:endParaRPr>
          </a:p>
          <a:p>
            <a:r>
              <a:rPr lang="en-US" sz="1800">
                <a:solidFill>
                  <a:srgbClr val="6600CC"/>
                </a:solidFill>
              </a:rPr>
              <a:t>30</a:t>
            </a:r>
          </a:p>
          <a:p>
            <a:endParaRPr lang="en-US" sz="1200">
              <a:solidFill>
                <a:srgbClr val="6600CC"/>
              </a:solidFill>
            </a:endParaRPr>
          </a:p>
          <a:p>
            <a:endParaRPr lang="en-US" sz="1800">
              <a:solidFill>
                <a:srgbClr val="6600CC"/>
              </a:solidFill>
            </a:endParaRPr>
          </a:p>
        </p:txBody>
      </p:sp>
      <p:sp>
        <p:nvSpPr>
          <p:cNvPr id="564244" name="Text Box 20"/>
          <p:cNvSpPr txBox="1">
            <a:spLocks noChangeArrowheads="1"/>
          </p:cNvSpPr>
          <p:nvPr/>
        </p:nvSpPr>
        <p:spPr bwMode="auto">
          <a:xfrm>
            <a:off x="8401050" y="3871913"/>
            <a:ext cx="742950" cy="1281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3000</a:t>
            </a:r>
          </a:p>
          <a:p>
            <a:endParaRPr lang="en-US" sz="1200">
              <a:solidFill>
                <a:srgbClr val="FF0000"/>
              </a:solidFill>
            </a:endParaRPr>
          </a:p>
          <a:p>
            <a:r>
              <a:rPr lang="en-US" sz="1800">
                <a:solidFill>
                  <a:srgbClr val="FF0000"/>
                </a:solidFill>
              </a:rPr>
              <a:t>3004</a:t>
            </a:r>
          </a:p>
          <a:p>
            <a:endParaRPr lang="en-US" sz="1200">
              <a:solidFill>
                <a:srgbClr val="FF0000"/>
              </a:solidFill>
            </a:endParaRPr>
          </a:p>
          <a:p>
            <a:r>
              <a:rPr lang="en-US" sz="1800">
                <a:solidFill>
                  <a:srgbClr val="FF0000"/>
                </a:solidFill>
              </a:rPr>
              <a:t>3008</a:t>
            </a:r>
          </a:p>
        </p:txBody>
      </p:sp>
      <p:sp>
        <p:nvSpPr>
          <p:cNvPr id="564245" name="Line 21"/>
          <p:cNvSpPr>
            <a:spLocks noChangeShapeType="1"/>
          </p:cNvSpPr>
          <p:nvPr/>
        </p:nvSpPr>
        <p:spPr bwMode="auto">
          <a:xfrm>
            <a:off x="295275" y="481806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246" name="Rectangle 22"/>
          <p:cNvSpPr>
            <a:spLocks noChangeArrowheads="1"/>
          </p:cNvSpPr>
          <p:nvPr/>
        </p:nvSpPr>
        <p:spPr bwMode="auto">
          <a:xfrm>
            <a:off x="8401050" y="3865563"/>
            <a:ext cx="74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3000</a:t>
            </a:r>
          </a:p>
        </p:txBody>
      </p:sp>
      <p:grpSp>
        <p:nvGrpSpPr>
          <p:cNvPr id="564248" name="Group 24"/>
          <p:cNvGrpSpPr>
            <a:grpSpLocks/>
          </p:cNvGrpSpPr>
          <p:nvPr/>
        </p:nvGrpSpPr>
        <p:grpSpPr bwMode="auto">
          <a:xfrm>
            <a:off x="1828800" y="1800225"/>
            <a:ext cx="1236663" cy="366713"/>
            <a:chOff x="1152" y="1134"/>
            <a:chExt cx="779" cy="231"/>
          </a:xfrm>
        </p:grpSpPr>
        <p:sp>
          <p:nvSpPr>
            <p:cNvPr id="564249" name="Rectangle 25"/>
            <p:cNvSpPr>
              <a:spLocks noChangeArrowheads="1"/>
            </p:cNvSpPr>
            <p:nvPr/>
          </p:nvSpPr>
          <p:spPr bwMode="auto">
            <a:xfrm>
              <a:off x="1212" y="1164"/>
              <a:ext cx="708" cy="198"/>
            </a:xfrm>
            <a:prstGeom prst="rect">
              <a:avLst/>
            </a:prstGeom>
            <a:solidFill>
              <a:srgbClr val="FFFBFF">
                <a:alpha val="8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4250" name="Text Box 26"/>
            <p:cNvSpPr txBox="1">
              <a:spLocks noChangeArrowheads="1"/>
            </p:cNvSpPr>
            <p:nvPr/>
          </p:nvSpPr>
          <p:spPr bwMode="auto">
            <a:xfrm>
              <a:off x="1152" y="1134"/>
              <a:ext cx="77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6600CC"/>
                  </a:solidFill>
                </a:rPr>
                <a:t>int *</a:t>
              </a:r>
              <a:r>
                <a:rPr lang="en-US" sz="1800"/>
                <a:t>array</a:t>
              </a:r>
            </a:p>
          </p:txBody>
        </p:sp>
      </p:grpSp>
      <p:sp>
        <p:nvSpPr>
          <p:cNvPr id="564251" name="Line 27"/>
          <p:cNvSpPr>
            <a:spLocks noChangeShapeType="1"/>
          </p:cNvSpPr>
          <p:nvPr/>
        </p:nvSpPr>
        <p:spPr bwMode="auto">
          <a:xfrm>
            <a:off x="95250" y="197961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64252" name="Group 28"/>
          <p:cNvGrpSpPr>
            <a:grpSpLocks/>
          </p:cNvGrpSpPr>
          <p:nvPr/>
        </p:nvGrpSpPr>
        <p:grpSpPr bwMode="auto">
          <a:xfrm>
            <a:off x="6276975" y="3600450"/>
            <a:ext cx="1209675" cy="495300"/>
            <a:chOff x="3966" y="504"/>
            <a:chExt cx="648" cy="312"/>
          </a:xfrm>
        </p:grpSpPr>
        <p:sp>
          <p:nvSpPr>
            <p:cNvPr id="564253" name="Rectangle 29"/>
            <p:cNvSpPr>
              <a:spLocks noChangeArrowheads="1"/>
            </p:cNvSpPr>
            <p:nvPr/>
          </p:nvSpPr>
          <p:spPr bwMode="auto">
            <a:xfrm>
              <a:off x="3966" y="504"/>
              <a:ext cx="648" cy="282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64254" name="Text Box 30"/>
            <p:cNvSpPr txBox="1">
              <a:spLocks noChangeArrowheads="1"/>
            </p:cNvSpPr>
            <p:nvPr/>
          </p:nvSpPr>
          <p:spPr bwMode="auto">
            <a:xfrm>
              <a:off x="4142" y="585"/>
              <a:ext cx="43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>
                  <a:solidFill>
                    <a:srgbClr val="6600CC"/>
                  </a:solidFill>
                </a:rPr>
                <a:t>array        </a:t>
              </a:r>
            </a:p>
          </p:txBody>
        </p:sp>
      </p:grpSp>
      <p:cxnSp>
        <p:nvCxnSpPr>
          <p:cNvPr id="564255" name="AutoShape 31"/>
          <p:cNvCxnSpPr>
            <a:cxnSpLocks noChangeShapeType="1"/>
            <a:stCxn id="2" idx="3"/>
            <a:endCxn id="564254" idx="1"/>
          </p:cNvCxnSpPr>
          <p:nvPr/>
        </p:nvCxnSpPr>
        <p:spPr bwMode="auto">
          <a:xfrm>
            <a:off x="3210128" y="1619859"/>
            <a:ext cx="3395401" cy="2292536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80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4256" name="Line 32"/>
          <p:cNvSpPr>
            <a:spLocks noChangeShapeType="1"/>
          </p:cNvSpPr>
          <p:nvPr/>
        </p:nvSpPr>
        <p:spPr bwMode="auto">
          <a:xfrm>
            <a:off x="381000" y="252253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257" name="AutoShape 33"/>
          <p:cNvSpPr>
            <a:spLocks noChangeArrowheads="1"/>
          </p:cNvSpPr>
          <p:nvPr/>
        </p:nvSpPr>
        <p:spPr bwMode="auto">
          <a:xfrm>
            <a:off x="4276725" y="933450"/>
            <a:ext cx="3686175" cy="1524000"/>
          </a:xfrm>
          <a:prstGeom prst="wedgeRoundRectCallout">
            <a:avLst>
              <a:gd name="adj1" fmla="val -115894"/>
              <a:gd name="adj2" fmla="val 46042"/>
              <a:gd name="adj3" fmla="val 16667"/>
            </a:avLst>
          </a:prstGeom>
          <a:solidFill>
            <a:srgbClr val="FFF0E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This line prints the element that is zero items </a:t>
            </a:r>
          </a:p>
          <a:p>
            <a:pPr algn="ctr"/>
            <a:endParaRPr lang="en-US" sz="1800"/>
          </a:p>
          <a:p>
            <a:pPr algn="ctr"/>
            <a:r>
              <a:rPr lang="en-US" sz="1800"/>
              <a:t>from the top of where ‘array’ points to.  </a:t>
            </a:r>
          </a:p>
        </p:txBody>
      </p:sp>
      <p:sp>
        <p:nvSpPr>
          <p:cNvPr id="564258" name="Line 34"/>
          <p:cNvSpPr>
            <a:spLocks noChangeShapeType="1"/>
          </p:cNvSpPr>
          <p:nvPr/>
        </p:nvSpPr>
        <p:spPr bwMode="auto">
          <a:xfrm>
            <a:off x="381000" y="28194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259" name="AutoShape 35"/>
          <p:cNvSpPr>
            <a:spLocks noChangeArrowheads="1"/>
          </p:cNvSpPr>
          <p:nvPr/>
        </p:nvSpPr>
        <p:spPr bwMode="auto">
          <a:xfrm>
            <a:off x="4171950" y="561975"/>
            <a:ext cx="3895725" cy="1885950"/>
          </a:xfrm>
          <a:prstGeom prst="wedgeRoundRectCallout">
            <a:avLst>
              <a:gd name="adj1" fmla="val -109412"/>
              <a:gd name="adj2" fmla="val 63468"/>
              <a:gd name="adj3" fmla="val 16667"/>
            </a:avLst>
          </a:prstGeom>
          <a:solidFill>
            <a:srgbClr val="FFF0E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This line prints the element that is one item from the top.</a:t>
            </a:r>
          </a:p>
          <a:p>
            <a:pPr algn="ctr"/>
            <a:endParaRPr lang="en-US" sz="1800"/>
          </a:p>
          <a:p>
            <a:pPr algn="ctr"/>
            <a:r>
              <a:rPr lang="en-US" sz="1800"/>
              <a:t>Since array starts at 3000, and each item is an integer, our next integer is at 3004…</a:t>
            </a:r>
          </a:p>
        </p:txBody>
      </p:sp>
      <p:sp>
        <p:nvSpPr>
          <p:cNvPr id="564260" name="Rectangle 36"/>
          <p:cNvSpPr>
            <a:spLocks noChangeArrowheads="1"/>
          </p:cNvSpPr>
          <p:nvPr/>
        </p:nvSpPr>
        <p:spPr bwMode="auto">
          <a:xfrm>
            <a:off x="7693025" y="4129088"/>
            <a:ext cx="4270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10</a:t>
            </a:r>
          </a:p>
        </p:txBody>
      </p:sp>
      <p:sp>
        <p:nvSpPr>
          <p:cNvPr id="564261" name="Rectangle 37"/>
          <p:cNvSpPr>
            <a:spLocks noChangeArrowheads="1"/>
          </p:cNvSpPr>
          <p:nvPr/>
        </p:nvSpPr>
        <p:spPr bwMode="auto">
          <a:xfrm>
            <a:off x="7693025" y="4586288"/>
            <a:ext cx="463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20</a:t>
            </a:r>
          </a:p>
        </p:txBody>
      </p:sp>
      <p:sp>
        <p:nvSpPr>
          <p:cNvPr id="564262" name="Line 38"/>
          <p:cNvSpPr>
            <a:spLocks noChangeShapeType="1"/>
          </p:cNvSpPr>
          <p:nvPr/>
        </p:nvSpPr>
        <p:spPr bwMode="auto">
          <a:xfrm>
            <a:off x="85725" y="31146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263" name="Line 39"/>
          <p:cNvSpPr>
            <a:spLocks noChangeShapeType="1"/>
          </p:cNvSpPr>
          <p:nvPr/>
        </p:nvSpPr>
        <p:spPr bwMode="auto">
          <a:xfrm>
            <a:off x="285750" y="52482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264" name="AutoShape 40"/>
          <p:cNvSpPr>
            <a:spLocks noChangeArrowheads="1"/>
          </p:cNvSpPr>
          <p:nvPr/>
        </p:nvSpPr>
        <p:spPr bwMode="auto">
          <a:xfrm>
            <a:off x="1876425" y="2609850"/>
            <a:ext cx="3429000" cy="2295525"/>
          </a:xfrm>
          <a:prstGeom prst="wedgeRoundRectCallout">
            <a:avLst>
              <a:gd name="adj1" fmla="val -47222"/>
              <a:gd name="adj2" fmla="val 60236"/>
              <a:gd name="adj3" fmla="val 16667"/>
            </a:avLst>
          </a:prstGeom>
          <a:solidFill>
            <a:srgbClr val="FFF0E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Here we’re passing the address of the second element of the array.</a:t>
            </a:r>
          </a:p>
          <a:p>
            <a:pPr algn="ctr"/>
            <a:endParaRPr lang="en-US" sz="1800"/>
          </a:p>
          <a:p>
            <a:pPr algn="ctr"/>
            <a:r>
              <a:rPr lang="en-US" sz="1800"/>
              <a:t>Since nums[0] is at address 3000, nums[1] one is 4 bytes down at 3004.</a:t>
            </a:r>
          </a:p>
        </p:txBody>
      </p:sp>
      <p:sp>
        <p:nvSpPr>
          <p:cNvPr id="564265" name="Rectangle 41"/>
          <p:cNvSpPr>
            <a:spLocks noChangeArrowheads="1"/>
          </p:cNvSpPr>
          <p:nvPr/>
        </p:nvSpPr>
        <p:spPr bwMode="auto">
          <a:xfrm>
            <a:off x="8401050" y="4329113"/>
            <a:ext cx="74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3004</a:t>
            </a:r>
          </a:p>
        </p:txBody>
      </p:sp>
      <p:sp>
        <p:nvSpPr>
          <p:cNvPr id="564247" name="AutoShape 23"/>
          <p:cNvSpPr>
            <a:spLocks noChangeArrowheads="1"/>
          </p:cNvSpPr>
          <p:nvPr/>
        </p:nvSpPr>
        <p:spPr bwMode="auto">
          <a:xfrm>
            <a:off x="2102391" y="214009"/>
            <a:ext cx="3231609" cy="1404026"/>
          </a:xfrm>
          <a:prstGeom prst="wedgeRoundRectCallout">
            <a:avLst>
              <a:gd name="adj1" fmla="val -45903"/>
              <a:gd name="adj2" fmla="val 67745"/>
              <a:gd name="adj3" fmla="val 16667"/>
            </a:avLst>
          </a:prstGeom>
          <a:solidFill>
            <a:srgbClr val="FFF0E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600" dirty="0"/>
              <a:t>The array parameter variable is actually a pointer! </a:t>
            </a:r>
          </a:p>
          <a:p>
            <a:pPr algn="ctr"/>
            <a:r>
              <a:rPr lang="en-US" sz="1100" dirty="0"/>
              <a:t/>
            </a:r>
            <a:br>
              <a:rPr lang="en-US" sz="1100" dirty="0"/>
            </a:br>
            <a:r>
              <a:rPr lang="en-US" sz="1600" dirty="0"/>
              <a:t>You can use </a:t>
            </a:r>
            <a:r>
              <a:rPr lang="en-US" sz="1600" dirty="0">
                <a:solidFill>
                  <a:srgbClr val="6600CC"/>
                </a:solidFill>
              </a:rPr>
              <a:t>[ ] syntax </a:t>
            </a:r>
            <a:r>
              <a:rPr lang="en-US" sz="1600" dirty="0">
                <a:solidFill>
                  <a:schemeClr val="tx1"/>
                </a:solidFill>
              </a:rPr>
              <a:t>if you like </a:t>
            </a:r>
            <a:r>
              <a:rPr lang="en-US" sz="1600" dirty="0"/>
              <a:t>but it’s REALLY a pointer!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64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64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5642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5642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22222E-6 L -0.73334 0.07361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564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667" y="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64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64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3334 0.07361 L -0.65105 -0.35695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564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-2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5642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5642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564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64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564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 0.17778 " pathEditMode="relative" ptsTypes="AA">
                                      <p:cBhvr>
                                        <p:cTn id="118" dur="2000" fill="hold"/>
                                        <p:tgtEl>
                                          <p:spTgt spid="564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64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7 L -0.3 0.16111 " pathEditMode="relative" rAng="0" ptsTypes="AA">
                                      <p:cBhvr>
                                        <p:cTn id="139" dur="2000" fill="hold"/>
                                        <p:tgtEl>
                                          <p:spTgt spid="564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0" y="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" dur="2000" fill="hold"/>
                                        <p:tgtEl>
                                          <p:spTgt spid="5642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8" dur="2000" fill="hold"/>
                                        <p:tgtEl>
                                          <p:spTgt spid="5642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 nodeType="clickPar">
                      <p:stCondLst>
                        <p:cond delay="indefinite"/>
                      </p:stCondLst>
                      <p:childTnLst>
                        <p:par>
                          <p:cTn id="1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564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 nodeType="clickPar">
                      <p:stCondLst>
                        <p:cond delay="indefinite"/>
                      </p:stCondLst>
                      <p:childTnLst>
                        <p:par>
                          <p:cTn id="1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-0.00556 L -0.73333 0.07361 " pathEditMode="relative" rAng="0" ptsTypes="AA">
                                      <p:cBhvr>
                                        <p:cTn id="191" dur="2000" fill="hold"/>
                                        <p:tgtEl>
                                          <p:spTgt spid="564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771" y="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 nodeType="clickPar">
                      <p:stCondLst>
                        <p:cond delay="indefinite"/>
                      </p:stCondLst>
                      <p:childTnLst>
                        <p:par>
                          <p:cTn id="1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4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3334 0.07361 L -0.65105 -0.42454 " pathEditMode="relative" rAng="0" ptsTypes="AA">
                                      <p:cBhvr>
                                        <p:cTn id="195" dur="2000" fill="hold"/>
                                        <p:tgtEl>
                                          <p:spTgt spid="564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-24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 nodeType="clickPar">
                      <p:stCondLst>
                        <p:cond delay="indefinite"/>
                      </p:stCondLst>
                      <p:childTnLst>
                        <p:par>
                          <p:cTn id="1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9" dur="2000" fill="hold"/>
                                        <p:tgtEl>
                                          <p:spTgt spid="56426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00" dur="2000" fill="hold"/>
                                        <p:tgtEl>
                                          <p:spTgt spid="56426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4229" grpId="0"/>
      <p:bldP spid="564230" grpId="0"/>
      <p:bldP spid="564231" grpId="0"/>
      <p:bldP spid="564232" grpId="0" animBg="1"/>
      <p:bldP spid="564232" grpId="1" animBg="1"/>
      <p:bldP spid="564243" grpId="0"/>
      <p:bldP spid="564244" grpId="0"/>
      <p:bldP spid="564244" grpId="1"/>
      <p:bldP spid="564245" grpId="0" animBg="1"/>
      <p:bldP spid="564245" grpId="1" animBg="1"/>
      <p:bldP spid="564246" grpId="0"/>
      <p:bldP spid="564246" grpId="1"/>
      <p:bldP spid="564246" grpId="2"/>
      <p:bldP spid="564246" grpId="3"/>
      <p:bldP spid="564251" grpId="0" animBg="1"/>
      <p:bldP spid="564251" grpId="1" animBg="1"/>
      <p:bldP spid="564256" grpId="0" animBg="1"/>
      <p:bldP spid="564256" grpId="1" animBg="1"/>
      <p:bldP spid="564257" grpId="0" animBg="1"/>
      <p:bldP spid="564257" grpId="1" animBg="1"/>
      <p:bldP spid="564258" grpId="0" animBg="1"/>
      <p:bldP spid="564258" grpId="1" animBg="1"/>
      <p:bldP spid="564259" grpId="0" animBg="1"/>
      <p:bldP spid="564259" grpId="1" animBg="1"/>
      <p:bldP spid="564260" grpId="0"/>
      <p:bldP spid="564260" grpId="1"/>
      <p:bldP spid="564261" grpId="0"/>
      <p:bldP spid="564261" grpId="1"/>
      <p:bldP spid="564262" grpId="0" animBg="1"/>
      <p:bldP spid="564262" grpId="1" animBg="1"/>
      <p:bldP spid="564263" grpId="0" animBg="1"/>
      <p:bldP spid="564264" grpId="0" animBg="1"/>
      <p:bldP spid="564264" grpId="1" animBg="1"/>
      <p:bldP spid="564265" grpId="0"/>
      <p:bldP spid="564265" grpId="1"/>
      <p:bldP spid="564265" grpId="2"/>
      <p:bldP spid="564247" grpId="0" animBg="1"/>
      <p:bldP spid="564247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1614110" y="1399921"/>
            <a:ext cx="1596018" cy="381863"/>
            <a:chOff x="1528182" y="1313587"/>
            <a:chExt cx="1596018" cy="381863"/>
          </a:xfrm>
        </p:grpSpPr>
        <p:sp>
          <p:nvSpPr>
            <p:cNvPr id="58" name="Rectangle 57"/>
            <p:cNvSpPr/>
            <p:nvPr/>
          </p:nvSpPr>
          <p:spPr bwMode="auto">
            <a:xfrm>
              <a:off x="2344737" y="1371600"/>
              <a:ext cx="779463" cy="3238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528182" y="1313587"/>
              <a:ext cx="910218" cy="363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array</a:t>
              </a:r>
            </a:p>
          </p:txBody>
        </p:sp>
      </p:grpSp>
      <p:sp>
        <p:nvSpPr>
          <p:cNvPr id="5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FB35F-6892-406E-9E05-8F89812772F4}" type="slidenum">
              <a:rPr lang="en-US"/>
              <a:pPr/>
              <a:t>24</a:t>
            </a:fld>
            <a:endParaRPr lang="en-US"/>
          </a:p>
        </p:txBody>
      </p:sp>
      <p:sp>
        <p:nvSpPr>
          <p:cNvPr id="5662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 sz="3000"/>
              <a:t>Pointer Arithmetic and Arrays</a:t>
            </a:r>
          </a:p>
        </p:txBody>
      </p:sp>
      <p:sp>
        <p:nvSpPr>
          <p:cNvPr id="566275" name="Text Box 3"/>
          <p:cNvSpPr txBox="1">
            <a:spLocks noChangeArrowheads="1"/>
          </p:cNvSpPr>
          <p:nvPr/>
        </p:nvSpPr>
        <p:spPr bwMode="auto">
          <a:xfrm>
            <a:off x="314325" y="1803400"/>
            <a:ext cx="3184525" cy="1452563"/>
          </a:xfrm>
          <a:prstGeom prst="rect">
            <a:avLst/>
          </a:prstGeom>
          <a:solidFill>
            <a:srgbClr val="FFFB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700"/>
              <a:t>void printData(int </a:t>
            </a:r>
            <a:r>
              <a:rPr lang="en-US" sz="1700">
                <a:solidFill>
                  <a:srgbClr val="6600CC"/>
                </a:solidFill>
              </a:rPr>
              <a:t>array</a:t>
            </a:r>
            <a:r>
              <a:rPr lang="en-US" sz="1700"/>
              <a:t>[ ])</a:t>
            </a:r>
          </a:p>
          <a:p>
            <a:r>
              <a:rPr lang="en-US" sz="1800"/>
              <a:t>{</a:t>
            </a:r>
          </a:p>
          <a:p>
            <a:r>
              <a:rPr lang="en-US" sz="1800"/>
              <a:t>     cout &lt;&lt; array[0] &lt;&lt; “\n”;</a:t>
            </a:r>
          </a:p>
          <a:p>
            <a:r>
              <a:rPr lang="en-US" sz="1800"/>
              <a:t>     cout &lt;&lt; array[1] &lt;&lt; “\n”;</a:t>
            </a:r>
          </a:p>
          <a:p>
            <a:r>
              <a:rPr lang="en-US" sz="1800"/>
              <a:t>}</a:t>
            </a:r>
          </a:p>
        </p:txBody>
      </p:sp>
      <p:sp>
        <p:nvSpPr>
          <p:cNvPr id="566276" name="Text Box 4"/>
          <p:cNvSpPr txBox="1">
            <a:spLocks noChangeArrowheads="1"/>
          </p:cNvSpPr>
          <p:nvPr/>
        </p:nvSpPr>
        <p:spPr bwMode="auto">
          <a:xfrm>
            <a:off x="295275" y="3544888"/>
            <a:ext cx="4089400" cy="2581275"/>
          </a:xfrm>
          <a:prstGeom prst="rect">
            <a:avLst/>
          </a:prstGeom>
          <a:solidFill>
            <a:srgbClr val="FFFB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700" dirty="0" err="1"/>
              <a:t>int</a:t>
            </a:r>
            <a:r>
              <a:rPr lang="en-US" sz="1700" dirty="0"/>
              <a:t> main()</a:t>
            </a:r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int</a:t>
            </a:r>
            <a:r>
              <a:rPr lang="en-US" sz="1800" dirty="0"/>
              <a:t> </a:t>
            </a:r>
            <a:r>
              <a:rPr lang="en-US" sz="1800" dirty="0" err="1"/>
              <a:t>nums</a:t>
            </a:r>
            <a:r>
              <a:rPr lang="en-US" sz="1800" dirty="0"/>
              <a:t>[3] = {10,20,30};</a:t>
            </a:r>
          </a:p>
          <a:p>
            <a:endParaRPr lang="en-US" sz="1800" dirty="0"/>
          </a:p>
          <a:p>
            <a:r>
              <a:rPr lang="en-US" sz="1800" dirty="0"/>
              <a:t>   </a:t>
            </a:r>
            <a:r>
              <a:rPr lang="en-US" sz="1800" dirty="0" err="1"/>
              <a:t>printData</a:t>
            </a:r>
            <a:r>
              <a:rPr lang="en-US" sz="1800" dirty="0"/>
              <a:t>(</a:t>
            </a:r>
            <a:r>
              <a:rPr lang="en-US" sz="1800" dirty="0" err="1"/>
              <a:t>nums</a:t>
            </a:r>
            <a:r>
              <a:rPr lang="en-US" sz="1800" dirty="0"/>
              <a:t>);</a:t>
            </a:r>
          </a:p>
          <a:p>
            <a:endParaRPr lang="en-US" sz="1000" dirty="0"/>
          </a:p>
          <a:p>
            <a:r>
              <a:rPr lang="en-US" sz="1800" dirty="0"/>
              <a:t>   </a:t>
            </a:r>
            <a:r>
              <a:rPr lang="en-US" sz="1800" dirty="0" err="1"/>
              <a:t>printData</a:t>
            </a:r>
            <a:r>
              <a:rPr lang="en-US" sz="1800" dirty="0"/>
              <a:t>(&amp;</a:t>
            </a:r>
            <a:r>
              <a:rPr lang="en-US" sz="1800" dirty="0" err="1"/>
              <a:t>nums</a:t>
            </a:r>
            <a:r>
              <a:rPr lang="en-US" sz="1800" dirty="0"/>
              <a:t>[1]);</a:t>
            </a:r>
          </a:p>
          <a:p>
            <a:endParaRPr lang="en-US" sz="1000" dirty="0"/>
          </a:p>
          <a:p>
            <a:r>
              <a:rPr lang="en-US" sz="1800" dirty="0"/>
              <a:t>   </a:t>
            </a:r>
            <a:r>
              <a:rPr lang="en-US" sz="1800" dirty="0" err="1"/>
              <a:t>printData</a:t>
            </a:r>
            <a:r>
              <a:rPr lang="en-US" sz="1800" dirty="0"/>
              <a:t>(nums+1);</a:t>
            </a:r>
          </a:p>
          <a:p>
            <a:r>
              <a:rPr lang="en-US" sz="1800" dirty="0"/>
              <a:t>}</a:t>
            </a:r>
          </a:p>
        </p:txBody>
      </p:sp>
      <p:sp>
        <p:nvSpPr>
          <p:cNvPr id="566277" name="Text Box 5"/>
          <p:cNvSpPr txBox="1">
            <a:spLocks noChangeArrowheads="1"/>
          </p:cNvSpPr>
          <p:nvPr/>
        </p:nvSpPr>
        <p:spPr bwMode="auto">
          <a:xfrm>
            <a:off x="4632325" y="803275"/>
            <a:ext cx="43370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/>
              <a:t>Did you know that when you pass an array to a function…</a:t>
            </a:r>
          </a:p>
        </p:txBody>
      </p:sp>
      <p:sp>
        <p:nvSpPr>
          <p:cNvPr id="566278" name="Text Box 6"/>
          <p:cNvSpPr txBox="1">
            <a:spLocks noChangeArrowheads="1"/>
          </p:cNvSpPr>
          <p:nvPr/>
        </p:nvSpPr>
        <p:spPr bwMode="auto">
          <a:xfrm>
            <a:off x="4689475" y="1774825"/>
            <a:ext cx="43370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/>
              <a:t>You’re really just passing the address to the start of the array!</a:t>
            </a:r>
          </a:p>
        </p:txBody>
      </p:sp>
      <p:sp>
        <p:nvSpPr>
          <p:cNvPr id="566279" name="Text Box 7"/>
          <p:cNvSpPr txBox="1">
            <a:spLocks noChangeArrowheads="1"/>
          </p:cNvSpPr>
          <p:nvPr/>
        </p:nvSpPr>
        <p:spPr bwMode="auto">
          <a:xfrm>
            <a:off x="4648200" y="2651125"/>
            <a:ext cx="43370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/>
              <a:t>… not the array itself!</a:t>
            </a:r>
          </a:p>
        </p:txBody>
      </p:sp>
      <p:grpSp>
        <p:nvGrpSpPr>
          <p:cNvPr id="566280" name="Group 8"/>
          <p:cNvGrpSpPr>
            <a:grpSpLocks/>
          </p:cNvGrpSpPr>
          <p:nvPr/>
        </p:nvGrpSpPr>
        <p:grpSpPr bwMode="auto">
          <a:xfrm>
            <a:off x="6572250" y="3757613"/>
            <a:ext cx="1905000" cy="2119312"/>
            <a:chOff x="4128" y="585"/>
            <a:chExt cx="1200" cy="1335"/>
          </a:xfrm>
        </p:grpSpPr>
        <p:sp>
          <p:nvSpPr>
            <p:cNvPr id="566281" name="Rectangle 9"/>
            <p:cNvSpPr>
              <a:spLocks noChangeArrowheads="1"/>
            </p:cNvSpPr>
            <p:nvPr/>
          </p:nvSpPr>
          <p:spPr bwMode="auto">
            <a:xfrm>
              <a:off x="4608" y="768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6282" name="Rectangle 10"/>
            <p:cNvSpPr>
              <a:spLocks noChangeArrowheads="1"/>
            </p:cNvSpPr>
            <p:nvPr/>
          </p:nvSpPr>
          <p:spPr bwMode="auto">
            <a:xfrm>
              <a:off x="4608" y="1056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6283" name="Rectangle 11"/>
            <p:cNvSpPr>
              <a:spLocks noChangeArrowheads="1"/>
            </p:cNvSpPr>
            <p:nvPr/>
          </p:nvSpPr>
          <p:spPr bwMode="auto">
            <a:xfrm>
              <a:off x="4608" y="1344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6284" name="Rectangle 12"/>
            <p:cNvSpPr>
              <a:spLocks noChangeArrowheads="1"/>
            </p:cNvSpPr>
            <p:nvPr/>
          </p:nvSpPr>
          <p:spPr bwMode="auto">
            <a:xfrm>
              <a:off x="4608" y="1632"/>
              <a:ext cx="7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0E1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6285" name="Text Box 13"/>
            <p:cNvSpPr txBox="1">
              <a:spLocks noChangeArrowheads="1"/>
            </p:cNvSpPr>
            <p:nvPr/>
          </p:nvSpPr>
          <p:spPr bwMode="auto">
            <a:xfrm>
              <a:off x="4128" y="585"/>
              <a:ext cx="44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6600CC"/>
                  </a:solidFill>
                </a:rPr>
                <a:t>nums</a:t>
              </a:r>
            </a:p>
          </p:txBody>
        </p:sp>
        <p:sp>
          <p:nvSpPr>
            <p:cNvPr id="566286" name="Text Box 14"/>
            <p:cNvSpPr txBox="1">
              <a:spLocks noChangeArrowheads="1"/>
            </p:cNvSpPr>
            <p:nvPr/>
          </p:nvSpPr>
          <p:spPr bwMode="auto">
            <a:xfrm>
              <a:off x="4320" y="777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[0]</a:t>
              </a:r>
            </a:p>
          </p:txBody>
        </p:sp>
        <p:sp>
          <p:nvSpPr>
            <p:cNvPr id="566287" name="Text Box 15"/>
            <p:cNvSpPr txBox="1">
              <a:spLocks noChangeArrowheads="1"/>
            </p:cNvSpPr>
            <p:nvPr/>
          </p:nvSpPr>
          <p:spPr bwMode="auto">
            <a:xfrm>
              <a:off x="4326" y="1065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[1]</a:t>
              </a:r>
            </a:p>
          </p:txBody>
        </p:sp>
        <p:sp>
          <p:nvSpPr>
            <p:cNvPr id="566288" name="Text Box 16"/>
            <p:cNvSpPr txBox="1">
              <a:spLocks noChangeArrowheads="1"/>
            </p:cNvSpPr>
            <p:nvPr/>
          </p:nvSpPr>
          <p:spPr bwMode="auto">
            <a:xfrm>
              <a:off x="4314" y="1353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[2]</a:t>
              </a:r>
            </a:p>
          </p:txBody>
        </p:sp>
        <p:sp>
          <p:nvSpPr>
            <p:cNvPr id="566289" name="Text Box 17"/>
            <p:cNvSpPr txBox="1">
              <a:spLocks noChangeArrowheads="1"/>
            </p:cNvSpPr>
            <p:nvPr/>
          </p:nvSpPr>
          <p:spPr bwMode="auto">
            <a:xfrm>
              <a:off x="4314" y="1659"/>
              <a:ext cx="15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 </a:t>
              </a:r>
            </a:p>
          </p:txBody>
        </p:sp>
      </p:grpSp>
      <p:sp>
        <p:nvSpPr>
          <p:cNvPr id="566290" name="Text Box 18"/>
          <p:cNvSpPr txBox="1">
            <a:spLocks noChangeArrowheads="1"/>
          </p:cNvSpPr>
          <p:nvPr/>
        </p:nvSpPr>
        <p:spPr bwMode="auto">
          <a:xfrm>
            <a:off x="7689850" y="4129088"/>
            <a:ext cx="463550" cy="173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10</a:t>
            </a:r>
          </a:p>
          <a:p>
            <a:endParaRPr lang="en-US" sz="1200">
              <a:solidFill>
                <a:srgbClr val="6600CC"/>
              </a:solidFill>
            </a:endParaRPr>
          </a:p>
          <a:p>
            <a:r>
              <a:rPr lang="en-US" sz="1800">
                <a:solidFill>
                  <a:srgbClr val="6600CC"/>
                </a:solidFill>
              </a:rPr>
              <a:t>20</a:t>
            </a:r>
          </a:p>
          <a:p>
            <a:endParaRPr lang="en-US" sz="1200">
              <a:solidFill>
                <a:srgbClr val="6600CC"/>
              </a:solidFill>
            </a:endParaRPr>
          </a:p>
          <a:p>
            <a:r>
              <a:rPr lang="en-US" sz="1800">
                <a:solidFill>
                  <a:srgbClr val="6600CC"/>
                </a:solidFill>
              </a:rPr>
              <a:t>30</a:t>
            </a:r>
          </a:p>
          <a:p>
            <a:endParaRPr lang="en-US" sz="1200">
              <a:solidFill>
                <a:srgbClr val="6600CC"/>
              </a:solidFill>
            </a:endParaRPr>
          </a:p>
          <a:p>
            <a:endParaRPr lang="en-US" sz="1800">
              <a:solidFill>
                <a:srgbClr val="6600CC"/>
              </a:solidFill>
            </a:endParaRPr>
          </a:p>
        </p:txBody>
      </p:sp>
      <p:sp>
        <p:nvSpPr>
          <p:cNvPr id="566291" name="Text Box 19"/>
          <p:cNvSpPr txBox="1">
            <a:spLocks noChangeArrowheads="1"/>
          </p:cNvSpPr>
          <p:nvPr/>
        </p:nvSpPr>
        <p:spPr bwMode="auto">
          <a:xfrm>
            <a:off x="8401050" y="3871913"/>
            <a:ext cx="742950" cy="1281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3000</a:t>
            </a:r>
          </a:p>
          <a:p>
            <a:endParaRPr lang="en-US" sz="1200">
              <a:solidFill>
                <a:srgbClr val="FF0000"/>
              </a:solidFill>
            </a:endParaRPr>
          </a:p>
          <a:p>
            <a:r>
              <a:rPr lang="en-US" sz="1800">
                <a:solidFill>
                  <a:srgbClr val="FF0000"/>
                </a:solidFill>
              </a:rPr>
              <a:t>3004</a:t>
            </a:r>
          </a:p>
          <a:p>
            <a:endParaRPr lang="en-US" sz="1200">
              <a:solidFill>
                <a:srgbClr val="FF0000"/>
              </a:solidFill>
            </a:endParaRPr>
          </a:p>
          <a:p>
            <a:r>
              <a:rPr lang="en-US" sz="1800">
                <a:solidFill>
                  <a:srgbClr val="FF0000"/>
                </a:solidFill>
              </a:rPr>
              <a:t>3008</a:t>
            </a:r>
          </a:p>
        </p:txBody>
      </p:sp>
      <p:sp>
        <p:nvSpPr>
          <p:cNvPr id="566292" name="Line 20"/>
          <p:cNvSpPr>
            <a:spLocks noChangeShapeType="1"/>
          </p:cNvSpPr>
          <p:nvPr/>
        </p:nvSpPr>
        <p:spPr bwMode="auto">
          <a:xfrm>
            <a:off x="95250" y="197961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6294" name="Line 22"/>
          <p:cNvSpPr>
            <a:spLocks noChangeShapeType="1"/>
          </p:cNvSpPr>
          <p:nvPr/>
        </p:nvSpPr>
        <p:spPr bwMode="auto">
          <a:xfrm>
            <a:off x="381000" y="252253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6295" name="Line 23"/>
          <p:cNvSpPr>
            <a:spLocks noChangeShapeType="1"/>
          </p:cNvSpPr>
          <p:nvPr/>
        </p:nvSpPr>
        <p:spPr bwMode="auto">
          <a:xfrm>
            <a:off x="381000" y="28194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6296" name="Line 24"/>
          <p:cNvSpPr>
            <a:spLocks noChangeShapeType="1"/>
          </p:cNvSpPr>
          <p:nvPr/>
        </p:nvSpPr>
        <p:spPr bwMode="auto">
          <a:xfrm>
            <a:off x="85725" y="31146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6297" name="Line 25"/>
          <p:cNvSpPr>
            <a:spLocks noChangeShapeType="1"/>
          </p:cNvSpPr>
          <p:nvPr/>
        </p:nvSpPr>
        <p:spPr bwMode="auto">
          <a:xfrm>
            <a:off x="285750" y="5248275"/>
            <a:ext cx="3048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6298" name="Rectangle 26"/>
          <p:cNvSpPr>
            <a:spLocks noChangeArrowheads="1"/>
          </p:cNvSpPr>
          <p:nvPr/>
        </p:nvSpPr>
        <p:spPr bwMode="auto">
          <a:xfrm>
            <a:off x="2449549" y="1413448"/>
            <a:ext cx="74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3004</a:t>
            </a:r>
          </a:p>
        </p:txBody>
      </p:sp>
      <p:grpSp>
        <p:nvGrpSpPr>
          <p:cNvPr id="566299" name="Group 27"/>
          <p:cNvGrpSpPr>
            <a:grpSpLocks/>
          </p:cNvGrpSpPr>
          <p:nvPr/>
        </p:nvGrpSpPr>
        <p:grpSpPr bwMode="auto">
          <a:xfrm>
            <a:off x="6353175" y="3657600"/>
            <a:ext cx="2867025" cy="838200"/>
            <a:chOff x="3324" y="4416"/>
            <a:chExt cx="1806" cy="528"/>
          </a:xfrm>
        </p:grpSpPr>
        <p:sp>
          <p:nvSpPr>
            <p:cNvPr id="566300" name="Rectangle 28"/>
            <p:cNvSpPr>
              <a:spLocks noChangeArrowheads="1"/>
            </p:cNvSpPr>
            <p:nvPr/>
          </p:nvSpPr>
          <p:spPr bwMode="auto">
            <a:xfrm>
              <a:off x="3324" y="4416"/>
              <a:ext cx="1344" cy="528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6301" name="Rectangle 29"/>
            <p:cNvSpPr>
              <a:spLocks noChangeArrowheads="1"/>
            </p:cNvSpPr>
            <p:nvPr/>
          </p:nvSpPr>
          <p:spPr bwMode="auto">
            <a:xfrm>
              <a:off x="4668" y="4506"/>
              <a:ext cx="462" cy="294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66302" name="Group 30"/>
          <p:cNvGrpSpPr>
            <a:grpSpLocks/>
          </p:cNvGrpSpPr>
          <p:nvPr/>
        </p:nvGrpSpPr>
        <p:grpSpPr bwMode="auto">
          <a:xfrm>
            <a:off x="6096000" y="4076700"/>
            <a:ext cx="1209675" cy="495300"/>
            <a:chOff x="3966" y="504"/>
            <a:chExt cx="648" cy="312"/>
          </a:xfrm>
        </p:grpSpPr>
        <p:sp>
          <p:nvSpPr>
            <p:cNvPr id="566303" name="Rectangle 31"/>
            <p:cNvSpPr>
              <a:spLocks noChangeArrowheads="1"/>
            </p:cNvSpPr>
            <p:nvPr/>
          </p:nvSpPr>
          <p:spPr bwMode="auto">
            <a:xfrm>
              <a:off x="3966" y="504"/>
              <a:ext cx="648" cy="282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66304" name="Text Box 32"/>
            <p:cNvSpPr txBox="1">
              <a:spLocks noChangeArrowheads="1"/>
            </p:cNvSpPr>
            <p:nvPr/>
          </p:nvSpPr>
          <p:spPr bwMode="auto">
            <a:xfrm>
              <a:off x="4142" y="585"/>
              <a:ext cx="43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dirty="0">
                  <a:solidFill>
                    <a:srgbClr val="6600CC"/>
                  </a:solidFill>
                </a:rPr>
                <a:t>array        </a:t>
              </a:r>
            </a:p>
          </p:txBody>
        </p:sp>
      </p:grpSp>
      <p:cxnSp>
        <p:nvCxnSpPr>
          <p:cNvPr id="566293" name="AutoShape 21"/>
          <p:cNvCxnSpPr>
            <a:cxnSpLocks noChangeShapeType="1"/>
            <a:stCxn id="58" idx="3"/>
            <a:endCxn id="566287" idx="1"/>
          </p:cNvCxnSpPr>
          <p:nvPr/>
        </p:nvCxnSpPr>
        <p:spPr bwMode="auto">
          <a:xfrm>
            <a:off x="3210128" y="1619859"/>
            <a:ext cx="3676447" cy="3083110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80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6305" name="AutoShape 33"/>
          <p:cNvSpPr>
            <a:spLocks noChangeArrowheads="1"/>
          </p:cNvSpPr>
          <p:nvPr/>
        </p:nvSpPr>
        <p:spPr bwMode="auto">
          <a:xfrm>
            <a:off x="3028950" y="95250"/>
            <a:ext cx="5429250" cy="1543050"/>
          </a:xfrm>
          <a:prstGeom prst="wedgeRoundRectCallout">
            <a:avLst>
              <a:gd name="adj1" fmla="val -52545"/>
              <a:gd name="adj2" fmla="val 67118"/>
              <a:gd name="adj3" fmla="val 16667"/>
            </a:avLst>
          </a:prstGeom>
          <a:solidFill>
            <a:srgbClr val="FFF0E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Our printData function thinks the array actually starts at location 3004!</a:t>
            </a:r>
          </a:p>
          <a:p>
            <a:pPr algn="ctr"/>
            <a:endParaRPr lang="en-US" sz="1800"/>
          </a:p>
          <a:p>
            <a:pPr algn="ctr"/>
            <a:r>
              <a:rPr lang="en-US" sz="1800"/>
              <a:t>It knows nothing about the earlier part of the array!</a:t>
            </a:r>
          </a:p>
        </p:txBody>
      </p:sp>
      <p:sp>
        <p:nvSpPr>
          <p:cNvPr id="566306" name="AutoShape 34"/>
          <p:cNvSpPr>
            <a:spLocks noChangeArrowheads="1"/>
          </p:cNvSpPr>
          <p:nvPr/>
        </p:nvSpPr>
        <p:spPr bwMode="auto">
          <a:xfrm>
            <a:off x="3829050" y="704850"/>
            <a:ext cx="4867275" cy="1524000"/>
          </a:xfrm>
          <a:prstGeom prst="wedgeRoundRectCallout">
            <a:avLst>
              <a:gd name="adj1" fmla="val -83856"/>
              <a:gd name="adj2" fmla="val 57917"/>
              <a:gd name="adj3" fmla="val 16667"/>
            </a:avLst>
          </a:prstGeom>
          <a:solidFill>
            <a:srgbClr val="FFF0E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This prints the element that’s zero items from the top of where our array starts… </a:t>
            </a:r>
          </a:p>
          <a:p>
            <a:pPr algn="ctr"/>
            <a:endParaRPr lang="en-US" sz="1000"/>
          </a:p>
          <a:p>
            <a:pPr algn="ctr"/>
            <a:r>
              <a:rPr lang="en-US" sz="1800"/>
              <a:t>i.e., the item at location 3004!</a:t>
            </a:r>
          </a:p>
        </p:txBody>
      </p:sp>
      <p:sp>
        <p:nvSpPr>
          <p:cNvPr id="566307" name="Rectangle 35"/>
          <p:cNvSpPr>
            <a:spLocks noChangeArrowheads="1"/>
          </p:cNvSpPr>
          <p:nvPr/>
        </p:nvSpPr>
        <p:spPr bwMode="auto">
          <a:xfrm>
            <a:off x="4975225" y="5343525"/>
            <a:ext cx="4270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10</a:t>
            </a:r>
          </a:p>
        </p:txBody>
      </p:sp>
      <p:sp>
        <p:nvSpPr>
          <p:cNvPr id="566308" name="Rectangle 36"/>
          <p:cNvSpPr>
            <a:spLocks noChangeArrowheads="1"/>
          </p:cNvSpPr>
          <p:nvPr/>
        </p:nvSpPr>
        <p:spPr bwMode="auto">
          <a:xfrm>
            <a:off x="4975225" y="5667375"/>
            <a:ext cx="463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20</a:t>
            </a:r>
          </a:p>
        </p:txBody>
      </p:sp>
      <p:sp>
        <p:nvSpPr>
          <p:cNvPr id="566309" name="Rectangle 37"/>
          <p:cNvSpPr>
            <a:spLocks noChangeArrowheads="1"/>
          </p:cNvSpPr>
          <p:nvPr/>
        </p:nvSpPr>
        <p:spPr bwMode="auto">
          <a:xfrm>
            <a:off x="6905625" y="4533900"/>
            <a:ext cx="409575" cy="1000125"/>
          </a:xfrm>
          <a:prstGeom prst="rect">
            <a:avLst/>
          </a:prstGeom>
          <a:solidFill>
            <a:schemeClr val="bg1">
              <a:alpha val="8999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66310" name="Group 38"/>
          <p:cNvGrpSpPr>
            <a:grpSpLocks/>
          </p:cNvGrpSpPr>
          <p:nvPr/>
        </p:nvGrpSpPr>
        <p:grpSpPr bwMode="auto">
          <a:xfrm>
            <a:off x="6877050" y="4505325"/>
            <a:ext cx="495300" cy="838200"/>
            <a:chOff x="4332" y="2838"/>
            <a:chExt cx="312" cy="528"/>
          </a:xfrm>
        </p:grpSpPr>
        <p:sp>
          <p:nvSpPr>
            <p:cNvPr id="566311" name="Rectangle 39"/>
            <p:cNvSpPr>
              <a:spLocks noChangeArrowheads="1"/>
            </p:cNvSpPr>
            <p:nvPr/>
          </p:nvSpPr>
          <p:spPr bwMode="auto">
            <a:xfrm>
              <a:off x="4332" y="2838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[0]</a:t>
              </a:r>
            </a:p>
          </p:txBody>
        </p:sp>
        <p:sp>
          <p:nvSpPr>
            <p:cNvPr id="566312" name="Rectangle 40"/>
            <p:cNvSpPr>
              <a:spLocks noChangeArrowheads="1"/>
            </p:cNvSpPr>
            <p:nvPr/>
          </p:nvSpPr>
          <p:spPr bwMode="auto">
            <a:xfrm>
              <a:off x="4332" y="3135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[1]</a:t>
              </a:r>
            </a:p>
          </p:txBody>
        </p:sp>
      </p:grpSp>
      <p:sp>
        <p:nvSpPr>
          <p:cNvPr id="566313" name="Rectangle 41"/>
          <p:cNvSpPr>
            <a:spLocks noChangeArrowheads="1"/>
          </p:cNvSpPr>
          <p:nvPr/>
        </p:nvSpPr>
        <p:spPr bwMode="auto">
          <a:xfrm>
            <a:off x="7693025" y="4586288"/>
            <a:ext cx="463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20</a:t>
            </a:r>
          </a:p>
        </p:txBody>
      </p:sp>
      <p:sp>
        <p:nvSpPr>
          <p:cNvPr id="566314" name="AutoShape 42"/>
          <p:cNvSpPr>
            <a:spLocks noChangeArrowheads="1"/>
          </p:cNvSpPr>
          <p:nvPr/>
        </p:nvSpPr>
        <p:spPr bwMode="auto">
          <a:xfrm>
            <a:off x="3790950" y="1000125"/>
            <a:ext cx="4867275" cy="1524000"/>
          </a:xfrm>
          <a:prstGeom prst="wedgeRoundRectCallout">
            <a:avLst>
              <a:gd name="adj1" fmla="val -83856"/>
              <a:gd name="adj2" fmla="val 57917"/>
              <a:gd name="adj3" fmla="val 16667"/>
            </a:avLst>
          </a:prstGeom>
          <a:solidFill>
            <a:srgbClr val="FFF0E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and this prints the item that is one item down from the start of the array…</a:t>
            </a:r>
          </a:p>
          <a:p>
            <a:pPr algn="ctr"/>
            <a:endParaRPr lang="en-US" sz="1800"/>
          </a:p>
          <a:p>
            <a:pPr algn="ctr"/>
            <a:r>
              <a:rPr lang="en-US" sz="1800"/>
              <a:t>If the array starts at 3004, then the next integer is in slot 3008!</a:t>
            </a:r>
          </a:p>
        </p:txBody>
      </p:sp>
      <p:sp>
        <p:nvSpPr>
          <p:cNvPr id="566315" name="Rectangle 43"/>
          <p:cNvSpPr>
            <a:spLocks noChangeArrowheads="1"/>
          </p:cNvSpPr>
          <p:nvPr/>
        </p:nvSpPr>
        <p:spPr bwMode="auto">
          <a:xfrm>
            <a:off x="7686675" y="5043488"/>
            <a:ext cx="463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30</a:t>
            </a:r>
          </a:p>
        </p:txBody>
      </p:sp>
      <p:sp>
        <p:nvSpPr>
          <p:cNvPr id="566316" name="Line 44"/>
          <p:cNvSpPr>
            <a:spLocks noChangeShapeType="1"/>
          </p:cNvSpPr>
          <p:nvPr/>
        </p:nvSpPr>
        <p:spPr bwMode="auto">
          <a:xfrm>
            <a:off x="276225" y="56673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6318" name="Rectangle 46"/>
          <p:cNvSpPr>
            <a:spLocks noChangeArrowheads="1"/>
          </p:cNvSpPr>
          <p:nvPr/>
        </p:nvSpPr>
        <p:spPr bwMode="auto">
          <a:xfrm>
            <a:off x="8401050" y="3878263"/>
            <a:ext cx="74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3000</a:t>
            </a:r>
          </a:p>
        </p:txBody>
      </p:sp>
      <p:sp>
        <p:nvSpPr>
          <p:cNvPr id="566319" name="Line 47"/>
          <p:cNvSpPr>
            <a:spLocks noChangeShapeType="1"/>
          </p:cNvSpPr>
          <p:nvPr/>
        </p:nvSpPr>
        <p:spPr bwMode="auto">
          <a:xfrm>
            <a:off x="85725" y="19812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6320" name="Text Box 48"/>
          <p:cNvSpPr txBox="1">
            <a:spLocks noChangeArrowheads="1"/>
          </p:cNvSpPr>
          <p:nvPr/>
        </p:nvSpPr>
        <p:spPr bwMode="auto">
          <a:xfrm>
            <a:off x="4343400" y="955675"/>
            <a:ext cx="43370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/>
              <a:t>When you use recursion on arrays,</a:t>
            </a:r>
            <a:br>
              <a:rPr lang="en-US" sz="2000"/>
            </a:br>
            <a:r>
              <a:rPr lang="en-US" sz="2000"/>
              <a:t>you’ll often use this notation…</a:t>
            </a:r>
          </a:p>
        </p:txBody>
      </p:sp>
      <p:sp>
        <p:nvSpPr>
          <p:cNvPr id="566321" name="Rectangle 49"/>
          <p:cNvSpPr>
            <a:spLocks noChangeArrowheads="1"/>
          </p:cNvSpPr>
          <p:nvPr/>
        </p:nvSpPr>
        <p:spPr bwMode="auto">
          <a:xfrm>
            <a:off x="485775" y="5448300"/>
            <a:ext cx="2247900" cy="447675"/>
          </a:xfrm>
          <a:prstGeom prst="rect">
            <a:avLst/>
          </a:prstGeom>
          <a:noFill/>
          <a:ln w="508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6322" name="Text Box 50"/>
          <p:cNvSpPr txBox="1">
            <a:spLocks noChangeArrowheads="1"/>
          </p:cNvSpPr>
          <p:nvPr/>
        </p:nvSpPr>
        <p:spPr bwMode="auto">
          <a:xfrm>
            <a:off x="4343400" y="2070100"/>
            <a:ext cx="43370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/>
              <a:t>To process successively smaller suffixes of the array.</a:t>
            </a:r>
          </a:p>
        </p:txBody>
      </p:sp>
      <p:sp>
        <p:nvSpPr>
          <p:cNvPr id="566317" name="AutoShape 45"/>
          <p:cNvSpPr>
            <a:spLocks noChangeArrowheads="1"/>
          </p:cNvSpPr>
          <p:nvPr/>
        </p:nvSpPr>
        <p:spPr bwMode="auto">
          <a:xfrm>
            <a:off x="3943350" y="1714500"/>
            <a:ext cx="4867275" cy="2133600"/>
          </a:xfrm>
          <a:prstGeom prst="wedgeRoundRectCallout">
            <a:avLst>
              <a:gd name="adj1" fmla="val -85681"/>
              <a:gd name="adj2" fmla="val 130579"/>
              <a:gd name="adj3" fmla="val 16667"/>
            </a:avLst>
          </a:prstGeom>
          <a:solidFill>
            <a:srgbClr val="FFF0E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This line is tricky!</a:t>
            </a:r>
          </a:p>
          <a:p>
            <a:pPr algn="ctr"/>
            <a:endParaRPr lang="en-US" sz="1800"/>
          </a:p>
          <a:p>
            <a:pPr algn="ctr"/>
            <a:r>
              <a:rPr lang="en-US" sz="1800"/>
              <a:t>First, what happens when you just write the name of an array all by itself?</a:t>
            </a:r>
          </a:p>
          <a:p>
            <a:pPr algn="ctr"/>
            <a:endParaRPr lang="en-US" sz="1800"/>
          </a:p>
          <a:p>
            <a:pPr algn="ctr"/>
            <a:r>
              <a:rPr lang="en-US" sz="1800"/>
              <a:t>Answer: C++ replaces the name with the start address of the array.</a:t>
            </a:r>
          </a:p>
        </p:txBody>
      </p:sp>
      <p:sp>
        <p:nvSpPr>
          <p:cNvPr id="566324" name="AutoShape 52"/>
          <p:cNvSpPr>
            <a:spLocks noChangeArrowheads="1"/>
          </p:cNvSpPr>
          <p:nvPr/>
        </p:nvSpPr>
        <p:spPr bwMode="auto">
          <a:xfrm>
            <a:off x="3733800" y="152400"/>
            <a:ext cx="5248275" cy="3733800"/>
          </a:xfrm>
          <a:prstGeom prst="wedgeRoundRectCallout">
            <a:avLst>
              <a:gd name="adj1" fmla="val -74653"/>
              <a:gd name="adj2" fmla="val 94644"/>
              <a:gd name="adj3" fmla="val 16667"/>
            </a:avLst>
          </a:prstGeom>
          <a:solidFill>
            <a:srgbClr val="FFF0E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/>
              <a:t>Ok. But what happens when we add 1 to the address? Do we get a value of 3001?</a:t>
            </a:r>
          </a:p>
          <a:p>
            <a:pPr algn="ctr"/>
            <a:endParaRPr lang="en-US" sz="1200" dirty="0"/>
          </a:p>
          <a:p>
            <a:pPr algn="ctr"/>
            <a:r>
              <a:rPr lang="en-US" sz="1800" dirty="0"/>
              <a:t>Let’s say you’re at 3000 </a:t>
            </a:r>
            <a:r>
              <a:rPr lang="en-US" sz="1800" dirty="0" err="1"/>
              <a:t>Gayley</a:t>
            </a:r>
            <a:r>
              <a:rPr lang="en-US" sz="1800" dirty="0"/>
              <a:t> and you ask </a:t>
            </a:r>
            <a:r>
              <a:rPr lang="en-US" sz="1800" dirty="0">
                <a:solidFill>
                  <a:srgbClr val="6600CC"/>
                </a:solidFill>
              </a:rPr>
              <a:t>“What’s the address of the next building?”  </a:t>
            </a:r>
          </a:p>
          <a:p>
            <a:pPr algn="ctr"/>
            <a:endParaRPr lang="en-US" sz="1200" dirty="0">
              <a:solidFill>
                <a:srgbClr val="6600CC"/>
              </a:solidFill>
            </a:endParaRPr>
          </a:p>
          <a:p>
            <a:pPr algn="ctr"/>
            <a:r>
              <a:rPr lang="en-US" sz="1800" dirty="0"/>
              <a:t>Well, it’s probably not 3001. It’s probably something like 3010, right?</a:t>
            </a:r>
          </a:p>
          <a:p>
            <a:pPr algn="ctr"/>
            <a:endParaRPr lang="en-US" sz="1200" dirty="0"/>
          </a:p>
          <a:p>
            <a:pPr algn="ctr"/>
            <a:r>
              <a:rPr lang="en-US" sz="1800" dirty="0"/>
              <a:t>Similarly, if you’re at address 3000 and you ask for the address of the array element that’s one slot down, the next element isn’t at 3001… in this case, it’s at 3004!</a:t>
            </a:r>
          </a:p>
          <a:p>
            <a:pPr algn="ctr"/>
            <a:endParaRPr lang="en-US" sz="1800" dirty="0"/>
          </a:p>
          <a:p>
            <a:pPr algn="ctr"/>
            <a:endParaRPr lang="en-US" sz="1800" dirty="0"/>
          </a:p>
        </p:txBody>
      </p:sp>
      <p:sp>
        <p:nvSpPr>
          <p:cNvPr id="566325" name="Rectangle 53"/>
          <p:cNvSpPr>
            <a:spLocks noChangeArrowheads="1"/>
          </p:cNvSpPr>
          <p:nvPr/>
        </p:nvSpPr>
        <p:spPr bwMode="auto">
          <a:xfrm>
            <a:off x="1676400" y="5573713"/>
            <a:ext cx="609600" cy="228600"/>
          </a:xfrm>
          <a:prstGeom prst="rect">
            <a:avLst/>
          </a:prstGeom>
          <a:noFill/>
          <a:ln w="508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66326" name="Text Box 54"/>
          <p:cNvSpPr txBox="1">
            <a:spLocks noChangeArrowheads="1"/>
          </p:cNvSpPr>
          <p:nvPr/>
        </p:nvSpPr>
        <p:spPr bwMode="auto">
          <a:xfrm>
            <a:off x="2209800" y="5292725"/>
            <a:ext cx="25796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6600CC"/>
                </a:solidFill>
              </a:rPr>
              <a:t>+ one array element down</a:t>
            </a:r>
          </a:p>
        </p:txBody>
      </p:sp>
      <p:sp>
        <p:nvSpPr>
          <p:cNvPr id="566327" name="AutoShape 55"/>
          <p:cNvSpPr>
            <a:spLocks noChangeArrowheads="1"/>
          </p:cNvSpPr>
          <p:nvPr/>
        </p:nvSpPr>
        <p:spPr bwMode="auto">
          <a:xfrm>
            <a:off x="3895725" y="838200"/>
            <a:ext cx="5248275" cy="2895600"/>
          </a:xfrm>
          <a:prstGeom prst="wedgeRoundRectCallout">
            <a:avLst>
              <a:gd name="adj1" fmla="val -74653"/>
              <a:gd name="adj2" fmla="val 107565"/>
              <a:gd name="adj3" fmla="val 16667"/>
            </a:avLst>
          </a:prstGeom>
          <a:solidFill>
            <a:srgbClr val="FFF0E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/>
              <a:t>So this statement:</a:t>
            </a:r>
          </a:p>
          <a:p>
            <a:pPr algn="ctr"/>
            <a:endParaRPr lang="en-US" sz="1800" dirty="0"/>
          </a:p>
          <a:p>
            <a:pPr algn="ctr"/>
            <a:r>
              <a:rPr lang="en-US" sz="1800" dirty="0" err="1">
                <a:solidFill>
                  <a:srgbClr val="6600CC"/>
                </a:solidFill>
              </a:rPr>
              <a:t>nums</a:t>
            </a:r>
            <a:r>
              <a:rPr lang="en-US" sz="1800" dirty="0">
                <a:solidFill>
                  <a:srgbClr val="6600CC"/>
                </a:solidFill>
              </a:rPr>
              <a:t> + 1</a:t>
            </a:r>
          </a:p>
          <a:p>
            <a:pPr algn="ctr"/>
            <a:endParaRPr lang="en-US" sz="1800" dirty="0">
              <a:solidFill>
                <a:srgbClr val="6600CC"/>
              </a:solidFill>
            </a:endParaRPr>
          </a:p>
          <a:p>
            <a:pPr algn="ctr"/>
            <a:r>
              <a:rPr lang="en-US" sz="1800" dirty="0"/>
              <a:t>is really saying</a:t>
            </a:r>
          </a:p>
          <a:p>
            <a:pPr algn="ctr"/>
            <a:endParaRPr lang="en-US" sz="1800" dirty="0"/>
          </a:p>
          <a:p>
            <a:pPr algn="ctr"/>
            <a:r>
              <a:rPr lang="en-US" sz="1800" dirty="0">
                <a:solidFill>
                  <a:srgbClr val="6600CC"/>
                </a:solidFill>
              </a:rPr>
              <a:t>“Advance one element (one integer) down</a:t>
            </a:r>
            <a:br>
              <a:rPr lang="en-US" sz="1800" dirty="0">
                <a:solidFill>
                  <a:srgbClr val="6600CC"/>
                </a:solidFill>
              </a:rPr>
            </a:br>
            <a:r>
              <a:rPr lang="en-US" sz="1800" dirty="0">
                <a:solidFill>
                  <a:srgbClr val="6600CC"/>
                </a:solidFill>
              </a:rPr>
              <a:t>from the start of the </a:t>
            </a:r>
            <a:r>
              <a:rPr lang="en-US" sz="1800" dirty="0" err="1">
                <a:solidFill>
                  <a:srgbClr val="6600CC"/>
                </a:solidFill>
              </a:rPr>
              <a:t>nums</a:t>
            </a:r>
            <a:r>
              <a:rPr lang="en-US" sz="1800" dirty="0">
                <a:solidFill>
                  <a:srgbClr val="6600CC"/>
                </a:solidFill>
              </a:rPr>
              <a:t> array.”</a:t>
            </a:r>
          </a:p>
        </p:txBody>
      </p:sp>
      <p:sp>
        <p:nvSpPr>
          <p:cNvPr id="566328" name="Rectangle 56"/>
          <p:cNvSpPr>
            <a:spLocks noChangeArrowheads="1"/>
          </p:cNvSpPr>
          <p:nvPr/>
        </p:nvSpPr>
        <p:spPr bwMode="auto">
          <a:xfrm>
            <a:off x="1924050" y="5272088"/>
            <a:ext cx="74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3004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66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66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6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6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66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566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6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7 L -0.29688 0.20417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566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4" y="10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66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96296E-6 L -0.29687 0.18194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5663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4" y="9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2000" fill="hold"/>
                                        <p:tgtEl>
                                          <p:spTgt spid="56629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2" dur="2000" fill="hold"/>
                                        <p:tgtEl>
                                          <p:spTgt spid="56629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566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566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28614E-6 L -0.74271 0.20772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5663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135" y="10386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1000"/>
                                        <p:tgtEl>
                                          <p:spTgt spid="566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5663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5663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 nodeType="clickPar">
                      <p:stCondLst>
                        <p:cond delay="indefinite"/>
                      </p:stCondLst>
                      <p:childTnLst>
                        <p:par>
                          <p:cTn id="1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566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566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 nodeType="clickPar">
                      <p:stCondLst>
                        <p:cond delay="indefinite"/>
                      </p:stCondLst>
                      <p:childTnLst>
                        <p:par>
                          <p:cTn id="1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5663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 nodeType="clickPar">
                      <p:stCondLst>
                        <p:cond delay="indefinite"/>
                      </p:stCondLst>
                      <p:childTnLst>
                        <p:par>
                          <p:cTn id="1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5663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 nodeType="clickPar">
                      <p:stCondLst>
                        <p:cond delay="indefinite"/>
                      </p:stCondLst>
                      <p:childTnLst>
                        <p:par>
                          <p:cTn id="1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566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 nodeType="clickPar">
                      <p:stCondLst>
                        <p:cond delay="indefinite"/>
                      </p:stCondLst>
                      <p:childTnLst>
                        <p:par>
                          <p:cTn id="2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 nodeType="clickPar">
                      <p:stCondLst>
                        <p:cond delay="indefinite"/>
                      </p:stCondLst>
                      <p:childTnLst>
                        <p:par>
                          <p:cTn id="2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1000"/>
                                        <p:tgtEl>
                                          <p:spTgt spid="5663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1000"/>
                                        <p:tgtEl>
                                          <p:spTgt spid="566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6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1000"/>
                                        <p:tgtEl>
                                          <p:spTgt spid="566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0462 L 0.04896 -0.55702 " pathEditMode="relative" rAng="0" ptsTypes="AA">
                                      <p:cBhvr>
                                        <p:cTn id="228" dur="2000" fill="hold"/>
                                        <p:tgtEl>
                                          <p:spTgt spid="5663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8" y="-280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 nodeType="clickPar">
                      <p:stCondLst>
                        <p:cond delay="indefinite"/>
                      </p:stCondLst>
                      <p:childTnLst>
                        <p:par>
                          <p:cTn id="2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7" dur="2000" fill="hold"/>
                                        <p:tgtEl>
                                          <p:spTgt spid="5663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38" dur="2000" fill="hold"/>
                                        <p:tgtEl>
                                          <p:spTgt spid="5663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 nodeType="clickPar">
                      <p:stCondLst>
                        <p:cond delay="indefinite"/>
                      </p:stCondLst>
                      <p:childTnLst>
                        <p:par>
                          <p:cTn id="2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 nodeType="clickPar">
                      <p:stCondLst>
                        <p:cond delay="indefinite"/>
                      </p:stCondLst>
                      <p:childTnLst>
                        <p:par>
                          <p:cTn id="2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7" dur="500"/>
                                        <p:tgtEl>
                                          <p:spTgt spid="566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 nodeType="clickPar">
                      <p:stCondLst>
                        <p:cond delay="indefinite"/>
                      </p:stCondLst>
                      <p:childTnLst>
                        <p:par>
                          <p:cTn id="2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566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566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566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566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 nodeType="clickPar">
                      <p:stCondLst>
                        <p:cond delay="indefinite"/>
                      </p:stCondLst>
                      <p:childTnLst>
                        <p:par>
                          <p:cTn id="2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 nodeType="clickPar">
                      <p:stCondLst>
                        <p:cond delay="indefinite"/>
                      </p:stCondLst>
                      <p:childTnLst>
                        <p:par>
                          <p:cTn id="2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 nodeType="clickPar">
                      <p:stCondLst>
                        <p:cond delay="indefinite"/>
                      </p:stCondLst>
                      <p:childTnLst>
                        <p:par>
                          <p:cTn id="2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0" dur="500"/>
                                        <p:tgtEl>
                                          <p:spTgt spid="566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 nodeType="clickPar">
                      <p:stCondLst>
                        <p:cond delay="indefinite"/>
                      </p:stCondLst>
                      <p:childTnLst>
                        <p:par>
                          <p:cTn id="2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277" grpId="0"/>
      <p:bldP spid="566278" grpId="0"/>
      <p:bldP spid="566279" grpId="0"/>
      <p:bldP spid="566292" grpId="0" animBg="1"/>
      <p:bldP spid="566292" grpId="1" animBg="1"/>
      <p:bldP spid="566294" grpId="0" animBg="1"/>
      <p:bldP spid="566294" grpId="1" animBg="1"/>
      <p:bldP spid="566295" grpId="0" animBg="1"/>
      <p:bldP spid="566295" grpId="1" animBg="1"/>
      <p:bldP spid="566296" grpId="0" animBg="1"/>
      <p:bldP spid="566296" grpId="1" animBg="1"/>
      <p:bldP spid="566297" grpId="0" animBg="1"/>
      <p:bldP spid="566298" grpId="0"/>
      <p:bldP spid="566305" grpId="0" animBg="1"/>
      <p:bldP spid="566305" grpId="1" animBg="1"/>
      <p:bldP spid="566306" grpId="0" animBg="1"/>
      <p:bldP spid="566306" grpId="1" animBg="1"/>
      <p:bldP spid="566309" grpId="0" animBg="1"/>
      <p:bldP spid="566309" grpId="1" animBg="1"/>
      <p:bldP spid="566309" grpId="2" animBg="1"/>
      <p:bldP spid="566313" grpId="0"/>
      <p:bldP spid="566314" grpId="0" animBg="1"/>
      <p:bldP spid="566314" grpId="1" animBg="1"/>
      <p:bldP spid="566315" grpId="0"/>
      <p:bldP spid="566316" grpId="0" animBg="1"/>
      <p:bldP spid="566318" grpId="0"/>
      <p:bldP spid="566318" grpId="1"/>
      <p:bldP spid="566318" grpId="2"/>
      <p:bldP spid="566319" grpId="0" animBg="1"/>
      <p:bldP spid="566319" grpId="1" animBg="1"/>
      <p:bldP spid="566320" grpId="0"/>
      <p:bldP spid="566321" grpId="0" animBg="1"/>
      <p:bldP spid="566322" grpId="0"/>
      <p:bldP spid="566317" grpId="0" animBg="1"/>
      <p:bldP spid="566317" grpId="1" animBg="1"/>
      <p:bldP spid="566324" grpId="0" uiExpand="1" build="p" animBg="1"/>
      <p:bldP spid="566324" grpId="1" build="allAtOnce" animBg="1"/>
      <p:bldP spid="566325" grpId="0" animBg="1"/>
      <p:bldP spid="566325" grpId="1" animBg="1"/>
      <p:bldP spid="566326" grpId="0"/>
      <p:bldP spid="566326" grpId="1"/>
      <p:bldP spid="566327" grpId="0" uiExpand="1" build="p" animBg="1"/>
      <p:bldP spid="566327" grpId="1" build="allAtOnce" animBg="1"/>
      <p:bldP spid="566328" grpId="0"/>
      <p:bldP spid="566328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37CDC-73A4-40C3-8DCF-54964CB349EA}" type="slidenum">
              <a:rPr lang="en-US"/>
              <a:pPr/>
              <a:t>25</a:t>
            </a:fld>
            <a:endParaRPr lang="en-US"/>
          </a:p>
        </p:txBody>
      </p:sp>
      <p:sp>
        <p:nvSpPr>
          <p:cNvPr id="3706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-236692"/>
            <a:ext cx="8915400" cy="1143000"/>
          </a:xfrm>
        </p:spPr>
        <p:txBody>
          <a:bodyPr/>
          <a:lstStyle/>
          <a:p>
            <a:r>
              <a:rPr lang="en-US" sz="3200" dirty="0"/>
              <a:t>Pointers Work with Structures Too!</a:t>
            </a:r>
          </a:p>
        </p:txBody>
      </p:sp>
      <p:sp>
        <p:nvSpPr>
          <p:cNvPr id="370692" name="Rectangle 4"/>
          <p:cNvSpPr>
            <a:spLocks noChangeArrowheads="1"/>
          </p:cNvSpPr>
          <p:nvPr/>
        </p:nvSpPr>
        <p:spPr bwMode="auto">
          <a:xfrm>
            <a:off x="381000" y="2438400"/>
            <a:ext cx="4343400" cy="4324261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Nerd</a:t>
            </a:r>
            <a:endParaRPr lang="en-US" sz="1200" dirty="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numZits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hoursOfStarCraft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};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Nerd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carey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Nerd 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endParaRPr lang="en-US" sz="11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&amp;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carey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endParaRPr lang="en-US" sz="105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>
                <a:solidFill>
                  <a:srgbClr val="FF3300"/>
                </a:solidFill>
                <a:latin typeface="Courier New" pitchFamily="49" charset="0"/>
                <a:cs typeface="Courier New" pitchFamily="49" charset="0"/>
              </a:rPr>
              <a:t>(*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800" b="1" dirty="0">
                <a:solidFill>
                  <a:srgbClr val="FF33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numZits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140;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dirty="0">
              <a:solidFill>
                <a:srgbClr val="FF3300"/>
              </a:solidFill>
            </a:endParaRPr>
          </a:p>
        </p:txBody>
      </p:sp>
      <p:sp>
        <p:nvSpPr>
          <p:cNvPr id="370693" name="Rectangle 5"/>
          <p:cNvSpPr>
            <a:spLocks noChangeArrowheads="1"/>
          </p:cNvSpPr>
          <p:nvPr/>
        </p:nvSpPr>
        <p:spPr bwMode="auto">
          <a:xfrm>
            <a:off x="6842125" y="7620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694" name="Rectangle 6"/>
          <p:cNvSpPr>
            <a:spLocks noChangeArrowheads="1"/>
          </p:cNvSpPr>
          <p:nvPr/>
        </p:nvSpPr>
        <p:spPr bwMode="auto">
          <a:xfrm>
            <a:off x="6842125" y="10668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695" name="Rectangle 7"/>
          <p:cNvSpPr>
            <a:spLocks noChangeArrowheads="1"/>
          </p:cNvSpPr>
          <p:nvPr/>
        </p:nvSpPr>
        <p:spPr bwMode="auto">
          <a:xfrm>
            <a:off x="6842125" y="13716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696" name="Rectangle 8"/>
          <p:cNvSpPr>
            <a:spLocks noChangeArrowheads="1"/>
          </p:cNvSpPr>
          <p:nvPr/>
        </p:nvSpPr>
        <p:spPr bwMode="auto">
          <a:xfrm>
            <a:off x="6842125" y="16764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697" name="Rectangle 9"/>
          <p:cNvSpPr>
            <a:spLocks noChangeArrowheads="1"/>
          </p:cNvSpPr>
          <p:nvPr/>
        </p:nvSpPr>
        <p:spPr bwMode="auto">
          <a:xfrm>
            <a:off x="6842125" y="19812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698" name="Rectangle 10"/>
          <p:cNvSpPr>
            <a:spLocks noChangeArrowheads="1"/>
          </p:cNvSpPr>
          <p:nvPr/>
        </p:nvSpPr>
        <p:spPr bwMode="auto">
          <a:xfrm>
            <a:off x="6842125" y="22860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699" name="Rectangle 11"/>
          <p:cNvSpPr>
            <a:spLocks noChangeArrowheads="1"/>
          </p:cNvSpPr>
          <p:nvPr/>
        </p:nvSpPr>
        <p:spPr bwMode="auto">
          <a:xfrm>
            <a:off x="6842125" y="25908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700" name="Rectangle 12"/>
          <p:cNvSpPr>
            <a:spLocks noChangeArrowheads="1"/>
          </p:cNvSpPr>
          <p:nvPr/>
        </p:nvSpPr>
        <p:spPr bwMode="auto">
          <a:xfrm>
            <a:off x="6842125" y="28956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701" name="Rectangle 13"/>
          <p:cNvSpPr>
            <a:spLocks noChangeArrowheads="1"/>
          </p:cNvSpPr>
          <p:nvPr/>
        </p:nvSpPr>
        <p:spPr bwMode="auto">
          <a:xfrm>
            <a:off x="6842125" y="32004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702" name="Rectangle 14"/>
          <p:cNvSpPr>
            <a:spLocks noChangeArrowheads="1"/>
          </p:cNvSpPr>
          <p:nvPr/>
        </p:nvSpPr>
        <p:spPr bwMode="auto">
          <a:xfrm>
            <a:off x="6842125" y="35052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703" name="Rectangle 15"/>
          <p:cNvSpPr>
            <a:spLocks noChangeArrowheads="1"/>
          </p:cNvSpPr>
          <p:nvPr/>
        </p:nvSpPr>
        <p:spPr bwMode="auto">
          <a:xfrm>
            <a:off x="6842125" y="38100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704" name="Rectangle 16"/>
          <p:cNvSpPr>
            <a:spLocks noChangeArrowheads="1"/>
          </p:cNvSpPr>
          <p:nvPr/>
        </p:nvSpPr>
        <p:spPr bwMode="auto">
          <a:xfrm>
            <a:off x="6842125" y="41148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705" name="Rectangle 17"/>
          <p:cNvSpPr>
            <a:spLocks noChangeArrowheads="1"/>
          </p:cNvSpPr>
          <p:nvPr/>
        </p:nvSpPr>
        <p:spPr bwMode="auto">
          <a:xfrm>
            <a:off x="6842125" y="44196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706" name="Rectangle 18"/>
          <p:cNvSpPr>
            <a:spLocks noChangeArrowheads="1"/>
          </p:cNvSpPr>
          <p:nvPr/>
        </p:nvSpPr>
        <p:spPr bwMode="auto">
          <a:xfrm>
            <a:off x="6842125" y="47244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707" name="Rectangle 19"/>
          <p:cNvSpPr>
            <a:spLocks noChangeArrowheads="1"/>
          </p:cNvSpPr>
          <p:nvPr/>
        </p:nvSpPr>
        <p:spPr bwMode="auto">
          <a:xfrm>
            <a:off x="6842125" y="50292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708" name="Rectangle 20"/>
          <p:cNvSpPr>
            <a:spLocks noChangeArrowheads="1"/>
          </p:cNvSpPr>
          <p:nvPr/>
        </p:nvSpPr>
        <p:spPr bwMode="auto">
          <a:xfrm>
            <a:off x="6842125" y="53340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709" name="Text Box 21"/>
          <p:cNvSpPr txBox="1">
            <a:spLocks noChangeArrowheads="1"/>
          </p:cNvSpPr>
          <p:nvPr/>
        </p:nvSpPr>
        <p:spPr bwMode="auto">
          <a:xfrm>
            <a:off x="7680325" y="737261"/>
            <a:ext cx="1387475" cy="557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00001000</a:t>
            </a:r>
          </a:p>
          <a:p>
            <a:r>
              <a:rPr lang="en-US" sz="2000" dirty="0"/>
              <a:t>00001001</a:t>
            </a:r>
          </a:p>
          <a:p>
            <a:r>
              <a:rPr lang="en-US" sz="2000" dirty="0"/>
              <a:t>00001002</a:t>
            </a:r>
          </a:p>
          <a:p>
            <a:r>
              <a:rPr lang="en-US" sz="2000" dirty="0"/>
              <a:t>00001003</a:t>
            </a:r>
          </a:p>
          <a:p>
            <a:r>
              <a:rPr lang="en-US" sz="2000" dirty="0"/>
              <a:t>00001004</a:t>
            </a:r>
          </a:p>
          <a:p>
            <a:r>
              <a:rPr lang="en-US" sz="2000" dirty="0"/>
              <a:t>00001005</a:t>
            </a:r>
          </a:p>
          <a:p>
            <a:r>
              <a:rPr lang="en-US" sz="2000" dirty="0"/>
              <a:t>00001006</a:t>
            </a:r>
          </a:p>
          <a:p>
            <a:r>
              <a:rPr lang="en-US" sz="2000" dirty="0"/>
              <a:t>00001007</a:t>
            </a:r>
          </a:p>
          <a:p>
            <a:r>
              <a:rPr lang="en-US" sz="2000" dirty="0"/>
              <a:t>00001008</a:t>
            </a:r>
          </a:p>
          <a:p>
            <a:r>
              <a:rPr lang="en-US" sz="2000" dirty="0"/>
              <a:t>00001009</a:t>
            </a:r>
          </a:p>
          <a:p>
            <a:r>
              <a:rPr lang="en-US" sz="2000" dirty="0"/>
              <a:t>00001010</a:t>
            </a:r>
          </a:p>
          <a:p>
            <a:r>
              <a:rPr lang="en-US" sz="2000" dirty="0"/>
              <a:t>00001011</a:t>
            </a:r>
          </a:p>
          <a:p>
            <a:r>
              <a:rPr lang="en-US" sz="2000" dirty="0"/>
              <a:t>00001012</a:t>
            </a:r>
          </a:p>
          <a:p>
            <a:r>
              <a:rPr lang="en-US" sz="2000" dirty="0"/>
              <a:t>00001013</a:t>
            </a:r>
          </a:p>
          <a:p>
            <a:r>
              <a:rPr lang="en-US" sz="2000" dirty="0"/>
              <a:t>00001014</a:t>
            </a:r>
          </a:p>
          <a:p>
            <a:r>
              <a:rPr lang="en-US" sz="2000" dirty="0"/>
              <a:t>00001015</a:t>
            </a:r>
          </a:p>
          <a:p>
            <a:r>
              <a:rPr lang="en-US" sz="2000" dirty="0"/>
              <a:t>00001016</a:t>
            </a:r>
          </a:p>
          <a:p>
            <a:r>
              <a:rPr lang="en-US" sz="2000" dirty="0"/>
              <a:t>00001017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928882" y="625784"/>
            <a:ext cx="2822580" cy="2625721"/>
            <a:chOff x="4945066" y="2433640"/>
            <a:chExt cx="2822580" cy="2625721"/>
          </a:xfrm>
        </p:grpSpPr>
        <p:sp>
          <p:nvSpPr>
            <p:cNvPr id="3" name="Rectangle 2"/>
            <p:cNvSpPr/>
            <p:nvPr/>
          </p:nvSpPr>
          <p:spPr bwMode="auto">
            <a:xfrm>
              <a:off x="4953000" y="2557462"/>
              <a:ext cx="2814646" cy="25018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70712" name="Text Box 24"/>
            <p:cNvSpPr txBox="1">
              <a:spLocks noChangeArrowheads="1"/>
            </p:cNvSpPr>
            <p:nvPr/>
          </p:nvSpPr>
          <p:spPr bwMode="auto">
            <a:xfrm>
              <a:off x="4945066" y="2433640"/>
              <a:ext cx="976313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rgbClr val="990000"/>
                  </a:solidFill>
                </a:rPr>
                <a:t>carey</a:t>
              </a:r>
              <a:endParaRPr lang="en-US" dirty="0">
                <a:solidFill>
                  <a:srgbClr val="990000"/>
                </a:solidFill>
              </a:endParaRPr>
            </a:p>
          </p:txBody>
        </p:sp>
      </p:grpSp>
      <p:grpSp>
        <p:nvGrpSpPr>
          <p:cNvPr id="370716" name="Group 28"/>
          <p:cNvGrpSpPr>
            <a:grpSpLocks/>
          </p:cNvGrpSpPr>
          <p:nvPr/>
        </p:nvGrpSpPr>
        <p:grpSpPr bwMode="auto">
          <a:xfrm>
            <a:off x="5013325" y="783764"/>
            <a:ext cx="2754313" cy="1219200"/>
            <a:chOff x="3024" y="1632"/>
            <a:chExt cx="1735" cy="768"/>
          </a:xfrm>
        </p:grpSpPr>
        <p:sp>
          <p:nvSpPr>
            <p:cNvPr id="370717" name="Text Box 29"/>
            <p:cNvSpPr txBox="1">
              <a:spLocks noChangeArrowheads="1"/>
            </p:cNvSpPr>
            <p:nvPr/>
          </p:nvSpPr>
          <p:spPr bwMode="auto">
            <a:xfrm>
              <a:off x="3024" y="1920"/>
              <a:ext cx="117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/>
                <a:t>              .</a:t>
              </a:r>
              <a:r>
                <a:rPr lang="en-US" sz="1600" dirty="0" err="1"/>
                <a:t>numZits</a:t>
              </a:r>
              <a:endParaRPr lang="en-US" sz="1600" dirty="0"/>
            </a:p>
          </p:txBody>
        </p:sp>
        <p:sp>
          <p:nvSpPr>
            <p:cNvPr id="370718" name="Rectangle 30"/>
            <p:cNvSpPr>
              <a:spLocks noChangeArrowheads="1"/>
            </p:cNvSpPr>
            <p:nvPr/>
          </p:nvSpPr>
          <p:spPr bwMode="auto">
            <a:xfrm>
              <a:off x="4183" y="1632"/>
              <a:ext cx="576" cy="768"/>
            </a:xfrm>
            <a:prstGeom prst="rect">
              <a:avLst/>
            </a:prstGeom>
            <a:solidFill>
              <a:srgbClr val="339966">
                <a:alpha val="50000"/>
              </a:srgb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70719" name="Group 31"/>
          <p:cNvGrpSpPr>
            <a:grpSpLocks/>
          </p:cNvGrpSpPr>
          <p:nvPr/>
        </p:nvGrpSpPr>
        <p:grpSpPr bwMode="auto">
          <a:xfrm>
            <a:off x="4327530" y="2033124"/>
            <a:ext cx="3440116" cy="1219200"/>
            <a:chOff x="2592" y="1632"/>
            <a:chExt cx="2167" cy="768"/>
          </a:xfrm>
        </p:grpSpPr>
        <p:sp>
          <p:nvSpPr>
            <p:cNvPr id="370720" name="Text Box 32"/>
            <p:cNvSpPr txBox="1">
              <a:spLocks noChangeArrowheads="1"/>
            </p:cNvSpPr>
            <p:nvPr/>
          </p:nvSpPr>
          <p:spPr bwMode="auto">
            <a:xfrm>
              <a:off x="2592" y="1880"/>
              <a:ext cx="161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/>
                <a:t>         .</a:t>
              </a:r>
              <a:r>
                <a:rPr lang="en-US" sz="1600" dirty="0" err="1"/>
                <a:t>hoursOfStarCraft</a:t>
              </a:r>
              <a:endParaRPr lang="en-US" sz="1600" dirty="0"/>
            </a:p>
          </p:txBody>
        </p:sp>
        <p:sp>
          <p:nvSpPr>
            <p:cNvPr id="370721" name="Rectangle 33"/>
            <p:cNvSpPr>
              <a:spLocks noChangeArrowheads="1"/>
            </p:cNvSpPr>
            <p:nvPr/>
          </p:nvSpPr>
          <p:spPr bwMode="auto">
            <a:xfrm>
              <a:off x="4183" y="1632"/>
              <a:ext cx="576" cy="768"/>
            </a:xfrm>
            <a:prstGeom prst="rect">
              <a:avLst/>
            </a:prstGeom>
            <a:solidFill>
              <a:srgbClr val="339966">
                <a:alpha val="50000"/>
              </a:srgb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70725" name="Text Box 37"/>
          <p:cNvSpPr txBox="1">
            <a:spLocks noChangeArrowheads="1"/>
          </p:cNvSpPr>
          <p:nvPr/>
        </p:nvSpPr>
        <p:spPr bwMode="auto">
          <a:xfrm>
            <a:off x="6942292" y="1214735"/>
            <a:ext cx="1160462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140</a:t>
            </a:r>
          </a:p>
        </p:txBody>
      </p:sp>
      <p:sp>
        <p:nvSpPr>
          <p:cNvPr id="370726" name="Text Box 38"/>
          <p:cNvSpPr txBox="1">
            <a:spLocks noChangeArrowheads="1"/>
          </p:cNvSpPr>
          <p:nvPr/>
        </p:nvSpPr>
        <p:spPr bwMode="auto">
          <a:xfrm>
            <a:off x="6781800" y="2372380"/>
            <a:ext cx="1160462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r>
              <a:rPr lang="en-US" sz="2800" dirty="0">
                <a:solidFill>
                  <a:srgbClr val="6600CC"/>
                </a:solidFill>
              </a:rPr>
              <a:t>  42</a:t>
            </a:r>
          </a:p>
        </p:txBody>
      </p:sp>
      <p:sp>
        <p:nvSpPr>
          <p:cNvPr id="370727" name="Rectangle 39"/>
          <p:cNvSpPr>
            <a:spLocks noChangeArrowheads="1"/>
          </p:cNvSpPr>
          <p:nvPr/>
        </p:nvSpPr>
        <p:spPr bwMode="auto">
          <a:xfrm>
            <a:off x="6842125" y="56388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728" name="Rectangle 40"/>
          <p:cNvSpPr>
            <a:spLocks noChangeArrowheads="1"/>
          </p:cNvSpPr>
          <p:nvPr/>
        </p:nvSpPr>
        <p:spPr bwMode="auto">
          <a:xfrm>
            <a:off x="6842125" y="59436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729" name="Line 41"/>
          <p:cNvSpPr>
            <a:spLocks noChangeShapeType="1"/>
          </p:cNvSpPr>
          <p:nvPr/>
        </p:nvSpPr>
        <p:spPr bwMode="auto">
          <a:xfrm>
            <a:off x="495300" y="48006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0730" name="Line 42"/>
          <p:cNvSpPr>
            <a:spLocks noChangeShapeType="1"/>
          </p:cNvSpPr>
          <p:nvPr/>
        </p:nvSpPr>
        <p:spPr bwMode="auto">
          <a:xfrm>
            <a:off x="504825" y="50958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0731" name="Rectangle 43"/>
          <p:cNvSpPr>
            <a:spLocks noChangeArrowheads="1"/>
          </p:cNvSpPr>
          <p:nvPr/>
        </p:nvSpPr>
        <p:spPr bwMode="auto">
          <a:xfrm>
            <a:off x="6842125" y="5043488"/>
            <a:ext cx="900113" cy="1190625"/>
          </a:xfrm>
          <a:prstGeom prst="rect">
            <a:avLst/>
          </a:prstGeom>
          <a:solidFill>
            <a:srgbClr val="800000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732" name="Line 44"/>
          <p:cNvSpPr>
            <a:spLocks noChangeShapeType="1"/>
          </p:cNvSpPr>
          <p:nvPr/>
        </p:nvSpPr>
        <p:spPr bwMode="auto">
          <a:xfrm>
            <a:off x="501650" y="553109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0733" name="Line 45"/>
          <p:cNvSpPr>
            <a:spLocks noChangeShapeType="1"/>
          </p:cNvSpPr>
          <p:nvPr/>
        </p:nvSpPr>
        <p:spPr bwMode="auto">
          <a:xfrm flipH="1">
            <a:off x="7767646" y="1068823"/>
            <a:ext cx="12192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734" name="Text Box 46"/>
          <p:cNvSpPr txBox="1">
            <a:spLocks noChangeArrowheads="1"/>
          </p:cNvSpPr>
          <p:nvPr/>
        </p:nvSpPr>
        <p:spPr bwMode="auto">
          <a:xfrm>
            <a:off x="6842125" y="5456238"/>
            <a:ext cx="877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FFCC"/>
                </a:solidFill>
              </a:rPr>
              <a:t>1000</a:t>
            </a:r>
          </a:p>
        </p:txBody>
      </p:sp>
      <p:sp>
        <p:nvSpPr>
          <p:cNvPr id="370735" name="Text Box 47"/>
          <p:cNvSpPr txBox="1">
            <a:spLocks noChangeArrowheads="1"/>
          </p:cNvSpPr>
          <p:nvPr/>
        </p:nvSpPr>
        <p:spPr bwMode="auto">
          <a:xfrm>
            <a:off x="7572375" y="7016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cxnSp>
        <p:nvCxnSpPr>
          <p:cNvPr id="370736" name="AutoShape 48"/>
          <p:cNvCxnSpPr>
            <a:cxnSpLocks noChangeShapeType="1"/>
          </p:cNvCxnSpPr>
          <p:nvPr/>
        </p:nvCxnSpPr>
        <p:spPr bwMode="auto">
          <a:xfrm flipV="1">
            <a:off x="7740341" y="816987"/>
            <a:ext cx="1588" cy="4708525"/>
          </a:xfrm>
          <a:prstGeom prst="curvedConnector3">
            <a:avLst>
              <a:gd name="adj1" fmla="val 44100000"/>
            </a:avLst>
          </a:prstGeom>
          <a:noFill/>
          <a:ln w="44450">
            <a:solidFill>
              <a:schemeClr val="accent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0737" name="Line 49"/>
          <p:cNvSpPr>
            <a:spLocks noChangeShapeType="1"/>
          </p:cNvSpPr>
          <p:nvPr/>
        </p:nvSpPr>
        <p:spPr bwMode="auto">
          <a:xfrm>
            <a:off x="533400" y="595593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0739" name="Line 51"/>
          <p:cNvSpPr>
            <a:spLocks noChangeShapeType="1"/>
          </p:cNvSpPr>
          <p:nvPr/>
        </p:nvSpPr>
        <p:spPr bwMode="auto">
          <a:xfrm>
            <a:off x="533091" y="626126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0741" name="Text Box 53"/>
          <p:cNvSpPr txBox="1">
            <a:spLocks noChangeArrowheads="1"/>
          </p:cNvSpPr>
          <p:nvPr/>
        </p:nvSpPr>
        <p:spPr bwMode="auto">
          <a:xfrm>
            <a:off x="6248400" y="5014913"/>
            <a:ext cx="64152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3300"/>
                </a:solidFill>
              </a:rPr>
              <a:t>ptr</a:t>
            </a:r>
            <a:endParaRPr lang="en-US" dirty="0">
              <a:solidFill>
                <a:srgbClr val="FF3300"/>
              </a:solidFill>
            </a:endParaRPr>
          </a:p>
        </p:txBody>
      </p:sp>
      <p:sp>
        <p:nvSpPr>
          <p:cNvPr id="54" name="Text Box 50"/>
          <p:cNvSpPr txBox="1">
            <a:spLocks noChangeArrowheads="1"/>
          </p:cNvSpPr>
          <p:nvPr/>
        </p:nvSpPr>
        <p:spPr bwMode="auto">
          <a:xfrm>
            <a:off x="152400" y="1676400"/>
            <a:ext cx="4648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800" dirty="0"/>
              <a:t>Or you can use C++’s </a:t>
            </a:r>
            <a:r>
              <a:rPr lang="en-US" sz="1800" dirty="0">
                <a:solidFill>
                  <a:srgbClr val="FF0066"/>
                </a:solidFill>
              </a:rPr>
              <a:t>-&gt; </a:t>
            </a:r>
            <a:r>
              <a:rPr lang="en-US" sz="1800" dirty="0"/>
              <a:t>operator to </a:t>
            </a:r>
            <a:br>
              <a:rPr lang="en-US" sz="1800" dirty="0"/>
            </a:br>
            <a:r>
              <a:rPr lang="en-US" sz="1800" dirty="0"/>
              <a:t>access fields!</a:t>
            </a:r>
          </a:p>
        </p:txBody>
      </p:sp>
      <p:sp>
        <p:nvSpPr>
          <p:cNvPr id="2" name="Rectangle 1"/>
          <p:cNvSpPr/>
          <p:nvPr/>
        </p:nvSpPr>
        <p:spPr>
          <a:xfrm>
            <a:off x="697825" y="60717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hoursOfStarCraft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42;</a:t>
            </a:r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190500" y="65577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800" dirty="0"/>
              <a:t>You can use pointers to access </a:t>
            </a:r>
            <a:r>
              <a:rPr lang="en-US" sz="1800" dirty="0" err="1">
                <a:solidFill>
                  <a:srgbClr val="6600CC"/>
                </a:solidFill>
              </a:rPr>
              <a:t>structs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800" dirty="0"/>
              <a:t>too! Use the </a:t>
            </a:r>
            <a:r>
              <a:rPr lang="en-US" sz="1800" dirty="0">
                <a:solidFill>
                  <a:srgbClr val="FF3300"/>
                </a:solidFill>
              </a:rPr>
              <a:t>*</a:t>
            </a:r>
            <a:r>
              <a:rPr lang="en-US" sz="1800" dirty="0"/>
              <a:t> to get to the structure, and the </a:t>
            </a:r>
            <a:r>
              <a:rPr lang="en-US" sz="1800" dirty="0">
                <a:solidFill>
                  <a:srgbClr val="FF3300"/>
                </a:solidFill>
              </a:rPr>
              <a:t>dot</a:t>
            </a:r>
            <a:r>
              <a:rPr lang="en-US" sz="1800" dirty="0"/>
              <a:t> to access its fields.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0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0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70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70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70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70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0692" grpId="0" animBg="1"/>
      <p:bldP spid="370725" grpId="0"/>
      <p:bldP spid="370726" grpId="0"/>
      <p:bldP spid="370729" grpId="0" animBg="1"/>
      <p:bldP spid="370729" grpId="1" animBg="1"/>
      <p:bldP spid="370730" grpId="0" animBg="1"/>
      <p:bldP spid="370730" grpId="1" animBg="1"/>
      <p:bldP spid="370731" grpId="0" animBg="1"/>
      <p:bldP spid="370732" grpId="0" animBg="1"/>
      <p:bldP spid="370732" grpId="1" animBg="1"/>
      <p:bldP spid="370733" grpId="0" animBg="1"/>
      <p:bldP spid="370733" grpId="1" animBg="1"/>
      <p:bldP spid="370734" grpId="0"/>
      <p:bldP spid="370737" grpId="0" animBg="1"/>
      <p:bldP spid="370737" grpId="1" animBg="1"/>
      <p:bldP spid="370739" grpId="0" animBg="1"/>
      <p:bldP spid="370739" grpId="1" animBg="1"/>
      <p:bldP spid="370741" grpId="0"/>
      <p:bldP spid="54" grpId="0"/>
      <p:bldP spid="2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5ED7-B4A6-43BB-9D9B-3A5DCB97DE11}" type="slidenum">
              <a:rPr lang="en-US"/>
              <a:pPr/>
              <a:t>26</a:t>
            </a:fld>
            <a:endParaRPr lang="en-US"/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/>
            </a:r>
            <a:br>
              <a:rPr lang="en-US"/>
            </a:br>
            <a:endParaRPr lang="en-US"/>
          </a:p>
        </p:txBody>
      </p:sp>
      <p:sp>
        <p:nvSpPr>
          <p:cNvPr id="371715" name="Rectangle 3"/>
          <p:cNvSpPr>
            <a:spLocks noChangeArrowheads="1"/>
          </p:cNvSpPr>
          <p:nvPr/>
        </p:nvSpPr>
        <p:spPr bwMode="auto">
          <a:xfrm>
            <a:off x="304800" y="914400"/>
            <a:ext cx="4211638" cy="5355312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Nerd</a:t>
            </a:r>
            <a:endParaRPr lang="en-US" sz="1200" dirty="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numZits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hoursOfStarCraft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};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void makeover(Nerd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numZits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0;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(*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).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hoursOfStarCraft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=1;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Nerd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carey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makeover(&amp;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carey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&lt;&lt;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carey.numZits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dirty="0">
              <a:solidFill>
                <a:srgbClr val="FF3300"/>
              </a:solidFill>
            </a:endParaRPr>
          </a:p>
        </p:txBody>
      </p:sp>
      <p:sp>
        <p:nvSpPr>
          <p:cNvPr id="371716" name="Rectangle 4"/>
          <p:cNvSpPr>
            <a:spLocks noChangeArrowheads="1"/>
          </p:cNvSpPr>
          <p:nvPr/>
        </p:nvSpPr>
        <p:spPr bwMode="auto">
          <a:xfrm>
            <a:off x="609600" y="-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200"/>
              <a:t>More Structures and Pointers</a:t>
            </a:r>
          </a:p>
        </p:txBody>
      </p:sp>
      <p:sp>
        <p:nvSpPr>
          <p:cNvPr id="371717" name="Rectangle 5"/>
          <p:cNvSpPr>
            <a:spLocks noChangeArrowheads="1"/>
          </p:cNvSpPr>
          <p:nvPr/>
        </p:nvSpPr>
        <p:spPr bwMode="auto">
          <a:xfrm>
            <a:off x="6629400" y="7620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18" name="Rectangle 6"/>
          <p:cNvSpPr>
            <a:spLocks noChangeArrowheads="1"/>
          </p:cNvSpPr>
          <p:nvPr/>
        </p:nvSpPr>
        <p:spPr bwMode="auto">
          <a:xfrm>
            <a:off x="6629400" y="10668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19" name="Rectangle 7"/>
          <p:cNvSpPr>
            <a:spLocks noChangeArrowheads="1"/>
          </p:cNvSpPr>
          <p:nvPr/>
        </p:nvSpPr>
        <p:spPr bwMode="auto">
          <a:xfrm>
            <a:off x="6629400" y="13716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20" name="Rectangle 8"/>
          <p:cNvSpPr>
            <a:spLocks noChangeArrowheads="1"/>
          </p:cNvSpPr>
          <p:nvPr/>
        </p:nvSpPr>
        <p:spPr bwMode="auto">
          <a:xfrm>
            <a:off x="6629400" y="16764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21" name="Rectangle 9"/>
          <p:cNvSpPr>
            <a:spLocks noChangeArrowheads="1"/>
          </p:cNvSpPr>
          <p:nvPr/>
        </p:nvSpPr>
        <p:spPr bwMode="auto">
          <a:xfrm>
            <a:off x="6629400" y="19812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22" name="Rectangle 10"/>
          <p:cNvSpPr>
            <a:spLocks noChangeArrowheads="1"/>
          </p:cNvSpPr>
          <p:nvPr/>
        </p:nvSpPr>
        <p:spPr bwMode="auto">
          <a:xfrm>
            <a:off x="6629400" y="22860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23" name="Rectangle 11"/>
          <p:cNvSpPr>
            <a:spLocks noChangeArrowheads="1"/>
          </p:cNvSpPr>
          <p:nvPr/>
        </p:nvSpPr>
        <p:spPr bwMode="auto">
          <a:xfrm>
            <a:off x="6629400" y="25908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24" name="Rectangle 12"/>
          <p:cNvSpPr>
            <a:spLocks noChangeArrowheads="1"/>
          </p:cNvSpPr>
          <p:nvPr/>
        </p:nvSpPr>
        <p:spPr bwMode="auto">
          <a:xfrm>
            <a:off x="6629400" y="28956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25" name="Rectangle 13"/>
          <p:cNvSpPr>
            <a:spLocks noChangeArrowheads="1"/>
          </p:cNvSpPr>
          <p:nvPr/>
        </p:nvSpPr>
        <p:spPr bwMode="auto">
          <a:xfrm>
            <a:off x="6629400" y="32004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26" name="Rectangle 14"/>
          <p:cNvSpPr>
            <a:spLocks noChangeArrowheads="1"/>
          </p:cNvSpPr>
          <p:nvPr/>
        </p:nvSpPr>
        <p:spPr bwMode="auto">
          <a:xfrm>
            <a:off x="6629400" y="35052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27" name="Rectangle 15"/>
          <p:cNvSpPr>
            <a:spLocks noChangeArrowheads="1"/>
          </p:cNvSpPr>
          <p:nvPr/>
        </p:nvSpPr>
        <p:spPr bwMode="auto">
          <a:xfrm>
            <a:off x="6629400" y="38100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28" name="Rectangle 16"/>
          <p:cNvSpPr>
            <a:spLocks noChangeArrowheads="1"/>
          </p:cNvSpPr>
          <p:nvPr/>
        </p:nvSpPr>
        <p:spPr bwMode="auto">
          <a:xfrm>
            <a:off x="6629400" y="41148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29" name="Rectangle 17"/>
          <p:cNvSpPr>
            <a:spLocks noChangeArrowheads="1"/>
          </p:cNvSpPr>
          <p:nvPr/>
        </p:nvSpPr>
        <p:spPr bwMode="auto">
          <a:xfrm>
            <a:off x="6629400" y="44196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30" name="Rectangle 18"/>
          <p:cNvSpPr>
            <a:spLocks noChangeArrowheads="1"/>
          </p:cNvSpPr>
          <p:nvPr/>
        </p:nvSpPr>
        <p:spPr bwMode="auto">
          <a:xfrm>
            <a:off x="6629400" y="47244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31" name="Rectangle 19"/>
          <p:cNvSpPr>
            <a:spLocks noChangeArrowheads="1"/>
          </p:cNvSpPr>
          <p:nvPr/>
        </p:nvSpPr>
        <p:spPr bwMode="auto">
          <a:xfrm>
            <a:off x="6629400" y="50292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32" name="Rectangle 20"/>
          <p:cNvSpPr>
            <a:spLocks noChangeArrowheads="1"/>
          </p:cNvSpPr>
          <p:nvPr/>
        </p:nvSpPr>
        <p:spPr bwMode="auto">
          <a:xfrm>
            <a:off x="6629400" y="53340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33" name="Text Box 21"/>
          <p:cNvSpPr txBox="1">
            <a:spLocks noChangeArrowheads="1"/>
          </p:cNvSpPr>
          <p:nvPr/>
        </p:nvSpPr>
        <p:spPr bwMode="auto">
          <a:xfrm>
            <a:off x="7467600" y="785813"/>
            <a:ext cx="1387475" cy="588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00001000</a:t>
            </a:r>
          </a:p>
          <a:p>
            <a:r>
              <a:rPr lang="en-US" sz="2000"/>
              <a:t>00001001</a:t>
            </a:r>
          </a:p>
          <a:p>
            <a:r>
              <a:rPr lang="en-US" sz="2000"/>
              <a:t>00001002</a:t>
            </a:r>
          </a:p>
          <a:p>
            <a:r>
              <a:rPr lang="en-US" sz="2000"/>
              <a:t>00001003</a:t>
            </a:r>
          </a:p>
          <a:p>
            <a:r>
              <a:rPr lang="en-US" sz="2000"/>
              <a:t>00001004</a:t>
            </a:r>
          </a:p>
          <a:p>
            <a:r>
              <a:rPr lang="en-US" sz="2000"/>
              <a:t>00001005</a:t>
            </a:r>
          </a:p>
          <a:p>
            <a:r>
              <a:rPr lang="en-US" sz="2000"/>
              <a:t>00001006</a:t>
            </a:r>
          </a:p>
          <a:p>
            <a:r>
              <a:rPr lang="en-US" sz="2000"/>
              <a:t>00001007</a:t>
            </a:r>
          </a:p>
          <a:p>
            <a:r>
              <a:rPr lang="en-US" sz="2000"/>
              <a:t>00001008</a:t>
            </a:r>
          </a:p>
          <a:p>
            <a:r>
              <a:rPr lang="en-US" sz="2000"/>
              <a:t>00001009</a:t>
            </a:r>
          </a:p>
          <a:p>
            <a:r>
              <a:rPr lang="en-US" sz="2000"/>
              <a:t>00001010</a:t>
            </a:r>
          </a:p>
          <a:p>
            <a:r>
              <a:rPr lang="en-US" sz="2000"/>
              <a:t>00001011</a:t>
            </a:r>
          </a:p>
          <a:p>
            <a:r>
              <a:rPr lang="en-US" sz="2000"/>
              <a:t>00001012</a:t>
            </a:r>
          </a:p>
          <a:p>
            <a:r>
              <a:rPr lang="en-US" sz="2000"/>
              <a:t>00001013</a:t>
            </a:r>
          </a:p>
          <a:p>
            <a:r>
              <a:rPr lang="en-US" sz="2000"/>
              <a:t>00001014</a:t>
            </a:r>
          </a:p>
          <a:p>
            <a:r>
              <a:rPr lang="en-US" sz="2000"/>
              <a:t>00001015</a:t>
            </a:r>
          </a:p>
          <a:p>
            <a:r>
              <a:rPr lang="en-US" sz="2000"/>
              <a:t>00001016</a:t>
            </a:r>
          </a:p>
          <a:p>
            <a:r>
              <a:rPr lang="en-US" sz="2000"/>
              <a:t>00001017</a:t>
            </a:r>
          </a:p>
          <a:p>
            <a:r>
              <a:rPr lang="en-US" sz="2000"/>
              <a:t>00001018</a:t>
            </a:r>
          </a:p>
        </p:txBody>
      </p:sp>
      <p:grpSp>
        <p:nvGrpSpPr>
          <p:cNvPr id="371734" name="Group 22"/>
          <p:cNvGrpSpPr>
            <a:grpSpLocks/>
          </p:cNvGrpSpPr>
          <p:nvPr/>
        </p:nvGrpSpPr>
        <p:grpSpPr bwMode="auto">
          <a:xfrm>
            <a:off x="5313363" y="685800"/>
            <a:ext cx="2216150" cy="4337050"/>
            <a:chOff x="3347" y="432"/>
            <a:chExt cx="1396" cy="2732"/>
          </a:xfrm>
        </p:grpSpPr>
        <p:sp>
          <p:nvSpPr>
            <p:cNvPr id="371735" name="Rectangle 23"/>
            <p:cNvSpPr>
              <a:spLocks noChangeArrowheads="1"/>
            </p:cNvSpPr>
            <p:nvPr/>
          </p:nvSpPr>
          <p:spPr bwMode="auto">
            <a:xfrm>
              <a:off x="4183" y="480"/>
              <a:ext cx="560" cy="2684"/>
            </a:xfrm>
            <a:prstGeom prst="rect">
              <a:avLst/>
            </a:prstGeom>
            <a:solidFill>
              <a:srgbClr val="FFCC00">
                <a:alpha val="50000"/>
              </a:srgb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1736" name="Text Box 24"/>
            <p:cNvSpPr txBox="1">
              <a:spLocks noChangeArrowheads="1"/>
            </p:cNvSpPr>
            <p:nvPr/>
          </p:nvSpPr>
          <p:spPr bwMode="auto">
            <a:xfrm>
              <a:off x="3347" y="432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990000"/>
                  </a:solidFill>
                </a:rPr>
                <a:t> </a:t>
              </a:r>
            </a:p>
          </p:txBody>
        </p:sp>
      </p:grpSp>
      <p:sp>
        <p:nvSpPr>
          <p:cNvPr id="371751" name="Rectangle 39"/>
          <p:cNvSpPr>
            <a:spLocks noChangeArrowheads="1"/>
          </p:cNvSpPr>
          <p:nvPr/>
        </p:nvSpPr>
        <p:spPr bwMode="auto">
          <a:xfrm>
            <a:off x="6629400" y="56388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52" name="Rectangle 40"/>
          <p:cNvSpPr>
            <a:spLocks noChangeArrowheads="1"/>
          </p:cNvSpPr>
          <p:nvPr/>
        </p:nvSpPr>
        <p:spPr bwMode="auto">
          <a:xfrm>
            <a:off x="6629400" y="59436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59" name="Text Box 47"/>
          <p:cNvSpPr txBox="1">
            <a:spLocks noChangeArrowheads="1"/>
          </p:cNvSpPr>
          <p:nvPr/>
        </p:nvSpPr>
        <p:spPr bwMode="auto">
          <a:xfrm>
            <a:off x="7359650" y="7016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71766" name="Line 54"/>
          <p:cNvSpPr>
            <a:spLocks noChangeShapeType="1"/>
          </p:cNvSpPr>
          <p:nvPr/>
        </p:nvSpPr>
        <p:spPr bwMode="auto">
          <a:xfrm>
            <a:off x="428625" y="492872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1767" name="Line 55"/>
          <p:cNvSpPr>
            <a:spLocks noChangeShapeType="1"/>
          </p:cNvSpPr>
          <p:nvPr/>
        </p:nvSpPr>
        <p:spPr bwMode="auto">
          <a:xfrm>
            <a:off x="457200" y="550974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1768" name="Line 56"/>
          <p:cNvSpPr>
            <a:spLocks noChangeShapeType="1"/>
          </p:cNvSpPr>
          <p:nvPr/>
        </p:nvSpPr>
        <p:spPr bwMode="auto">
          <a:xfrm flipH="1">
            <a:off x="7527925" y="1127125"/>
            <a:ext cx="1295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69" name="Text Box 57"/>
          <p:cNvSpPr txBox="1">
            <a:spLocks noChangeArrowheads="1"/>
          </p:cNvSpPr>
          <p:nvPr/>
        </p:nvSpPr>
        <p:spPr bwMode="auto">
          <a:xfrm>
            <a:off x="2057400" y="5029200"/>
            <a:ext cx="877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3300"/>
                </a:solidFill>
              </a:rPr>
              <a:t>1000</a:t>
            </a:r>
          </a:p>
        </p:txBody>
      </p:sp>
      <p:sp>
        <p:nvSpPr>
          <p:cNvPr id="371770" name="Rectangle 58"/>
          <p:cNvSpPr>
            <a:spLocks noChangeArrowheads="1"/>
          </p:cNvSpPr>
          <p:nvPr/>
        </p:nvSpPr>
        <p:spPr bwMode="auto">
          <a:xfrm>
            <a:off x="6629400" y="62484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71771" name="Group 59"/>
          <p:cNvGrpSpPr>
            <a:grpSpLocks/>
          </p:cNvGrpSpPr>
          <p:nvPr/>
        </p:nvGrpSpPr>
        <p:grpSpPr bwMode="auto">
          <a:xfrm>
            <a:off x="4708525" y="5249708"/>
            <a:ext cx="2830513" cy="1325563"/>
            <a:chOff x="2976" y="1565"/>
            <a:chExt cx="1783" cy="835"/>
          </a:xfrm>
        </p:grpSpPr>
        <p:sp>
          <p:nvSpPr>
            <p:cNvPr id="371772" name="Text Box 60"/>
            <p:cNvSpPr txBox="1">
              <a:spLocks noChangeArrowheads="1"/>
            </p:cNvSpPr>
            <p:nvPr/>
          </p:nvSpPr>
          <p:spPr bwMode="auto">
            <a:xfrm>
              <a:off x="2976" y="1565"/>
              <a:ext cx="119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              </a:t>
              </a:r>
              <a:r>
                <a:rPr lang="en-US" dirty="0" err="1"/>
                <a:t>ptr</a:t>
              </a:r>
              <a:endParaRPr lang="en-US" dirty="0"/>
            </a:p>
          </p:txBody>
        </p:sp>
        <p:sp>
          <p:nvSpPr>
            <p:cNvPr id="371773" name="Rectangle 61"/>
            <p:cNvSpPr>
              <a:spLocks noChangeArrowheads="1"/>
            </p:cNvSpPr>
            <p:nvPr/>
          </p:nvSpPr>
          <p:spPr bwMode="auto">
            <a:xfrm>
              <a:off x="4183" y="1632"/>
              <a:ext cx="576" cy="768"/>
            </a:xfrm>
            <a:prstGeom prst="rect">
              <a:avLst/>
            </a:prstGeom>
            <a:solidFill>
              <a:srgbClr val="FFCCFF">
                <a:alpha val="89999"/>
              </a:srgb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71774" name="Line 62"/>
          <p:cNvSpPr>
            <a:spLocks noChangeShapeType="1"/>
          </p:cNvSpPr>
          <p:nvPr/>
        </p:nvSpPr>
        <p:spPr bwMode="auto">
          <a:xfrm>
            <a:off x="44450" y="27432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1775" name="Text Box 63"/>
          <p:cNvSpPr txBox="1">
            <a:spLocks noChangeArrowheads="1"/>
          </p:cNvSpPr>
          <p:nvPr/>
        </p:nvSpPr>
        <p:spPr bwMode="auto">
          <a:xfrm>
            <a:off x="6629400" y="5715000"/>
            <a:ext cx="877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990000"/>
                </a:solidFill>
              </a:rPr>
              <a:t>1000</a:t>
            </a:r>
          </a:p>
        </p:txBody>
      </p:sp>
      <p:sp>
        <p:nvSpPr>
          <p:cNvPr id="371776" name="Freeform 64"/>
          <p:cNvSpPr>
            <a:spLocks/>
          </p:cNvSpPr>
          <p:nvPr/>
        </p:nvSpPr>
        <p:spPr bwMode="auto">
          <a:xfrm>
            <a:off x="7467600" y="762000"/>
            <a:ext cx="1422400" cy="5181600"/>
          </a:xfrm>
          <a:custGeom>
            <a:avLst/>
            <a:gdLst>
              <a:gd name="T0" fmla="*/ 0 w 896"/>
              <a:gd name="T1" fmla="*/ 3264 h 3264"/>
              <a:gd name="T2" fmla="*/ 768 w 896"/>
              <a:gd name="T3" fmla="*/ 2160 h 3264"/>
              <a:gd name="T4" fmla="*/ 768 w 896"/>
              <a:gd name="T5" fmla="*/ 816 h 3264"/>
              <a:gd name="T6" fmla="*/ 48 w 896"/>
              <a:gd name="T7" fmla="*/ 0 h 3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96" h="3264">
                <a:moveTo>
                  <a:pt x="0" y="3264"/>
                </a:moveTo>
                <a:cubicBezTo>
                  <a:pt x="320" y="2916"/>
                  <a:pt x="640" y="2568"/>
                  <a:pt x="768" y="2160"/>
                </a:cubicBezTo>
                <a:cubicBezTo>
                  <a:pt x="896" y="1752"/>
                  <a:pt x="888" y="1176"/>
                  <a:pt x="768" y="816"/>
                </a:cubicBezTo>
                <a:cubicBezTo>
                  <a:pt x="648" y="456"/>
                  <a:pt x="348" y="228"/>
                  <a:pt x="48" y="0"/>
                </a:cubicBezTo>
              </a:path>
            </a:pathLst>
          </a:custGeom>
          <a:noFill/>
          <a:ln w="38100" cap="flat" cmpd="sng">
            <a:solidFill>
              <a:srgbClr val="800000"/>
            </a:solidFill>
            <a:prstDash val="solid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77" name="Line 65"/>
          <p:cNvSpPr>
            <a:spLocks noChangeShapeType="1"/>
          </p:cNvSpPr>
          <p:nvPr/>
        </p:nvSpPr>
        <p:spPr bwMode="auto">
          <a:xfrm>
            <a:off x="428625" y="32893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1778" name="Text Box 66"/>
          <p:cNvSpPr txBox="1">
            <a:spLocks noChangeArrowheads="1"/>
          </p:cNvSpPr>
          <p:nvPr/>
        </p:nvSpPr>
        <p:spPr bwMode="auto">
          <a:xfrm>
            <a:off x="714066" y="3114211"/>
            <a:ext cx="5937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3300"/>
                </a:solidFill>
                <a:latin typeface="Courier New" pitchFamily="49" charset="0"/>
              </a:rPr>
              <a:t>ptr</a:t>
            </a:r>
            <a:endParaRPr lang="en-US" sz="1800" b="1" dirty="0">
              <a:solidFill>
                <a:srgbClr val="FF3300"/>
              </a:solidFill>
              <a:latin typeface="Courier New" pitchFamily="49" charset="0"/>
            </a:endParaRPr>
          </a:p>
        </p:txBody>
      </p:sp>
      <p:sp>
        <p:nvSpPr>
          <p:cNvPr id="371779" name="Rectangle 67"/>
          <p:cNvSpPr>
            <a:spLocks noChangeArrowheads="1"/>
          </p:cNvSpPr>
          <p:nvPr/>
        </p:nvSpPr>
        <p:spPr bwMode="auto">
          <a:xfrm>
            <a:off x="6629400" y="5334000"/>
            <a:ext cx="914400" cy="1249363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80" name="Text Box 68"/>
          <p:cNvSpPr txBox="1">
            <a:spLocks noChangeArrowheads="1"/>
          </p:cNvSpPr>
          <p:nvPr/>
        </p:nvSpPr>
        <p:spPr bwMode="auto">
          <a:xfrm>
            <a:off x="1130685" y="3108417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FF3300"/>
                </a:solidFill>
                <a:latin typeface="Courier New" pitchFamily="49" charset="0"/>
              </a:rPr>
              <a:t>-&gt;</a:t>
            </a:r>
          </a:p>
        </p:txBody>
      </p:sp>
      <p:sp>
        <p:nvSpPr>
          <p:cNvPr id="371781" name="Freeform 69"/>
          <p:cNvSpPr>
            <a:spLocks/>
          </p:cNvSpPr>
          <p:nvPr/>
        </p:nvSpPr>
        <p:spPr bwMode="auto">
          <a:xfrm>
            <a:off x="7467600" y="762000"/>
            <a:ext cx="1422400" cy="5181600"/>
          </a:xfrm>
          <a:custGeom>
            <a:avLst/>
            <a:gdLst>
              <a:gd name="T0" fmla="*/ 0 w 896"/>
              <a:gd name="T1" fmla="*/ 3264 h 3264"/>
              <a:gd name="T2" fmla="*/ 768 w 896"/>
              <a:gd name="T3" fmla="*/ 2160 h 3264"/>
              <a:gd name="T4" fmla="*/ 768 w 896"/>
              <a:gd name="T5" fmla="*/ 816 h 3264"/>
              <a:gd name="T6" fmla="*/ 48 w 896"/>
              <a:gd name="T7" fmla="*/ 0 h 3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96" h="3264">
                <a:moveTo>
                  <a:pt x="0" y="3264"/>
                </a:moveTo>
                <a:cubicBezTo>
                  <a:pt x="320" y="2916"/>
                  <a:pt x="640" y="2568"/>
                  <a:pt x="768" y="2160"/>
                </a:cubicBezTo>
                <a:cubicBezTo>
                  <a:pt x="896" y="1752"/>
                  <a:pt x="888" y="1176"/>
                  <a:pt x="768" y="816"/>
                </a:cubicBezTo>
                <a:cubicBezTo>
                  <a:pt x="648" y="456"/>
                  <a:pt x="348" y="228"/>
                  <a:pt x="48" y="0"/>
                </a:cubicBez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82" name="Text Box 70"/>
          <p:cNvSpPr txBox="1">
            <a:spLocks noChangeArrowheads="1"/>
          </p:cNvSpPr>
          <p:nvPr/>
        </p:nvSpPr>
        <p:spPr bwMode="auto">
          <a:xfrm>
            <a:off x="1403735" y="3111592"/>
            <a:ext cx="114967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 err="1">
                <a:solidFill>
                  <a:srgbClr val="FF3300"/>
                </a:solidFill>
                <a:latin typeface="Courier New" pitchFamily="49" charset="0"/>
              </a:rPr>
              <a:t>numZits</a:t>
            </a:r>
            <a:endParaRPr lang="en-US" sz="1800" b="1" dirty="0">
              <a:solidFill>
                <a:srgbClr val="FF3300"/>
              </a:solidFill>
              <a:latin typeface="Courier New" pitchFamily="49" charset="0"/>
            </a:endParaRPr>
          </a:p>
        </p:txBody>
      </p:sp>
      <p:sp>
        <p:nvSpPr>
          <p:cNvPr id="371785" name="Line 73"/>
          <p:cNvSpPr>
            <a:spLocks noChangeShapeType="1"/>
          </p:cNvSpPr>
          <p:nvPr/>
        </p:nvSpPr>
        <p:spPr bwMode="auto">
          <a:xfrm>
            <a:off x="457200" y="35623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1787" name="Line 75"/>
          <p:cNvSpPr>
            <a:spLocks noChangeShapeType="1"/>
          </p:cNvSpPr>
          <p:nvPr/>
        </p:nvSpPr>
        <p:spPr bwMode="auto">
          <a:xfrm>
            <a:off x="107950" y="38544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1788" name="Line 76"/>
          <p:cNvSpPr>
            <a:spLocks noChangeShapeType="1"/>
          </p:cNvSpPr>
          <p:nvPr/>
        </p:nvSpPr>
        <p:spPr bwMode="auto">
          <a:xfrm>
            <a:off x="457200" y="578279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1789" name="Text Box 77"/>
          <p:cNvSpPr txBox="1">
            <a:spLocks noChangeArrowheads="1"/>
          </p:cNvSpPr>
          <p:nvPr/>
        </p:nvSpPr>
        <p:spPr bwMode="auto">
          <a:xfrm>
            <a:off x="4953000" y="5867400"/>
            <a:ext cx="4635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0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4708060" y="625784"/>
            <a:ext cx="2822580" cy="2625721"/>
            <a:chOff x="4945066" y="2433640"/>
            <a:chExt cx="2822580" cy="2625721"/>
          </a:xfrm>
        </p:grpSpPr>
        <p:sp>
          <p:nvSpPr>
            <p:cNvPr id="67" name="Rectangle 66"/>
            <p:cNvSpPr/>
            <p:nvPr/>
          </p:nvSpPr>
          <p:spPr bwMode="auto">
            <a:xfrm>
              <a:off x="4953000" y="2557462"/>
              <a:ext cx="2814646" cy="25018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68" name="Text Box 24"/>
            <p:cNvSpPr txBox="1">
              <a:spLocks noChangeArrowheads="1"/>
            </p:cNvSpPr>
            <p:nvPr/>
          </p:nvSpPr>
          <p:spPr bwMode="auto">
            <a:xfrm>
              <a:off x="4945066" y="2433640"/>
              <a:ext cx="976313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rgbClr val="990000"/>
                  </a:solidFill>
                </a:rPr>
                <a:t>carey</a:t>
              </a:r>
              <a:endParaRPr lang="en-US" dirty="0">
                <a:solidFill>
                  <a:srgbClr val="990000"/>
                </a:solidFill>
              </a:endParaRPr>
            </a:p>
          </p:txBody>
        </p:sp>
      </p:grpSp>
      <p:grpSp>
        <p:nvGrpSpPr>
          <p:cNvPr id="69" name="Group 28"/>
          <p:cNvGrpSpPr>
            <a:grpSpLocks/>
          </p:cNvGrpSpPr>
          <p:nvPr/>
        </p:nvGrpSpPr>
        <p:grpSpPr bwMode="auto">
          <a:xfrm>
            <a:off x="4792503" y="783764"/>
            <a:ext cx="2754313" cy="1219200"/>
            <a:chOff x="3024" y="1632"/>
            <a:chExt cx="1735" cy="768"/>
          </a:xfrm>
        </p:grpSpPr>
        <p:sp>
          <p:nvSpPr>
            <p:cNvPr id="70" name="Text Box 29"/>
            <p:cNvSpPr txBox="1">
              <a:spLocks noChangeArrowheads="1"/>
            </p:cNvSpPr>
            <p:nvPr/>
          </p:nvSpPr>
          <p:spPr bwMode="auto">
            <a:xfrm>
              <a:off x="3024" y="1920"/>
              <a:ext cx="117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/>
                <a:t>              .</a:t>
              </a:r>
              <a:r>
                <a:rPr lang="en-US" sz="1600" dirty="0" err="1"/>
                <a:t>numZits</a:t>
              </a:r>
              <a:endParaRPr lang="en-US" sz="1600" dirty="0"/>
            </a:p>
          </p:txBody>
        </p:sp>
        <p:sp>
          <p:nvSpPr>
            <p:cNvPr id="71" name="Rectangle 30"/>
            <p:cNvSpPr>
              <a:spLocks noChangeArrowheads="1"/>
            </p:cNvSpPr>
            <p:nvPr/>
          </p:nvSpPr>
          <p:spPr bwMode="auto">
            <a:xfrm>
              <a:off x="4183" y="1632"/>
              <a:ext cx="576" cy="768"/>
            </a:xfrm>
            <a:prstGeom prst="rect">
              <a:avLst/>
            </a:prstGeom>
            <a:solidFill>
              <a:srgbClr val="339966">
                <a:alpha val="50000"/>
              </a:srgb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2" name="Group 31"/>
          <p:cNvGrpSpPr>
            <a:grpSpLocks/>
          </p:cNvGrpSpPr>
          <p:nvPr/>
        </p:nvGrpSpPr>
        <p:grpSpPr bwMode="auto">
          <a:xfrm>
            <a:off x="4106708" y="2033124"/>
            <a:ext cx="3440116" cy="1219200"/>
            <a:chOff x="2592" y="1632"/>
            <a:chExt cx="2167" cy="768"/>
          </a:xfrm>
        </p:grpSpPr>
        <p:sp>
          <p:nvSpPr>
            <p:cNvPr id="73" name="Text Box 32"/>
            <p:cNvSpPr txBox="1">
              <a:spLocks noChangeArrowheads="1"/>
            </p:cNvSpPr>
            <p:nvPr/>
          </p:nvSpPr>
          <p:spPr bwMode="auto">
            <a:xfrm>
              <a:off x="2592" y="1880"/>
              <a:ext cx="161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/>
                <a:t>         .</a:t>
              </a:r>
              <a:r>
                <a:rPr lang="en-US" sz="1600" dirty="0" err="1"/>
                <a:t>hoursOfStarCraft</a:t>
              </a:r>
              <a:endParaRPr lang="en-US" sz="1600" dirty="0"/>
            </a:p>
          </p:txBody>
        </p:sp>
        <p:sp>
          <p:nvSpPr>
            <p:cNvPr id="74" name="Rectangle 33"/>
            <p:cNvSpPr>
              <a:spLocks noChangeArrowheads="1"/>
            </p:cNvSpPr>
            <p:nvPr/>
          </p:nvSpPr>
          <p:spPr bwMode="auto">
            <a:xfrm>
              <a:off x="4183" y="1632"/>
              <a:ext cx="576" cy="768"/>
            </a:xfrm>
            <a:prstGeom prst="rect">
              <a:avLst/>
            </a:prstGeom>
            <a:solidFill>
              <a:srgbClr val="339966">
                <a:alpha val="50000"/>
              </a:srgb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71783" name="Rectangle 71"/>
          <p:cNvSpPr>
            <a:spLocks noChangeArrowheads="1"/>
          </p:cNvSpPr>
          <p:nvPr/>
        </p:nvSpPr>
        <p:spPr bwMode="auto">
          <a:xfrm>
            <a:off x="6629400" y="783761"/>
            <a:ext cx="914400" cy="1249363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84" name="Text Box 72"/>
          <p:cNvSpPr txBox="1">
            <a:spLocks noChangeArrowheads="1"/>
          </p:cNvSpPr>
          <p:nvPr/>
        </p:nvSpPr>
        <p:spPr bwMode="auto">
          <a:xfrm>
            <a:off x="2776846" y="3098027"/>
            <a:ext cx="33855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Courier New" pitchFamily="49" charset="0"/>
              </a:rPr>
              <a:t>0</a:t>
            </a:r>
          </a:p>
        </p:txBody>
      </p:sp>
      <p:sp>
        <p:nvSpPr>
          <p:cNvPr id="75" name="Text Box 72"/>
          <p:cNvSpPr txBox="1">
            <a:spLocks noChangeArrowheads="1"/>
          </p:cNvSpPr>
          <p:nvPr/>
        </p:nvSpPr>
        <p:spPr bwMode="auto">
          <a:xfrm>
            <a:off x="3988662" y="3361338"/>
            <a:ext cx="33855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Courier New" pitchFamily="49" charset="0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71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1.11111E-6 L 0.09375 -0.4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717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88" y="-2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71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71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3000"/>
                                        <p:tgtEl>
                                          <p:spTgt spid="371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3000"/>
                                        <p:tgtEl>
                                          <p:spTgt spid="371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3000"/>
                                        <p:tgtEl>
                                          <p:spTgt spid="371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3000"/>
                                        <p:tgtEl>
                                          <p:spTgt spid="371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3000"/>
                                        <p:tgtEl>
                                          <p:spTgt spid="371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3000"/>
                                        <p:tgtEl>
                                          <p:spTgt spid="371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70969E-6 L 0.45295 -0.28082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3717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39" y="-14041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8" dur="2000" fill="hold"/>
                                        <p:tgtEl>
                                          <p:spTgt spid="37178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2.64862E-6 L 0.31424 -0.14133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12" y="-7078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2" dur="2000" fill="hold"/>
                                        <p:tgtEl>
                                          <p:spTgt spid="7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371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371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371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371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371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371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371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371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766" grpId="0" animBg="1"/>
      <p:bldP spid="371766" grpId="1" animBg="1"/>
      <p:bldP spid="371767" grpId="0" animBg="1"/>
      <p:bldP spid="371767" grpId="1" animBg="1"/>
      <p:bldP spid="371768" grpId="0" animBg="1"/>
      <p:bldP spid="371768" grpId="1" animBg="1"/>
      <p:bldP spid="371769" grpId="0"/>
      <p:bldP spid="371769" grpId="1"/>
      <p:bldP spid="371774" grpId="0" animBg="1"/>
      <p:bldP spid="371774" grpId="1" animBg="1"/>
      <p:bldP spid="371775" grpId="0"/>
      <p:bldP spid="371775" grpId="1"/>
      <p:bldP spid="371776" grpId="0" animBg="1"/>
      <p:bldP spid="371776" grpId="1" animBg="1"/>
      <p:bldP spid="371777" grpId="0" animBg="1"/>
      <p:bldP spid="371777" grpId="1" animBg="1"/>
      <p:bldP spid="371778" grpId="0"/>
      <p:bldP spid="371779" grpId="0" animBg="1"/>
      <p:bldP spid="371779" grpId="1" animBg="1"/>
      <p:bldP spid="371780" grpId="0"/>
      <p:bldP spid="371781" grpId="0" animBg="1"/>
      <p:bldP spid="371781" grpId="1" animBg="1"/>
      <p:bldP spid="371781" grpId="2" animBg="1"/>
      <p:bldP spid="371782" grpId="0"/>
      <p:bldP spid="371785" grpId="0" animBg="1"/>
      <p:bldP spid="371785" grpId="1" animBg="1"/>
      <p:bldP spid="371787" grpId="0" animBg="1"/>
      <p:bldP spid="371787" grpId="1" animBg="1"/>
      <p:bldP spid="371788" grpId="0" animBg="1"/>
      <p:bldP spid="371788" grpId="1" animBg="1"/>
      <p:bldP spid="371789" grpId="0"/>
      <p:bldP spid="371783" grpId="0" animBg="1"/>
      <p:bldP spid="371783" grpId="1" animBg="1"/>
      <p:bldP spid="371784" grpId="1"/>
      <p:bldP spid="371784" grpId="2"/>
      <p:bldP spid="371784" grpId="3"/>
      <p:bldP spid="75" grpId="0"/>
      <p:bldP spid="75" grpId="1"/>
      <p:bldP spid="75" grpId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Line 56"/>
          <p:cNvSpPr>
            <a:spLocks noChangeShapeType="1"/>
          </p:cNvSpPr>
          <p:nvPr/>
        </p:nvSpPr>
        <p:spPr bwMode="auto">
          <a:xfrm flipH="1" flipV="1">
            <a:off x="8318612" y="339866"/>
            <a:ext cx="656804" cy="674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25354-20BA-4E5D-AB7A-3A7FECC7F886}" type="slidenum">
              <a:rPr lang="en-US"/>
              <a:pPr/>
              <a:t>27</a:t>
            </a:fld>
            <a:endParaRPr lang="en-US"/>
          </a:p>
        </p:txBody>
      </p:sp>
      <p:sp>
        <p:nvSpPr>
          <p:cNvPr id="261163" name="Text Box 43"/>
          <p:cNvSpPr txBox="1">
            <a:spLocks noChangeArrowheads="1"/>
          </p:cNvSpPr>
          <p:nvPr/>
        </p:nvSpPr>
        <p:spPr bwMode="auto">
          <a:xfrm>
            <a:off x="8229600" y="9525"/>
            <a:ext cx="806450" cy="374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rgbClr val="FF3300"/>
                </a:solidFill>
              </a:rPr>
              <a:t>3000</a:t>
            </a:r>
          </a:p>
          <a:p>
            <a:pPr algn="ctr"/>
            <a:r>
              <a:rPr lang="en-US" sz="2000" dirty="0">
                <a:solidFill>
                  <a:srgbClr val="FF3300"/>
                </a:solidFill>
              </a:rPr>
              <a:t>3001</a:t>
            </a:r>
          </a:p>
          <a:p>
            <a:pPr algn="ctr"/>
            <a:r>
              <a:rPr lang="en-US" sz="2000" dirty="0">
                <a:solidFill>
                  <a:srgbClr val="FF3300"/>
                </a:solidFill>
              </a:rPr>
              <a:t>3002</a:t>
            </a:r>
          </a:p>
          <a:p>
            <a:pPr algn="ctr"/>
            <a:r>
              <a:rPr lang="en-US" sz="2000" dirty="0">
                <a:solidFill>
                  <a:srgbClr val="FF3300"/>
                </a:solidFill>
              </a:rPr>
              <a:t>3003</a:t>
            </a:r>
          </a:p>
          <a:p>
            <a:pPr algn="ctr"/>
            <a:r>
              <a:rPr lang="en-US" sz="2000" dirty="0">
                <a:solidFill>
                  <a:srgbClr val="FF3300"/>
                </a:solidFill>
              </a:rPr>
              <a:t>3004</a:t>
            </a:r>
          </a:p>
          <a:p>
            <a:pPr algn="ctr"/>
            <a:r>
              <a:rPr lang="en-US" sz="2000" dirty="0">
                <a:solidFill>
                  <a:srgbClr val="FF3300"/>
                </a:solidFill>
              </a:rPr>
              <a:t>3005</a:t>
            </a:r>
          </a:p>
          <a:p>
            <a:pPr algn="ctr"/>
            <a:r>
              <a:rPr lang="en-US" sz="2000" dirty="0">
                <a:solidFill>
                  <a:srgbClr val="FF3300"/>
                </a:solidFill>
              </a:rPr>
              <a:t>3006</a:t>
            </a:r>
          </a:p>
          <a:p>
            <a:pPr algn="ctr"/>
            <a:r>
              <a:rPr lang="en-US" sz="2000" dirty="0">
                <a:solidFill>
                  <a:srgbClr val="FF3300"/>
                </a:solidFill>
              </a:rPr>
              <a:t>3007</a:t>
            </a:r>
          </a:p>
          <a:p>
            <a:pPr algn="ctr"/>
            <a:r>
              <a:rPr lang="en-US" sz="2000" dirty="0">
                <a:solidFill>
                  <a:srgbClr val="FF3300"/>
                </a:solidFill>
              </a:rPr>
              <a:t>3008</a:t>
            </a:r>
          </a:p>
          <a:p>
            <a:pPr algn="ctr"/>
            <a:r>
              <a:rPr lang="en-US" sz="2000" dirty="0">
                <a:solidFill>
                  <a:srgbClr val="FF3300"/>
                </a:solidFill>
              </a:rPr>
              <a:t>3009</a:t>
            </a:r>
          </a:p>
          <a:p>
            <a:pPr algn="ctr"/>
            <a:r>
              <a:rPr lang="en-US" sz="2000" dirty="0">
                <a:solidFill>
                  <a:srgbClr val="FF3300"/>
                </a:solidFill>
              </a:rPr>
              <a:t>3010</a:t>
            </a:r>
          </a:p>
          <a:p>
            <a:pPr algn="ctr"/>
            <a:r>
              <a:rPr lang="en-US" sz="2000" dirty="0">
                <a:solidFill>
                  <a:srgbClr val="FF3300"/>
                </a:solidFill>
              </a:rPr>
              <a:t>…</a:t>
            </a:r>
          </a:p>
        </p:txBody>
      </p:sp>
      <p:sp>
        <p:nvSpPr>
          <p:cNvPr id="261122" name="Rectangle 2"/>
          <p:cNvSpPr>
            <a:spLocks noChangeArrowheads="1"/>
          </p:cNvSpPr>
          <p:nvPr/>
        </p:nvSpPr>
        <p:spPr bwMode="auto">
          <a:xfrm>
            <a:off x="228600" y="762000"/>
            <a:ext cx="4386263" cy="381952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1123" name="Text Box 3"/>
          <p:cNvSpPr txBox="1">
            <a:spLocks noChangeArrowheads="1"/>
          </p:cNvSpPr>
          <p:nvPr/>
        </p:nvSpPr>
        <p:spPr bwMode="auto">
          <a:xfrm>
            <a:off x="192551" y="740182"/>
            <a:ext cx="4506362" cy="3831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rgbClr val="990000"/>
                </a:solidFill>
              </a:rPr>
              <a:t>class</a:t>
            </a:r>
            <a:r>
              <a:rPr lang="en-US" sz="1900" dirty="0"/>
              <a:t> </a:t>
            </a:r>
            <a:r>
              <a:rPr lang="en-US" sz="1900" dirty="0" err="1"/>
              <a:t>Circ</a:t>
            </a:r>
            <a:endParaRPr lang="en-US" sz="1900" dirty="0"/>
          </a:p>
          <a:p>
            <a:r>
              <a:rPr lang="en-US" sz="1900" dirty="0"/>
              <a:t>{</a:t>
            </a:r>
          </a:p>
          <a:p>
            <a:r>
              <a:rPr lang="en-US" sz="1900" dirty="0">
                <a:solidFill>
                  <a:schemeClr val="accent2"/>
                </a:solidFill>
              </a:rPr>
              <a:t>public</a:t>
            </a:r>
            <a:r>
              <a:rPr lang="en-US" sz="1900" dirty="0"/>
              <a:t>:</a:t>
            </a:r>
          </a:p>
          <a:p>
            <a:endParaRPr lang="en-US" sz="100" dirty="0"/>
          </a:p>
          <a:p>
            <a:r>
              <a:rPr lang="en-US" sz="1900" dirty="0"/>
              <a:t>   </a:t>
            </a:r>
            <a:r>
              <a:rPr lang="en-US" sz="1900" dirty="0" err="1">
                <a:solidFill>
                  <a:srgbClr val="6600CC"/>
                </a:solidFill>
              </a:rPr>
              <a:t>Circ</a:t>
            </a:r>
            <a:r>
              <a:rPr lang="en-US" sz="1900" dirty="0"/>
              <a:t>(float x, float y, float rad)</a:t>
            </a:r>
          </a:p>
          <a:p>
            <a:r>
              <a:rPr lang="en-US" sz="1800" dirty="0"/>
              <a:t>       {  </a:t>
            </a:r>
            <a:r>
              <a:rPr lang="en-US" sz="1800" dirty="0" err="1">
                <a:solidFill>
                  <a:srgbClr val="990000"/>
                </a:solidFill>
              </a:rPr>
              <a:t>m_x</a:t>
            </a:r>
            <a:r>
              <a:rPr lang="en-US" sz="1800" dirty="0">
                <a:solidFill>
                  <a:srgbClr val="990000"/>
                </a:solidFill>
              </a:rPr>
              <a:t> = x;  </a:t>
            </a:r>
            <a:r>
              <a:rPr lang="en-US" sz="1800" dirty="0" err="1">
                <a:solidFill>
                  <a:srgbClr val="990000"/>
                </a:solidFill>
              </a:rPr>
              <a:t>m_y</a:t>
            </a:r>
            <a:r>
              <a:rPr lang="en-US" sz="1800" dirty="0">
                <a:solidFill>
                  <a:srgbClr val="990000"/>
                </a:solidFill>
              </a:rPr>
              <a:t> = y;  </a:t>
            </a:r>
            <a:r>
              <a:rPr lang="en-US" sz="1800" dirty="0" err="1">
                <a:solidFill>
                  <a:srgbClr val="990000"/>
                </a:solidFill>
              </a:rPr>
              <a:t>m_rad</a:t>
            </a:r>
            <a:r>
              <a:rPr lang="en-US" sz="1800" dirty="0">
                <a:solidFill>
                  <a:srgbClr val="990000"/>
                </a:solidFill>
              </a:rPr>
              <a:t> = rad;</a:t>
            </a:r>
            <a:r>
              <a:rPr lang="en-US" sz="1800" dirty="0"/>
              <a:t> }</a:t>
            </a:r>
          </a:p>
          <a:p>
            <a:endParaRPr lang="en-US" sz="800" dirty="0"/>
          </a:p>
          <a:p>
            <a:r>
              <a:rPr lang="en-US" sz="1900" dirty="0"/>
              <a:t>   float </a:t>
            </a:r>
            <a:r>
              <a:rPr lang="en-US" sz="1900" dirty="0" err="1">
                <a:solidFill>
                  <a:srgbClr val="6600CC"/>
                </a:solidFill>
              </a:rPr>
              <a:t>getArea</a:t>
            </a:r>
            <a:r>
              <a:rPr lang="en-US" sz="1900" dirty="0"/>
              <a:t>(void)</a:t>
            </a:r>
          </a:p>
          <a:p>
            <a:r>
              <a:rPr lang="en-US" sz="1800" dirty="0"/>
              <a:t>       {  </a:t>
            </a:r>
            <a:r>
              <a:rPr lang="en-US" sz="1800" dirty="0">
                <a:solidFill>
                  <a:srgbClr val="990000"/>
                </a:solidFill>
              </a:rPr>
              <a:t>return (3.14 * </a:t>
            </a:r>
            <a:r>
              <a:rPr lang="en-US" sz="1800" dirty="0" err="1">
                <a:solidFill>
                  <a:srgbClr val="990000"/>
                </a:solidFill>
              </a:rPr>
              <a:t>m_rad</a:t>
            </a:r>
            <a:r>
              <a:rPr lang="en-US" sz="1800" dirty="0">
                <a:solidFill>
                  <a:srgbClr val="990000"/>
                </a:solidFill>
              </a:rPr>
              <a:t> * </a:t>
            </a:r>
            <a:r>
              <a:rPr lang="en-US" sz="1800" dirty="0" err="1">
                <a:solidFill>
                  <a:srgbClr val="990000"/>
                </a:solidFill>
              </a:rPr>
              <a:t>m_rad</a:t>
            </a:r>
            <a:r>
              <a:rPr lang="en-US" sz="1800" dirty="0">
                <a:solidFill>
                  <a:srgbClr val="990000"/>
                </a:solidFill>
              </a:rPr>
              <a:t>);</a:t>
            </a:r>
            <a:r>
              <a:rPr lang="en-US" sz="1800" dirty="0"/>
              <a:t> }</a:t>
            </a:r>
          </a:p>
          <a:p>
            <a:endParaRPr lang="en-US" sz="800" dirty="0"/>
          </a:p>
          <a:p>
            <a:r>
              <a:rPr lang="en-US" dirty="0"/>
              <a:t>   </a:t>
            </a:r>
            <a:r>
              <a:rPr lang="en-US" dirty="0">
                <a:solidFill>
                  <a:srgbClr val="6600CC"/>
                </a:solidFill>
              </a:rPr>
              <a:t>…</a:t>
            </a:r>
            <a:endParaRPr lang="en-US" sz="1800" dirty="0"/>
          </a:p>
          <a:p>
            <a:endParaRPr lang="en-US" sz="1050" dirty="0"/>
          </a:p>
          <a:p>
            <a:r>
              <a:rPr lang="en-US" sz="1900" dirty="0">
                <a:solidFill>
                  <a:schemeClr val="accent2"/>
                </a:solidFill>
              </a:rPr>
              <a:t>private</a:t>
            </a:r>
            <a:r>
              <a:rPr lang="en-US" sz="1900" dirty="0"/>
              <a:t>:</a:t>
            </a:r>
          </a:p>
          <a:p>
            <a:r>
              <a:rPr lang="en-US" sz="1900" dirty="0"/>
              <a:t>  float </a:t>
            </a:r>
            <a:r>
              <a:rPr lang="en-US" sz="1900" dirty="0" err="1"/>
              <a:t>m_x</a:t>
            </a:r>
            <a:r>
              <a:rPr lang="en-US" sz="1900" dirty="0"/>
              <a:t>, </a:t>
            </a:r>
            <a:r>
              <a:rPr lang="en-US" sz="1900" dirty="0" err="1"/>
              <a:t>m_y</a:t>
            </a:r>
            <a:r>
              <a:rPr lang="en-US" sz="1900" dirty="0"/>
              <a:t>, </a:t>
            </a:r>
            <a:r>
              <a:rPr lang="en-US" sz="1900" dirty="0" err="1"/>
              <a:t>m_rad</a:t>
            </a:r>
            <a:r>
              <a:rPr lang="en-US" sz="1900" dirty="0"/>
              <a:t>;</a:t>
            </a:r>
          </a:p>
          <a:p>
            <a:r>
              <a:rPr lang="en-US" sz="1900" dirty="0"/>
              <a:t>};</a:t>
            </a:r>
          </a:p>
        </p:txBody>
      </p:sp>
      <p:sp>
        <p:nvSpPr>
          <p:cNvPr id="261124" name="Rectangle 4"/>
          <p:cNvSpPr>
            <a:spLocks noChangeArrowheads="1"/>
          </p:cNvSpPr>
          <p:nvPr/>
        </p:nvSpPr>
        <p:spPr bwMode="auto">
          <a:xfrm>
            <a:off x="4664075" y="3829050"/>
            <a:ext cx="4114800" cy="2911475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1125" name="Text Box 5"/>
          <p:cNvSpPr txBox="1">
            <a:spLocks noChangeArrowheads="1"/>
          </p:cNvSpPr>
          <p:nvPr/>
        </p:nvSpPr>
        <p:spPr bwMode="auto">
          <a:xfrm>
            <a:off x="4648200" y="3797300"/>
            <a:ext cx="4130675" cy="3016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700" b="1" dirty="0">
                <a:latin typeface="Courier New" pitchFamily="49" charset="0"/>
              </a:rPr>
              <a:t>void </a:t>
            </a:r>
            <a:r>
              <a:rPr lang="en-US" sz="1700" b="1" dirty="0" err="1">
                <a:latin typeface="Courier New" pitchFamily="49" charset="0"/>
              </a:rPr>
              <a:t>printInfo</a:t>
            </a:r>
            <a:r>
              <a:rPr lang="en-US" sz="1700" b="1" dirty="0">
                <a:latin typeface="Courier New" pitchFamily="49" charset="0"/>
              </a:rPr>
              <a:t>(</a:t>
            </a:r>
            <a:r>
              <a:rPr lang="en-US" sz="1700" b="1" dirty="0" err="1">
                <a:latin typeface="Courier New" pitchFamily="49" charset="0"/>
              </a:rPr>
              <a:t>Circ</a:t>
            </a:r>
            <a:r>
              <a:rPr lang="en-US" sz="1700" b="1" dirty="0">
                <a:latin typeface="Courier New" pitchFamily="49" charset="0"/>
              </a:rPr>
              <a:t> *</a:t>
            </a:r>
            <a:r>
              <a:rPr lang="en-US" sz="1700" b="1" dirty="0" err="1">
                <a:latin typeface="Courier New" pitchFamily="49" charset="0"/>
              </a:rPr>
              <a:t>ptr</a:t>
            </a:r>
            <a:r>
              <a:rPr lang="en-US" sz="1700" b="1" dirty="0">
                <a:latin typeface="Courier New" pitchFamily="49" charset="0"/>
              </a:rPr>
              <a:t>)</a:t>
            </a:r>
          </a:p>
          <a:p>
            <a:r>
              <a:rPr lang="en-US" sz="1700" b="1" dirty="0">
                <a:latin typeface="Courier New" pitchFamily="49" charset="0"/>
              </a:rPr>
              <a:t>{</a:t>
            </a:r>
          </a:p>
          <a:p>
            <a:r>
              <a:rPr lang="en-US" sz="1700" b="1" dirty="0">
                <a:latin typeface="Courier New" pitchFamily="49" charset="0"/>
              </a:rPr>
              <a:t>  </a:t>
            </a:r>
            <a:r>
              <a:rPr lang="en-US" sz="1700" b="1" dirty="0" err="1">
                <a:latin typeface="Courier New" pitchFamily="49" charset="0"/>
              </a:rPr>
              <a:t>cout</a:t>
            </a:r>
            <a:r>
              <a:rPr lang="en-US" sz="1700" b="1" dirty="0">
                <a:latin typeface="Courier New" pitchFamily="49" charset="0"/>
              </a:rPr>
              <a:t> &lt;&lt; “The area is: “;</a:t>
            </a:r>
          </a:p>
          <a:p>
            <a:r>
              <a:rPr lang="en-US" sz="1700" b="1" dirty="0">
                <a:latin typeface="Courier New" pitchFamily="49" charset="0"/>
              </a:rPr>
              <a:t>  </a:t>
            </a:r>
            <a:r>
              <a:rPr lang="en-US" sz="1700" b="1" dirty="0" err="1">
                <a:latin typeface="Courier New" pitchFamily="49" charset="0"/>
              </a:rPr>
              <a:t>cout</a:t>
            </a:r>
            <a:r>
              <a:rPr lang="en-US" sz="1700" b="1" dirty="0">
                <a:latin typeface="Courier New" pitchFamily="49" charset="0"/>
              </a:rPr>
              <a:t> &lt;&lt; </a:t>
            </a:r>
            <a:r>
              <a:rPr lang="en-US" sz="1700" b="1" dirty="0" err="1">
                <a:latin typeface="Courier New" pitchFamily="49" charset="0"/>
              </a:rPr>
              <a:t>ptr</a:t>
            </a:r>
            <a:r>
              <a:rPr lang="en-US" sz="1700" b="1" dirty="0">
                <a:solidFill>
                  <a:srgbClr val="FF3300"/>
                </a:solidFill>
                <a:latin typeface="Courier New" pitchFamily="49" charset="0"/>
              </a:rPr>
              <a:t>-&gt;</a:t>
            </a:r>
            <a:r>
              <a:rPr lang="en-US" sz="1700" b="1" dirty="0" err="1">
                <a:latin typeface="Courier New" pitchFamily="49" charset="0"/>
              </a:rPr>
              <a:t>getArea</a:t>
            </a:r>
            <a:r>
              <a:rPr lang="en-US" sz="1700" b="1" dirty="0">
                <a:latin typeface="Courier New" pitchFamily="49" charset="0"/>
              </a:rPr>
              <a:t>();</a:t>
            </a:r>
          </a:p>
          <a:p>
            <a:r>
              <a:rPr lang="en-US" sz="1700" b="1" dirty="0">
                <a:latin typeface="Courier New" pitchFamily="49" charset="0"/>
              </a:rPr>
              <a:t>}</a:t>
            </a:r>
          </a:p>
          <a:p>
            <a:endParaRPr lang="en-US" sz="1000" b="1" dirty="0">
              <a:latin typeface="Courier New" pitchFamily="49" charset="0"/>
            </a:endParaRPr>
          </a:p>
          <a:p>
            <a:r>
              <a:rPr lang="en-US" sz="1700" b="1" dirty="0" err="1">
                <a:latin typeface="Courier New" pitchFamily="49" charset="0"/>
              </a:rPr>
              <a:t>int</a:t>
            </a:r>
            <a:r>
              <a:rPr lang="en-US" sz="1700" b="1" dirty="0">
                <a:latin typeface="Courier New" pitchFamily="49" charset="0"/>
              </a:rPr>
              <a:t> main()</a:t>
            </a:r>
          </a:p>
          <a:p>
            <a:r>
              <a:rPr lang="en-US" sz="1700" b="1" dirty="0">
                <a:latin typeface="Courier New" pitchFamily="49" charset="0"/>
              </a:rPr>
              <a:t>{</a:t>
            </a:r>
          </a:p>
          <a:p>
            <a:r>
              <a:rPr lang="en-US" sz="1700" b="1" dirty="0">
                <a:latin typeface="Courier New" pitchFamily="49" charset="0"/>
              </a:rPr>
              <a:t>  </a:t>
            </a:r>
            <a:r>
              <a:rPr lang="en-US" sz="1700" b="1" dirty="0" err="1">
                <a:latin typeface="Courier New" pitchFamily="49" charset="0"/>
              </a:rPr>
              <a:t>Circ</a:t>
            </a:r>
            <a:r>
              <a:rPr lang="en-US" sz="1700" b="1" dirty="0">
                <a:latin typeface="Courier New" pitchFamily="49" charset="0"/>
              </a:rPr>
              <a:t> foo(3,4,10);</a:t>
            </a:r>
          </a:p>
          <a:p>
            <a:endParaRPr lang="en-US" sz="1000" b="1" dirty="0">
              <a:latin typeface="Courier New" pitchFamily="49" charset="0"/>
            </a:endParaRPr>
          </a:p>
          <a:p>
            <a:r>
              <a:rPr lang="en-US" sz="1700" b="1" dirty="0">
                <a:latin typeface="Courier New" pitchFamily="49" charset="0"/>
              </a:rPr>
              <a:t>  </a:t>
            </a:r>
            <a:r>
              <a:rPr lang="en-US" sz="1700" b="1" dirty="0" err="1">
                <a:latin typeface="Courier New" pitchFamily="49" charset="0"/>
              </a:rPr>
              <a:t>printInfo</a:t>
            </a:r>
            <a:r>
              <a:rPr lang="en-US" sz="1700" b="1" dirty="0">
                <a:latin typeface="Courier New" pitchFamily="49" charset="0"/>
              </a:rPr>
              <a:t>(</a:t>
            </a:r>
            <a:r>
              <a:rPr lang="en-US" sz="1700" b="1" dirty="0">
                <a:solidFill>
                  <a:srgbClr val="FF3300"/>
                </a:solidFill>
                <a:latin typeface="Courier New" pitchFamily="49" charset="0"/>
              </a:rPr>
              <a:t>&amp;foo</a:t>
            </a:r>
            <a:r>
              <a:rPr lang="en-US" sz="1700" b="1" dirty="0">
                <a:latin typeface="Courier New" pitchFamily="49" charset="0"/>
              </a:rPr>
              <a:t>);</a:t>
            </a:r>
          </a:p>
          <a:p>
            <a:r>
              <a:rPr lang="en-US" sz="1700" b="1" dirty="0">
                <a:latin typeface="Courier New" pitchFamily="49" charset="0"/>
              </a:rPr>
              <a:t>}</a:t>
            </a:r>
          </a:p>
        </p:txBody>
      </p:sp>
      <p:sp>
        <p:nvSpPr>
          <p:cNvPr id="261126" name="Rectangle 6"/>
          <p:cNvSpPr>
            <a:spLocks noChangeArrowheads="1"/>
          </p:cNvSpPr>
          <p:nvPr/>
        </p:nvSpPr>
        <p:spPr bwMode="auto">
          <a:xfrm>
            <a:off x="-17526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400"/>
              <a:t>Classes and Pointers</a:t>
            </a:r>
          </a:p>
        </p:txBody>
      </p:sp>
      <p:sp>
        <p:nvSpPr>
          <p:cNvPr id="261127" name="Text Box 7"/>
          <p:cNvSpPr txBox="1">
            <a:spLocks noChangeArrowheads="1"/>
          </p:cNvSpPr>
          <p:nvPr/>
        </p:nvSpPr>
        <p:spPr bwMode="auto">
          <a:xfrm>
            <a:off x="85725" y="4724400"/>
            <a:ext cx="45339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You can use </a:t>
            </a:r>
            <a:r>
              <a:rPr lang="en-US" sz="2200">
                <a:solidFill>
                  <a:schemeClr val="accent2"/>
                </a:solidFill>
              </a:rPr>
              <a:t>pointers</a:t>
            </a:r>
            <a:r>
              <a:rPr lang="en-US" sz="2200"/>
              <a:t> with classes just like you do with structs.</a:t>
            </a:r>
          </a:p>
        </p:txBody>
      </p:sp>
      <p:sp>
        <p:nvSpPr>
          <p:cNvPr id="261135" name="Line 15"/>
          <p:cNvSpPr>
            <a:spLocks noChangeShapeType="1"/>
          </p:cNvSpPr>
          <p:nvPr/>
        </p:nvSpPr>
        <p:spPr bwMode="auto">
          <a:xfrm>
            <a:off x="4646613" y="592613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261138" name="Group 18"/>
          <p:cNvGrpSpPr>
            <a:grpSpLocks/>
          </p:cNvGrpSpPr>
          <p:nvPr/>
        </p:nvGrpSpPr>
        <p:grpSpPr bwMode="auto">
          <a:xfrm>
            <a:off x="4571999" y="128588"/>
            <a:ext cx="3657600" cy="2862262"/>
            <a:chOff x="2880" y="374"/>
            <a:chExt cx="2304" cy="1803"/>
          </a:xfrm>
        </p:grpSpPr>
        <p:grpSp>
          <p:nvGrpSpPr>
            <p:cNvPr id="261134" name="Group 14"/>
            <p:cNvGrpSpPr>
              <a:grpSpLocks/>
            </p:cNvGrpSpPr>
            <p:nvPr/>
          </p:nvGrpSpPr>
          <p:grpSpPr bwMode="auto">
            <a:xfrm>
              <a:off x="3216" y="432"/>
              <a:ext cx="1968" cy="1745"/>
              <a:chOff x="-1296" y="1584"/>
              <a:chExt cx="1968" cy="1745"/>
            </a:xfrm>
          </p:grpSpPr>
          <p:sp>
            <p:nvSpPr>
              <p:cNvPr id="261130" name="Text Box 10"/>
              <p:cNvSpPr txBox="1">
                <a:spLocks noChangeArrowheads="1"/>
              </p:cNvSpPr>
              <p:nvPr/>
            </p:nvSpPr>
            <p:spPr bwMode="auto">
              <a:xfrm>
                <a:off x="-1296" y="1584"/>
                <a:ext cx="1968" cy="1745"/>
              </a:xfrm>
              <a:prstGeom prst="rect">
                <a:avLst/>
              </a:prstGeom>
              <a:solidFill>
                <a:srgbClr val="E7E7FF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rgbClr val="990000"/>
                    </a:solidFill>
                  </a:rPr>
                  <a:t>class</a:t>
                </a:r>
                <a:r>
                  <a:rPr lang="en-US" sz="1400" dirty="0"/>
                  <a:t> </a:t>
                </a:r>
                <a:r>
                  <a:rPr lang="en-US" sz="1400" dirty="0" err="1"/>
                  <a:t>Circ</a:t>
                </a:r>
                <a:endParaRPr lang="en-US" sz="1400" dirty="0"/>
              </a:p>
              <a:p>
                <a:r>
                  <a:rPr lang="en-US" sz="1400" dirty="0"/>
                  <a:t>{</a:t>
                </a:r>
              </a:p>
              <a:p>
                <a:r>
                  <a:rPr lang="en-US" sz="1400" dirty="0">
                    <a:solidFill>
                      <a:schemeClr val="accent2"/>
                    </a:solidFill>
                  </a:rPr>
                  <a:t>public</a:t>
                </a:r>
                <a:r>
                  <a:rPr lang="en-US" sz="1400" dirty="0"/>
                  <a:t>:</a:t>
                </a:r>
              </a:p>
              <a:p>
                <a:r>
                  <a:rPr lang="en-US" sz="1400" dirty="0"/>
                  <a:t>   </a:t>
                </a:r>
                <a:r>
                  <a:rPr lang="en-US" sz="1400" dirty="0" err="1">
                    <a:solidFill>
                      <a:srgbClr val="6600CC"/>
                    </a:solidFill>
                  </a:rPr>
                  <a:t>Circ</a:t>
                </a:r>
                <a:r>
                  <a:rPr lang="en-US" sz="1400" dirty="0"/>
                  <a:t>(float x, float y, float rad)</a:t>
                </a:r>
              </a:p>
              <a:p>
                <a:r>
                  <a:rPr lang="en-US" sz="1200" dirty="0"/>
                  <a:t>        {  </a:t>
                </a:r>
                <a:r>
                  <a:rPr lang="en-US" sz="1200" dirty="0" err="1">
                    <a:solidFill>
                      <a:srgbClr val="990000"/>
                    </a:solidFill>
                  </a:rPr>
                  <a:t>m_x</a:t>
                </a:r>
                <a:r>
                  <a:rPr lang="en-US" sz="1200" dirty="0">
                    <a:solidFill>
                      <a:srgbClr val="990000"/>
                    </a:solidFill>
                  </a:rPr>
                  <a:t> = x;  </a:t>
                </a:r>
                <a:r>
                  <a:rPr lang="en-US" sz="1200" dirty="0" err="1">
                    <a:solidFill>
                      <a:srgbClr val="990000"/>
                    </a:solidFill>
                  </a:rPr>
                  <a:t>m_y</a:t>
                </a:r>
                <a:r>
                  <a:rPr lang="en-US" sz="1200" dirty="0">
                    <a:solidFill>
                      <a:srgbClr val="990000"/>
                    </a:solidFill>
                  </a:rPr>
                  <a:t> = y;  </a:t>
                </a:r>
                <a:r>
                  <a:rPr lang="en-US" sz="1200" dirty="0" err="1">
                    <a:solidFill>
                      <a:srgbClr val="990000"/>
                    </a:solidFill>
                  </a:rPr>
                  <a:t>m_rad</a:t>
                </a:r>
                <a:r>
                  <a:rPr lang="en-US" sz="1200" dirty="0">
                    <a:solidFill>
                      <a:srgbClr val="990000"/>
                    </a:solidFill>
                  </a:rPr>
                  <a:t> = rad;</a:t>
                </a:r>
                <a:r>
                  <a:rPr lang="en-US" sz="1200" dirty="0"/>
                  <a:t> }</a:t>
                </a:r>
              </a:p>
              <a:p>
                <a:endParaRPr lang="en-US" sz="800" dirty="0"/>
              </a:p>
              <a:p>
                <a:r>
                  <a:rPr lang="en-US" sz="1400" dirty="0"/>
                  <a:t>   float </a:t>
                </a:r>
                <a:r>
                  <a:rPr lang="en-US" sz="1400" dirty="0" err="1">
                    <a:solidFill>
                      <a:srgbClr val="6600CC"/>
                    </a:solidFill>
                  </a:rPr>
                  <a:t>getArea</a:t>
                </a:r>
                <a:r>
                  <a:rPr lang="en-US" sz="1400" dirty="0"/>
                  <a:t>(void)</a:t>
                </a:r>
              </a:p>
              <a:p>
                <a:r>
                  <a:rPr lang="en-US" sz="1200" dirty="0"/>
                  <a:t>        {  </a:t>
                </a:r>
                <a:r>
                  <a:rPr lang="en-US" sz="1200" dirty="0">
                    <a:solidFill>
                      <a:srgbClr val="990000"/>
                    </a:solidFill>
                  </a:rPr>
                  <a:t>return (3.14 * </a:t>
                </a:r>
                <a:r>
                  <a:rPr lang="en-US" sz="1200" dirty="0" err="1">
                    <a:solidFill>
                      <a:srgbClr val="990000"/>
                    </a:solidFill>
                  </a:rPr>
                  <a:t>m_rad</a:t>
                </a:r>
                <a:r>
                  <a:rPr lang="en-US" sz="1200" dirty="0">
                    <a:solidFill>
                      <a:srgbClr val="990000"/>
                    </a:solidFill>
                  </a:rPr>
                  <a:t> * </a:t>
                </a:r>
                <a:r>
                  <a:rPr lang="en-US" sz="1200" dirty="0" err="1">
                    <a:solidFill>
                      <a:srgbClr val="990000"/>
                    </a:solidFill>
                  </a:rPr>
                  <a:t>m_rad</a:t>
                </a:r>
                <a:r>
                  <a:rPr lang="en-US" sz="1200" dirty="0">
                    <a:solidFill>
                      <a:srgbClr val="990000"/>
                    </a:solidFill>
                  </a:rPr>
                  <a:t>);</a:t>
                </a:r>
                <a:r>
                  <a:rPr lang="en-US" sz="1200" dirty="0"/>
                  <a:t> }</a:t>
                </a:r>
              </a:p>
              <a:p>
                <a:endParaRPr lang="en-US" sz="800" dirty="0"/>
              </a:p>
              <a:p>
                <a:r>
                  <a:rPr lang="en-US" sz="1400" dirty="0"/>
                  <a:t>   …</a:t>
                </a:r>
                <a:endParaRPr lang="en-US" sz="1200" dirty="0"/>
              </a:p>
              <a:p>
                <a:endParaRPr lang="en-US" sz="800" dirty="0"/>
              </a:p>
              <a:p>
                <a:r>
                  <a:rPr lang="en-US" sz="1400" dirty="0">
                    <a:solidFill>
                      <a:schemeClr val="accent2"/>
                    </a:solidFill>
                  </a:rPr>
                  <a:t>private</a:t>
                </a:r>
                <a:r>
                  <a:rPr lang="en-US" sz="1400" dirty="0"/>
                  <a:t>:</a:t>
                </a:r>
              </a:p>
              <a:p>
                <a:r>
                  <a:rPr lang="en-US" sz="1400" dirty="0"/>
                  <a:t>  </a:t>
                </a:r>
                <a:r>
                  <a:rPr lang="en-US" sz="1400" dirty="0" err="1"/>
                  <a:t>m_x</a:t>
                </a:r>
                <a:r>
                  <a:rPr lang="en-US" sz="1400" dirty="0"/>
                  <a:t>            </a:t>
                </a:r>
                <a:r>
                  <a:rPr lang="en-US" sz="1400" dirty="0" err="1"/>
                  <a:t>m_y</a:t>
                </a:r>
                <a:r>
                  <a:rPr lang="en-US" sz="1400" dirty="0"/>
                  <a:t>           </a:t>
                </a:r>
                <a:r>
                  <a:rPr lang="en-US" sz="1400" dirty="0" err="1"/>
                  <a:t>m_rad</a:t>
                </a:r>
                <a:endParaRPr lang="en-US" sz="1400" dirty="0"/>
              </a:p>
              <a:p>
                <a:r>
                  <a:rPr lang="en-US" sz="1400" dirty="0"/>
                  <a:t>};</a:t>
                </a:r>
              </a:p>
            </p:txBody>
          </p:sp>
          <p:sp>
            <p:nvSpPr>
              <p:cNvPr id="261131" name="Rectangle 11"/>
              <p:cNvSpPr>
                <a:spLocks noChangeArrowheads="1"/>
              </p:cNvSpPr>
              <p:nvPr/>
            </p:nvSpPr>
            <p:spPr bwMode="auto">
              <a:xfrm>
                <a:off x="-917" y="3061"/>
                <a:ext cx="259" cy="136"/>
              </a:xfrm>
              <a:prstGeom prst="rect">
                <a:avLst/>
              </a:prstGeom>
              <a:solidFill>
                <a:srgbClr val="FFFFE5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1132" name="Rectangle 12"/>
              <p:cNvSpPr>
                <a:spLocks noChangeArrowheads="1"/>
              </p:cNvSpPr>
              <p:nvPr/>
            </p:nvSpPr>
            <p:spPr bwMode="auto">
              <a:xfrm>
                <a:off x="-309" y="3069"/>
                <a:ext cx="259" cy="136"/>
              </a:xfrm>
              <a:prstGeom prst="rect">
                <a:avLst/>
              </a:prstGeom>
              <a:solidFill>
                <a:srgbClr val="FFFFE5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1133" name="Rectangle 13"/>
              <p:cNvSpPr>
                <a:spLocks noChangeArrowheads="1"/>
              </p:cNvSpPr>
              <p:nvPr/>
            </p:nvSpPr>
            <p:spPr bwMode="auto">
              <a:xfrm>
                <a:off x="405" y="3071"/>
                <a:ext cx="259" cy="136"/>
              </a:xfrm>
              <a:prstGeom prst="rect">
                <a:avLst/>
              </a:prstGeom>
              <a:solidFill>
                <a:srgbClr val="FFFFE5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61137" name="Text Box 17"/>
            <p:cNvSpPr txBox="1">
              <a:spLocks noChangeArrowheads="1"/>
            </p:cNvSpPr>
            <p:nvPr/>
          </p:nvSpPr>
          <p:spPr bwMode="auto">
            <a:xfrm>
              <a:off x="2880" y="374"/>
              <a:ext cx="36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rgbClr val="FF3300"/>
                  </a:solidFill>
                </a:rPr>
                <a:t>foo</a:t>
              </a:r>
            </a:p>
          </p:txBody>
        </p:sp>
      </p:grpSp>
      <p:sp>
        <p:nvSpPr>
          <p:cNvPr id="261139" name="Line 19"/>
          <p:cNvSpPr>
            <a:spLocks noChangeShapeType="1"/>
          </p:cNvSpPr>
          <p:nvPr/>
        </p:nvSpPr>
        <p:spPr bwMode="auto">
          <a:xfrm>
            <a:off x="5046663" y="10287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61140" name="Line 20"/>
          <p:cNvSpPr>
            <a:spLocks noChangeShapeType="1"/>
          </p:cNvSpPr>
          <p:nvPr/>
        </p:nvSpPr>
        <p:spPr bwMode="auto">
          <a:xfrm>
            <a:off x="5208588" y="123031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61141" name="Text Box 21"/>
          <p:cNvSpPr txBox="1">
            <a:spLocks noChangeArrowheads="1"/>
          </p:cNvSpPr>
          <p:nvPr/>
        </p:nvSpPr>
        <p:spPr bwMode="auto">
          <a:xfrm>
            <a:off x="5732463" y="2495550"/>
            <a:ext cx="25177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3           4            10</a:t>
            </a:r>
          </a:p>
        </p:txBody>
      </p:sp>
      <p:sp>
        <p:nvSpPr>
          <p:cNvPr id="261142" name="Line 22"/>
          <p:cNvSpPr>
            <a:spLocks noChangeShapeType="1"/>
          </p:cNvSpPr>
          <p:nvPr/>
        </p:nvSpPr>
        <p:spPr bwMode="auto">
          <a:xfrm>
            <a:off x="4665663" y="635476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61143" name="Text Box 23"/>
          <p:cNvSpPr txBox="1">
            <a:spLocks noChangeArrowheads="1"/>
          </p:cNvSpPr>
          <p:nvPr/>
        </p:nvSpPr>
        <p:spPr bwMode="auto">
          <a:xfrm>
            <a:off x="6257925" y="5962650"/>
            <a:ext cx="806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3300"/>
                </a:solidFill>
              </a:rPr>
              <a:t>3000</a:t>
            </a:r>
          </a:p>
        </p:txBody>
      </p:sp>
      <p:sp>
        <p:nvSpPr>
          <p:cNvPr id="261144" name="Line 24"/>
          <p:cNvSpPr>
            <a:spLocks noChangeShapeType="1"/>
          </p:cNvSpPr>
          <p:nvPr/>
        </p:nvSpPr>
        <p:spPr bwMode="auto">
          <a:xfrm>
            <a:off x="4418013" y="396398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61148" name="Text Box 28"/>
          <p:cNvSpPr txBox="1">
            <a:spLocks noChangeArrowheads="1"/>
          </p:cNvSpPr>
          <p:nvPr/>
        </p:nvSpPr>
        <p:spPr bwMode="auto">
          <a:xfrm>
            <a:off x="6094413" y="600075"/>
            <a:ext cx="18319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3       4       10</a:t>
            </a:r>
          </a:p>
        </p:txBody>
      </p:sp>
      <p:grpSp>
        <p:nvGrpSpPr>
          <p:cNvPr id="261147" name="Group 27"/>
          <p:cNvGrpSpPr>
            <a:grpSpLocks/>
          </p:cNvGrpSpPr>
          <p:nvPr/>
        </p:nvGrpSpPr>
        <p:grpSpPr bwMode="auto">
          <a:xfrm>
            <a:off x="7242175" y="4913313"/>
            <a:ext cx="1320800" cy="396875"/>
            <a:chOff x="2954" y="2003"/>
            <a:chExt cx="832" cy="250"/>
          </a:xfrm>
        </p:grpSpPr>
        <p:sp>
          <p:nvSpPr>
            <p:cNvPr id="261145" name="Text Box 25"/>
            <p:cNvSpPr txBox="1">
              <a:spLocks noChangeArrowheads="1"/>
            </p:cNvSpPr>
            <p:nvPr/>
          </p:nvSpPr>
          <p:spPr bwMode="auto">
            <a:xfrm>
              <a:off x="2954" y="2003"/>
              <a:ext cx="35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rgbClr val="FF3300"/>
                  </a:solidFill>
                </a:rPr>
                <a:t>ptr</a:t>
              </a:r>
            </a:p>
          </p:txBody>
        </p:sp>
        <p:sp>
          <p:nvSpPr>
            <p:cNvPr id="261146" name="Rectangle 26"/>
            <p:cNvSpPr>
              <a:spLocks noChangeArrowheads="1"/>
            </p:cNvSpPr>
            <p:nvPr/>
          </p:nvSpPr>
          <p:spPr bwMode="auto">
            <a:xfrm>
              <a:off x="3294" y="2064"/>
              <a:ext cx="492" cy="174"/>
            </a:xfrm>
            <a:prstGeom prst="rect">
              <a:avLst/>
            </a:prstGeom>
            <a:solidFill>
              <a:srgbClr val="FAF0F5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1149" name="Text Box 29"/>
          <p:cNvSpPr txBox="1">
            <a:spLocks noChangeArrowheads="1"/>
          </p:cNvSpPr>
          <p:nvPr/>
        </p:nvSpPr>
        <p:spPr bwMode="auto">
          <a:xfrm>
            <a:off x="7753350" y="4953000"/>
            <a:ext cx="806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FF3300"/>
                </a:solidFill>
              </a:rPr>
              <a:t>3000</a:t>
            </a:r>
          </a:p>
        </p:txBody>
      </p:sp>
      <p:sp>
        <p:nvSpPr>
          <p:cNvPr id="261151" name="Text Box 31"/>
          <p:cNvSpPr txBox="1">
            <a:spLocks noChangeArrowheads="1"/>
          </p:cNvSpPr>
          <p:nvPr/>
        </p:nvSpPr>
        <p:spPr bwMode="auto">
          <a:xfrm>
            <a:off x="8191500" y="0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cxnSp>
        <p:nvCxnSpPr>
          <p:cNvPr id="261152" name="AutoShape 32"/>
          <p:cNvCxnSpPr>
            <a:cxnSpLocks noChangeShapeType="1"/>
            <a:stCxn id="261149" idx="3"/>
            <a:endCxn id="261151" idx="3"/>
          </p:cNvCxnSpPr>
          <p:nvPr/>
        </p:nvCxnSpPr>
        <p:spPr bwMode="auto">
          <a:xfrm flipH="1" flipV="1">
            <a:off x="8466138" y="228600"/>
            <a:ext cx="93662" cy="4922838"/>
          </a:xfrm>
          <a:prstGeom prst="curvedConnector3">
            <a:avLst>
              <a:gd name="adj1" fmla="val -571190"/>
            </a:avLst>
          </a:prstGeom>
          <a:noFill/>
          <a:ln w="50800">
            <a:solidFill>
              <a:srgbClr val="0000FF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1153" name="Line 33"/>
          <p:cNvSpPr>
            <a:spLocks noChangeShapeType="1"/>
          </p:cNvSpPr>
          <p:nvPr/>
        </p:nvSpPr>
        <p:spPr bwMode="auto">
          <a:xfrm>
            <a:off x="4657725" y="44862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61154" name="Text Box 34"/>
          <p:cNvSpPr txBox="1">
            <a:spLocks noChangeArrowheads="1"/>
          </p:cNvSpPr>
          <p:nvPr/>
        </p:nvSpPr>
        <p:spPr bwMode="auto">
          <a:xfrm>
            <a:off x="946150" y="5780088"/>
            <a:ext cx="1954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The area is: </a:t>
            </a:r>
          </a:p>
        </p:txBody>
      </p:sp>
      <p:sp>
        <p:nvSpPr>
          <p:cNvPr id="261155" name="Line 35"/>
          <p:cNvSpPr>
            <a:spLocks noChangeShapeType="1"/>
          </p:cNvSpPr>
          <p:nvPr/>
        </p:nvSpPr>
        <p:spPr bwMode="auto">
          <a:xfrm>
            <a:off x="4648200" y="47529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61156" name="AutoShape 36"/>
          <p:cNvSpPr>
            <a:spLocks noChangeArrowheads="1"/>
          </p:cNvSpPr>
          <p:nvPr/>
        </p:nvSpPr>
        <p:spPr bwMode="auto">
          <a:xfrm>
            <a:off x="6191250" y="2809875"/>
            <a:ext cx="2914650" cy="1552575"/>
          </a:xfrm>
          <a:prstGeom prst="wedgeRoundRectCallout">
            <a:avLst>
              <a:gd name="adj1" fmla="val -45750"/>
              <a:gd name="adj2" fmla="val 68611"/>
              <a:gd name="adj3" fmla="val 16667"/>
            </a:avLst>
          </a:prstGeom>
          <a:solidFill>
            <a:srgbClr val="FFEFD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accent2"/>
                </a:solidFill>
              </a:rPr>
              <a:t>C++:</a:t>
            </a:r>
            <a:r>
              <a:rPr lang="en-US" sz="1800" dirty="0"/>
              <a:t> Since </a:t>
            </a:r>
            <a:r>
              <a:rPr lang="en-US" sz="1800" dirty="0" err="1">
                <a:solidFill>
                  <a:srgbClr val="6600CC"/>
                </a:solidFill>
              </a:rPr>
              <a:t>ptr</a:t>
            </a:r>
            <a:r>
              <a:rPr lang="en-US" sz="1800" dirty="0"/>
              <a:t> points to </a:t>
            </a:r>
            <a:r>
              <a:rPr lang="en-US" sz="1800" dirty="0">
                <a:solidFill>
                  <a:srgbClr val="6600CC"/>
                </a:solidFill>
              </a:rPr>
              <a:t>3000</a:t>
            </a:r>
            <a:r>
              <a:rPr lang="en-US" sz="1800" dirty="0"/>
              <a:t>, I’ll call the </a:t>
            </a:r>
            <a:r>
              <a:rPr lang="en-US" sz="1800" dirty="0" err="1"/>
              <a:t>getArea</a:t>
            </a:r>
            <a:r>
              <a:rPr lang="en-US" sz="1800" dirty="0"/>
              <a:t> function associated with the foo variable at 3000!</a:t>
            </a:r>
          </a:p>
        </p:txBody>
      </p:sp>
      <p:sp>
        <p:nvSpPr>
          <p:cNvPr id="261157" name="Line 37"/>
          <p:cNvSpPr>
            <a:spLocks noChangeShapeType="1"/>
          </p:cNvSpPr>
          <p:nvPr/>
        </p:nvSpPr>
        <p:spPr bwMode="auto">
          <a:xfrm>
            <a:off x="5038725" y="15430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61158" name="Line 38"/>
          <p:cNvSpPr>
            <a:spLocks noChangeShapeType="1"/>
          </p:cNvSpPr>
          <p:nvPr/>
        </p:nvSpPr>
        <p:spPr bwMode="auto">
          <a:xfrm>
            <a:off x="5210175" y="17621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61159" name="Rectangle 39"/>
          <p:cNvSpPr>
            <a:spLocks noChangeArrowheads="1"/>
          </p:cNvSpPr>
          <p:nvPr/>
        </p:nvSpPr>
        <p:spPr bwMode="auto">
          <a:xfrm>
            <a:off x="7789863" y="2498725"/>
            <a:ext cx="454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10</a:t>
            </a:r>
          </a:p>
        </p:txBody>
      </p:sp>
      <p:sp>
        <p:nvSpPr>
          <p:cNvPr id="261160" name="Rectangle 40"/>
          <p:cNvSpPr>
            <a:spLocks noChangeArrowheads="1"/>
          </p:cNvSpPr>
          <p:nvPr/>
        </p:nvSpPr>
        <p:spPr bwMode="auto">
          <a:xfrm>
            <a:off x="7794625" y="2498725"/>
            <a:ext cx="454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10</a:t>
            </a:r>
          </a:p>
        </p:txBody>
      </p:sp>
      <p:sp>
        <p:nvSpPr>
          <p:cNvPr id="261161" name="Line 41"/>
          <p:cNvSpPr>
            <a:spLocks noChangeShapeType="1"/>
          </p:cNvSpPr>
          <p:nvPr/>
        </p:nvSpPr>
        <p:spPr bwMode="auto">
          <a:xfrm>
            <a:off x="4648200" y="47529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61162" name="Text Box 42"/>
          <p:cNvSpPr txBox="1">
            <a:spLocks noChangeArrowheads="1"/>
          </p:cNvSpPr>
          <p:nvPr/>
        </p:nvSpPr>
        <p:spPr bwMode="auto">
          <a:xfrm>
            <a:off x="2743200" y="5791200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314</a:t>
            </a:r>
          </a:p>
        </p:txBody>
      </p:sp>
      <p:sp>
        <p:nvSpPr>
          <p:cNvPr id="261165" name="Text Box 45"/>
          <p:cNvSpPr txBox="1">
            <a:spLocks noChangeArrowheads="1"/>
          </p:cNvSpPr>
          <p:nvPr/>
        </p:nvSpPr>
        <p:spPr bwMode="auto">
          <a:xfrm>
            <a:off x="5984875" y="4556125"/>
            <a:ext cx="1979613" cy="36671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(</a:t>
            </a:r>
            <a:r>
              <a:rPr lang="en-US" sz="1800">
                <a:solidFill>
                  <a:srgbClr val="6600CC"/>
                </a:solidFill>
              </a:rPr>
              <a:t>*ptr</a:t>
            </a:r>
            <a:r>
              <a:rPr lang="en-US" sz="1800"/>
              <a:t>).getArea();</a:t>
            </a:r>
          </a:p>
        </p:txBody>
      </p:sp>
      <p:sp>
        <p:nvSpPr>
          <p:cNvPr id="261164" name="AutoShape 44"/>
          <p:cNvSpPr>
            <a:spLocks noChangeArrowheads="1"/>
          </p:cNvSpPr>
          <p:nvPr/>
        </p:nvSpPr>
        <p:spPr bwMode="auto">
          <a:xfrm>
            <a:off x="6057900" y="3314700"/>
            <a:ext cx="3067050" cy="1028700"/>
          </a:xfrm>
          <a:prstGeom prst="wedgeRoundRectCallout">
            <a:avLst>
              <a:gd name="adj1" fmla="val -40685"/>
              <a:gd name="adj2" fmla="val 78088"/>
              <a:gd name="adj3" fmla="val 16667"/>
            </a:avLst>
          </a:prstGeom>
          <a:solidFill>
            <a:srgbClr val="FFEFD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You can also use this alternate syntax…</a:t>
            </a:r>
          </a:p>
          <a:p>
            <a:pPr algn="ctr"/>
            <a:r>
              <a:rPr lang="en-US" sz="1800">
                <a:solidFill>
                  <a:schemeClr val="accent2"/>
                </a:solidFill>
              </a:rPr>
              <a:t>(It does the same thing)</a:t>
            </a:r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037E-7 L 0.11146 -0.36111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261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73" y="-1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6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26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96296E-6 L -0.03542 -0.1625 " pathEditMode="relative" rAng="0" ptsTypes="AA">
                                      <p:cBhvr>
                                        <p:cTn id="144" dur="2000" fill="hold"/>
                                        <p:tgtEl>
                                          <p:spTgt spid="261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1" y="-8125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2.96296E-6 L -0.09584 -0.16528 " pathEditMode="relative" rAng="0" ptsTypes="AA">
                                      <p:cBhvr>
                                        <p:cTn id="146" dur="2000" fill="hold"/>
                                        <p:tgtEl>
                                          <p:spTgt spid="261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92" y="-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26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261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 nodeType="clickPar">
                      <p:stCondLst>
                        <p:cond delay="indefinite"/>
                      </p:stCondLst>
                      <p:childTnLst>
                        <p:par>
                          <p:cTn id="1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261163" grpId="0"/>
      <p:bldP spid="261127" grpId="0" autoUpdateAnimBg="0"/>
      <p:bldP spid="261135" grpId="0" animBg="1"/>
      <p:bldP spid="261135" grpId="1" animBg="1"/>
      <p:bldP spid="261139" grpId="0" animBg="1"/>
      <p:bldP spid="261139" grpId="1" animBg="1"/>
      <p:bldP spid="261140" grpId="0" animBg="1"/>
      <p:bldP spid="261140" grpId="1" animBg="1"/>
      <p:bldP spid="261141" grpId="0"/>
      <p:bldP spid="261142" grpId="0" animBg="1"/>
      <p:bldP spid="261142" grpId="1" animBg="1"/>
      <p:bldP spid="261143" grpId="0"/>
      <p:bldP spid="261143" grpId="1"/>
      <p:bldP spid="261144" grpId="0" animBg="1"/>
      <p:bldP spid="261144" grpId="1" animBg="1"/>
      <p:bldP spid="261148" grpId="0"/>
      <p:bldP spid="261148" grpId="1"/>
      <p:bldP spid="261149" grpId="0"/>
      <p:bldP spid="261153" grpId="0" animBg="1"/>
      <p:bldP spid="261153" grpId="1" animBg="1"/>
      <p:bldP spid="261154" grpId="0"/>
      <p:bldP spid="261155" grpId="0" animBg="1"/>
      <p:bldP spid="261155" grpId="1" animBg="1"/>
      <p:bldP spid="261156" grpId="0" animBg="1"/>
      <p:bldP spid="261156" grpId="1" animBg="1"/>
      <p:bldP spid="261157" grpId="0" animBg="1"/>
      <p:bldP spid="261157" grpId="1" animBg="1"/>
      <p:bldP spid="261158" grpId="0" animBg="1"/>
      <p:bldP spid="261158" grpId="1" animBg="1"/>
      <p:bldP spid="261159" grpId="0"/>
      <p:bldP spid="261159" grpId="1"/>
      <p:bldP spid="261160" grpId="0"/>
      <p:bldP spid="261160" grpId="1"/>
      <p:bldP spid="261161" grpId="0" animBg="1"/>
      <p:bldP spid="261161" grpId="1" animBg="1"/>
      <p:bldP spid="261162" grpId="0"/>
      <p:bldP spid="261165" grpId="0" animBg="1"/>
      <p:bldP spid="261164" grpId="0" animBg="1"/>
      <p:bldP spid="261164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46D089-C9FF-49DF-AAAC-2A31220BF37F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/>
            </a:endParaRPr>
          </a:p>
        </p:txBody>
      </p:sp>
      <p:sp>
        <p:nvSpPr>
          <p:cNvPr id="551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Pointers… to Functions?!?</a:t>
            </a:r>
            <a:endParaRPr lang="en-US" sz="3600" dirty="0"/>
          </a:p>
        </p:txBody>
      </p:sp>
      <p:sp>
        <p:nvSpPr>
          <p:cNvPr id="551940" name="Text Box 4"/>
          <p:cNvSpPr txBox="1">
            <a:spLocks noChangeArrowheads="1"/>
          </p:cNvSpPr>
          <p:nvPr/>
        </p:nvSpPr>
        <p:spPr bwMode="auto">
          <a:xfrm>
            <a:off x="5690698" y="1023938"/>
            <a:ext cx="340641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YES!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J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ust as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you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can have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pointers to variables, in C++ you can also have pointers to functions!</a:t>
            </a:r>
          </a:p>
        </p:txBody>
      </p:sp>
      <p:sp>
        <p:nvSpPr>
          <p:cNvPr id="551941" name="Text Box 5"/>
          <p:cNvSpPr txBox="1">
            <a:spLocks noChangeArrowheads="1"/>
          </p:cNvSpPr>
          <p:nvPr/>
        </p:nvSpPr>
        <p:spPr bwMode="auto">
          <a:xfrm>
            <a:off x="32893" y="1066801"/>
            <a:ext cx="5706700" cy="5654940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CC00FF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</p:txBody>
      </p:sp>
      <p:sp>
        <p:nvSpPr>
          <p:cNvPr id="551949" name="Text Box 13"/>
          <p:cNvSpPr txBox="1">
            <a:spLocks noChangeArrowheads="1"/>
          </p:cNvSpPr>
          <p:nvPr/>
        </p:nvSpPr>
        <p:spPr bwMode="auto">
          <a:xfrm>
            <a:off x="6477000" y="5029200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 </a:t>
            </a:r>
          </a:p>
        </p:txBody>
      </p:sp>
      <p:sp>
        <p:nvSpPr>
          <p:cNvPr id="551952" name="Text Box 16"/>
          <p:cNvSpPr txBox="1">
            <a:spLocks noChangeArrowheads="1"/>
          </p:cNvSpPr>
          <p:nvPr/>
        </p:nvSpPr>
        <p:spPr bwMode="auto">
          <a:xfrm>
            <a:off x="4765462" y="1583892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 </a:t>
            </a:r>
          </a:p>
        </p:txBody>
      </p:sp>
      <p:sp>
        <p:nvSpPr>
          <p:cNvPr id="551958" name="Text Box 22"/>
          <p:cNvSpPr txBox="1">
            <a:spLocks noChangeArrowheads="1"/>
          </p:cNvSpPr>
          <p:nvPr/>
        </p:nvSpPr>
        <p:spPr bwMode="auto">
          <a:xfrm>
            <a:off x="4543425" y="143351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 </a:t>
            </a:r>
          </a:p>
        </p:txBody>
      </p:sp>
      <p:sp>
        <p:nvSpPr>
          <p:cNvPr id="33" name="Text Box 4"/>
          <p:cNvSpPr txBox="1">
            <a:spLocks noChangeArrowheads="1"/>
          </p:cNvSpPr>
          <p:nvPr/>
        </p:nvSpPr>
        <p:spPr bwMode="auto">
          <a:xfrm>
            <a:off x="5691675" y="2490377"/>
            <a:ext cx="340543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Let’s gloss over the syntax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for a second,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and just see how it might work…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232730" y="4503920"/>
            <a:ext cx="1156894" cy="411431"/>
            <a:chOff x="7791989" y="3938952"/>
            <a:chExt cx="681157" cy="411431"/>
          </a:xfrm>
        </p:grpSpPr>
        <p:sp>
          <p:nvSpPr>
            <p:cNvPr id="37" name="Rectangle 36"/>
            <p:cNvSpPr/>
            <p:nvPr/>
          </p:nvSpPr>
          <p:spPr bwMode="auto">
            <a:xfrm>
              <a:off x="7967707" y="3938952"/>
              <a:ext cx="505439" cy="411431"/>
            </a:xfrm>
            <a:prstGeom prst="rect">
              <a:avLst/>
            </a:prstGeom>
            <a:solidFill>
              <a:srgbClr val="EAEAFA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D2DB9">
                      <a:lumMod val="75000"/>
                    </a:srgbClr>
                  </a:solidFill>
                  <a:effectLst/>
                  <a:uLnTx/>
                  <a:uFillTx/>
                  <a:latin typeface="Courier New" pitchFamily="49" charset="0"/>
                  <a:ea typeface="+mn-ea"/>
                  <a:cs typeface="Courier New" pitchFamily="49" charset="0"/>
                </a:rPr>
                <a:t> </a:t>
              </a:r>
              <a:endPara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2D2DB9">
                    <a:lumMod val="75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7791989" y="397637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Courier New" pitchFamily="49" charset="0"/>
                </a:rPr>
                <a:t>f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+mn-ea"/>
                <a:cs typeface="Courier New" pitchFamily="49" charset="0"/>
              </a:endParaRPr>
            </a:p>
          </p:txBody>
        </p:sp>
      </p:grpSp>
      <p:sp>
        <p:nvSpPr>
          <p:cNvPr id="72" name="Text Box 5"/>
          <p:cNvSpPr txBox="1">
            <a:spLocks noChangeArrowheads="1"/>
          </p:cNvSpPr>
          <p:nvPr/>
        </p:nvSpPr>
        <p:spPr bwMode="auto">
          <a:xfrm>
            <a:off x="1387733" y="3370434"/>
            <a:ext cx="816205" cy="369332"/>
          </a:xfrm>
          <a:prstGeom prst="rect">
            <a:avLst/>
          </a:prstGeom>
          <a:solidFill>
            <a:srgbClr val="FFFF99">
              <a:alpha val="89804"/>
            </a:srgbClr>
          </a:solidFill>
          <a:ln w="3175">
            <a:noFill/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CC00FF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60607" y="1195467"/>
            <a:ext cx="736099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3000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3050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3100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3150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3200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3250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3300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3350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3400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3450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3500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3550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3600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3650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3700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3750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3800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3850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3900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3950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33" y="4183713"/>
            <a:ext cx="534877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main()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  </a:t>
            </a:r>
            <a:r>
              <a:rPr kumimoji="0" 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FuncPtr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f;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 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f = &amp;squared;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  f(10);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}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Times New Roman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252122" y="1506489"/>
            <a:ext cx="261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+mn-ea"/>
                <a:cs typeface="Courier New" pitchFamily="49" charset="0"/>
              </a:rPr>
              <a:t> </a:t>
            </a:r>
          </a:p>
        </p:txBody>
      </p:sp>
      <p:sp>
        <p:nvSpPr>
          <p:cNvPr id="551950" name="Line 14"/>
          <p:cNvSpPr>
            <a:spLocks noChangeShapeType="1"/>
          </p:cNvSpPr>
          <p:nvPr/>
        </p:nvSpPr>
        <p:spPr bwMode="auto">
          <a:xfrm>
            <a:off x="778655" y="4915351"/>
            <a:ext cx="28794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sp>
        <p:nvSpPr>
          <p:cNvPr id="43" name="Line 14"/>
          <p:cNvSpPr>
            <a:spLocks noChangeShapeType="1"/>
          </p:cNvSpPr>
          <p:nvPr/>
        </p:nvSpPr>
        <p:spPr bwMode="auto">
          <a:xfrm>
            <a:off x="778655" y="5476374"/>
            <a:ext cx="28794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6033" y="1172838"/>
            <a:ext cx="5446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void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squared(</a:t>
            </a:r>
            <a:r>
              <a:rPr kumimoji="0" 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int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)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/>
            </a:r>
            <a:b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</a:b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 {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cout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&lt;&lt;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a*a;}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</p:txBody>
      </p:sp>
      <p:sp>
        <p:nvSpPr>
          <p:cNvPr id="42" name="AutoShape 16"/>
          <p:cNvSpPr>
            <a:spLocks noChangeArrowheads="1"/>
          </p:cNvSpPr>
          <p:nvPr/>
        </p:nvSpPr>
        <p:spPr bwMode="auto">
          <a:xfrm>
            <a:off x="1070111" y="1171"/>
            <a:ext cx="3940805" cy="1080770"/>
          </a:xfrm>
          <a:prstGeom prst="wedgeRoundRectCallout">
            <a:avLst>
              <a:gd name="adj1" fmla="val -65875"/>
              <a:gd name="adj2" fmla="val 63767"/>
              <a:gd name="adj3" fmla="val 16667"/>
            </a:avLst>
          </a:prstGeom>
          <a:solidFill>
            <a:srgbClr val="EBFFEB"/>
          </a:solidFill>
          <a:ln w="38100" algn="ctr">
            <a:solidFill>
              <a:srgbClr val="008080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Just like every variable, every function has an address in memory too!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49" name="Rectangle 32"/>
          <p:cNvSpPr>
            <a:spLocks noChangeArrowheads="1"/>
          </p:cNvSpPr>
          <p:nvPr/>
        </p:nvSpPr>
        <p:spPr bwMode="auto">
          <a:xfrm>
            <a:off x="583404" y="2811197"/>
            <a:ext cx="610625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void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print(</a:t>
            </a:r>
            <a:r>
              <a:rPr kumimoji="0" 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FuncPtr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 g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)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+mn-ea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 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for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(</a:t>
            </a:r>
            <a:r>
              <a:rPr kumimoji="0" 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int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i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=2;i&lt;=3;i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++)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    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g(</a:t>
            </a:r>
            <a:r>
              <a:rPr kumimoji="0" 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i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);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+mn-ea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}</a:t>
            </a:r>
          </a:p>
        </p:txBody>
      </p:sp>
      <p:sp>
        <p:nvSpPr>
          <p:cNvPr id="50" name="AutoShape 16"/>
          <p:cNvSpPr>
            <a:spLocks noChangeArrowheads="1"/>
          </p:cNvSpPr>
          <p:nvPr/>
        </p:nvSpPr>
        <p:spPr bwMode="auto">
          <a:xfrm>
            <a:off x="4508299" y="5244646"/>
            <a:ext cx="3228878" cy="1453576"/>
          </a:xfrm>
          <a:prstGeom prst="wedgeRoundRectCallout">
            <a:avLst>
              <a:gd name="adj1" fmla="val -109841"/>
              <a:gd name="adj2" fmla="val -69546"/>
              <a:gd name="adj3" fmla="val 16667"/>
            </a:avLst>
          </a:prstGeom>
          <a:solidFill>
            <a:srgbClr val="EBFFEB"/>
          </a:solidFill>
          <a:ln w="38100" algn="ctr">
            <a:solidFill>
              <a:srgbClr val="008080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First we define a function pointer.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 It can hold the address of… a function!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90862" y="5102343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3000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6033" y="1989063"/>
            <a:ext cx="5446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void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cubed(</a:t>
            </a:r>
            <a:r>
              <a:rPr kumimoji="0" 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int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)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/>
            </a:r>
            <a:b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</a:b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 {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cout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&lt;&lt;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a*a*a;}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</p:txBody>
      </p:sp>
      <p:sp>
        <p:nvSpPr>
          <p:cNvPr id="52" name="Line 14"/>
          <p:cNvSpPr>
            <a:spLocks noChangeShapeType="1"/>
          </p:cNvSpPr>
          <p:nvPr/>
        </p:nvSpPr>
        <p:spPr bwMode="auto">
          <a:xfrm>
            <a:off x="778655" y="5714293"/>
            <a:ext cx="28794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sp>
        <p:nvSpPr>
          <p:cNvPr id="54" name="AutoShape 16"/>
          <p:cNvSpPr>
            <a:spLocks noChangeArrowheads="1"/>
          </p:cNvSpPr>
          <p:nvPr/>
        </p:nvSpPr>
        <p:spPr bwMode="auto">
          <a:xfrm>
            <a:off x="5020302" y="4970662"/>
            <a:ext cx="3535330" cy="1384867"/>
          </a:xfrm>
          <a:prstGeom prst="wedgeRoundRectCallout">
            <a:avLst>
              <a:gd name="adj1" fmla="val -109071"/>
              <a:gd name="adj2" fmla="val -14785"/>
              <a:gd name="adj3" fmla="val 16667"/>
            </a:avLst>
          </a:prstGeom>
          <a:solidFill>
            <a:srgbClr val="EBFFEB"/>
          </a:solidFill>
          <a:ln w="38100" algn="ctr">
            <a:solidFill>
              <a:srgbClr val="008080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This line gets the address of our squared() function and puts it into f.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53" name="AutoShape 16"/>
          <p:cNvSpPr>
            <a:spLocks noChangeArrowheads="1"/>
          </p:cNvSpPr>
          <p:nvPr/>
        </p:nvSpPr>
        <p:spPr bwMode="auto">
          <a:xfrm>
            <a:off x="4221631" y="5203559"/>
            <a:ext cx="3418100" cy="1453576"/>
          </a:xfrm>
          <a:prstGeom prst="wedgeRoundRectCallout">
            <a:avLst>
              <a:gd name="adj1" fmla="val -116962"/>
              <a:gd name="adj2" fmla="val -15238"/>
              <a:gd name="adj3" fmla="val 16667"/>
            </a:avLst>
          </a:prstGeom>
          <a:solidFill>
            <a:srgbClr val="EBFFEB"/>
          </a:solidFill>
          <a:ln w="38100" algn="ctr">
            <a:solidFill>
              <a:srgbClr val="008080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Now we can use the function pointer just like a regular function call!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56" name="Line 14"/>
          <p:cNvSpPr>
            <a:spLocks noChangeShapeType="1"/>
          </p:cNvSpPr>
          <p:nvPr/>
        </p:nvSpPr>
        <p:spPr bwMode="auto">
          <a:xfrm>
            <a:off x="380219" y="1371516"/>
            <a:ext cx="28794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cxnSp>
        <p:nvCxnSpPr>
          <p:cNvPr id="551953" name="AutoShape 17"/>
          <p:cNvCxnSpPr>
            <a:cxnSpLocks noChangeShapeType="1"/>
          </p:cNvCxnSpPr>
          <p:nvPr/>
        </p:nvCxnSpPr>
        <p:spPr bwMode="auto">
          <a:xfrm flipH="1" flipV="1">
            <a:off x="3247445" y="1386905"/>
            <a:ext cx="2082977" cy="3322731"/>
          </a:xfrm>
          <a:prstGeom prst="curvedConnector3">
            <a:avLst>
              <a:gd name="adj1" fmla="val -10975"/>
            </a:avLst>
          </a:prstGeom>
          <a:noFill/>
          <a:ln w="38100">
            <a:solidFill>
              <a:srgbClr val="8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TextBox 62"/>
          <p:cNvSpPr txBox="1"/>
          <p:nvPr/>
        </p:nvSpPr>
        <p:spPr>
          <a:xfrm>
            <a:off x="2247524" y="1426353"/>
            <a:ext cx="61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/>
                <a:ea typeface="+mn-ea"/>
                <a:cs typeface="Courier New" pitchFamily="49" charset="0"/>
              </a:rPr>
              <a:t>100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mic Sans MS"/>
              <a:ea typeface="+mn-ea"/>
              <a:cs typeface="Courier New" pitchFamily="49" charset="0"/>
            </a:endParaRPr>
          </a:p>
        </p:txBody>
      </p:sp>
      <p:sp>
        <p:nvSpPr>
          <p:cNvPr id="65" name="Line 14"/>
          <p:cNvSpPr>
            <a:spLocks noChangeShapeType="1"/>
          </p:cNvSpPr>
          <p:nvPr/>
        </p:nvSpPr>
        <p:spPr bwMode="auto">
          <a:xfrm>
            <a:off x="837092" y="1640101"/>
            <a:ext cx="28794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227305" y="5550990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10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sp>
        <p:nvSpPr>
          <p:cNvPr id="68" name="AutoShape 16"/>
          <p:cNvSpPr>
            <a:spLocks noChangeArrowheads="1"/>
          </p:cNvSpPr>
          <p:nvPr/>
        </p:nvSpPr>
        <p:spPr bwMode="auto">
          <a:xfrm>
            <a:off x="3885079" y="3623491"/>
            <a:ext cx="3940805" cy="1080770"/>
          </a:xfrm>
          <a:prstGeom prst="wedgeRoundRectCallout">
            <a:avLst>
              <a:gd name="adj1" fmla="val -55020"/>
              <a:gd name="adj2" fmla="val -102410"/>
              <a:gd name="adj3" fmla="val 16667"/>
            </a:avLst>
          </a:prstGeom>
          <a:solidFill>
            <a:srgbClr val="EBFFEB"/>
          </a:solidFill>
          <a:ln w="38100" algn="ctr">
            <a:solidFill>
              <a:srgbClr val="008080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And here’s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a function that accepts a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pointer to another function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as an argument!</a:t>
            </a:r>
          </a:p>
        </p:txBody>
      </p:sp>
      <p:sp>
        <p:nvSpPr>
          <p:cNvPr id="69" name="Rectangle 32"/>
          <p:cNvSpPr>
            <a:spLocks noChangeArrowheads="1"/>
          </p:cNvSpPr>
          <p:nvPr/>
        </p:nvSpPr>
        <p:spPr bwMode="auto">
          <a:xfrm>
            <a:off x="976966" y="5830902"/>
            <a:ext cx="61062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print(&amp;cubed);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Times New Roman" pitchFamily="18" charset="0"/>
            </a:endParaRPr>
          </a:p>
        </p:txBody>
      </p:sp>
      <p:sp>
        <p:nvSpPr>
          <p:cNvPr id="70" name="Line 14"/>
          <p:cNvSpPr>
            <a:spLocks noChangeShapeType="1"/>
          </p:cNvSpPr>
          <p:nvPr/>
        </p:nvSpPr>
        <p:spPr bwMode="auto">
          <a:xfrm>
            <a:off x="778655" y="6015568"/>
            <a:ext cx="28794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3689721" y="2763902"/>
            <a:ext cx="1156894" cy="411431"/>
            <a:chOff x="7791989" y="3938952"/>
            <a:chExt cx="681157" cy="411431"/>
          </a:xfrm>
        </p:grpSpPr>
        <p:sp>
          <p:nvSpPr>
            <p:cNvPr id="74" name="Rectangle 73"/>
            <p:cNvSpPr/>
            <p:nvPr/>
          </p:nvSpPr>
          <p:spPr bwMode="auto">
            <a:xfrm>
              <a:off x="7967707" y="3938952"/>
              <a:ext cx="505439" cy="411431"/>
            </a:xfrm>
            <a:prstGeom prst="rect">
              <a:avLst/>
            </a:prstGeom>
            <a:solidFill>
              <a:srgbClr val="EAEAFA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D2DB9">
                      <a:lumMod val="75000"/>
                    </a:srgbClr>
                  </a:solidFill>
                  <a:effectLst/>
                  <a:uLnTx/>
                  <a:uFillTx/>
                  <a:latin typeface="Courier New" pitchFamily="49" charset="0"/>
                  <a:ea typeface="+mn-ea"/>
                  <a:cs typeface="Courier New" pitchFamily="49" charset="0"/>
                </a:rPr>
                <a:t> </a:t>
              </a:r>
              <a:endPara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2D2DB9">
                    <a:lumMod val="75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791989" y="3976378"/>
              <a:ext cx="18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Courier New" pitchFamily="49" charset="0"/>
                </a:rPr>
                <a:t>g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+mn-ea"/>
                <a:cs typeface="Courier New" pitchFamily="49" charset="0"/>
              </a:endParaRPr>
            </a:p>
          </p:txBody>
        </p:sp>
      </p:grpSp>
      <p:sp>
        <p:nvSpPr>
          <p:cNvPr id="71" name="Rectangle 70"/>
          <p:cNvSpPr/>
          <p:nvPr/>
        </p:nvSpPr>
        <p:spPr>
          <a:xfrm>
            <a:off x="1983430" y="5664017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3150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sp>
        <p:nvSpPr>
          <p:cNvPr id="76" name="Line 14"/>
          <p:cNvSpPr>
            <a:spLocks noChangeShapeType="1"/>
          </p:cNvSpPr>
          <p:nvPr/>
        </p:nvSpPr>
        <p:spPr bwMode="auto">
          <a:xfrm>
            <a:off x="370801" y="2997170"/>
            <a:ext cx="28794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sp>
        <p:nvSpPr>
          <p:cNvPr id="77" name="Line 14"/>
          <p:cNvSpPr>
            <a:spLocks noChangeShapeType="1"/>
          </p:cNvSpPr>
          <p:nvPr/>
        </p:nvSpPr>
        <p:spPr bwMode="auto">
          <a:xfrm>
            <a:off x="819451" y="3538930"/>
            <a:ext cx="28794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sp>
        <p:nvSpPr>
          <p:cNvPr id="78" name="Line 14"/>
          <p:cNvSpPr>
            <a:spLocks noChangeShapeType="1"/>
          </p:cNvSpPr>
          <p:nvPr/>
        </p:nvSpPr>
        <p:spPr bwMode="auto">
          <a:xfrm>
            <a:off x="1063949" y="3829477"/>
            <a:ext cx="28794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79780" y="198131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cxnSp>
        <p:nvCxnSpPr>
          <p:cNvPr id="79" name="AutoShape 17"/>
          <p:cNvCxnSpPr>
            <a:cxnSpLocks noChangeShapeType="1"/>
            <a:stCxn id="74" idx="3"/>
            <a:endCxn id="19" idx="3"/>
          </p:cNvCxnSpPr>
          <p:nvPr/>
        </p:nvCxnSpPr>
        <p:spPr bwMode="auto">
          <a:xfrm flipH="1" flipV="1">
            <a:off x="3002304" y="2165978"/>
            <a:ext cx="1844311" cy="803640"/>
          </a:xfrm>
          <a:prstGeom prst="curvedConnector3">
            <a:avLst>
              <a:gd name="adj1" fmla="val -12395"/>
            </a:avLst>
          </a:prstGeom>
          <a:noFill/>
          <a:ln w="38100">
            <a:solidFill>
              <a:srgbClr val="8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/>
          <p:nvPr/>
        </p:nvCxnSpPr>
        <p:spPr bwMode="auto">
          <a:xfrm>
            <a:off x="32893" y="1506489"/>
            <a:ext cx="550511" cy="0"/>
          </a:xfrm>
          <a:prstGeom prst="line">
            <a:avLst/>
          </a:prstGeom>
          <a:solidFill>
            <a:srgbClr val="FFFF99"/>
          </a:solidFill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/>
          <p:cNvCxnSpPr/>
          <p:nvPr/>
        </p:nvCxnSpPr>
        <p:spPr bwMode="auto">
          <a:xfrm>
            <a:off x="32893" y="2321065"/>
            <a:ext cx="550511" cy="0"/>
          </a:xfrm>
          <a:prstGeom prst="line">
            <a:avLst/>
          </a:prstGeom>
          <a:solidFill>
            <a:srgbClr val="FFFF99"/>
          </a:solidFill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1" name="Line 14"/>
          <p:cNvSpPr>
            <a:spLocks noChangeShapeType="1"/>
          </p:cNvSpPr>
          <p:nvPr/>
        </p:nvSpPr>
        <p:spPr bwMode="auto">
          <a:xfrm>
            <a:off x="397852" y="2165978"/>
            <a:ext cx="28794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sp>
        <p:nvSpPr>
          <p:cNvPr id="82" name="Line 14"/>
          <p:cNvSpPr>
            <a:spLocks noChangeShapeType="1"/>
          </p:cNvSpPr>
          <p:nvPr/>
        </p:nvSpPr>
        <p:spPr bwMode="auto">
          <a:xfrm>
            <a:off x="837092" y="2437750"/>
            <a:ext cx="28794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376606" y="2236009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/>
                <a:ea typeface="+mn-ea"/>
                <a:cs typeface="Courier New" pitchFamily="49" charset="0"/>
              </a:rPr>
              <a:t>8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mic Sans MS"/>
              <a:ea typeface="+mn-ea"/>
              <a:cs typeface="Courier New" pitchFamily="49" charset="0"/>
            </a:endParaRPr>
          </a:p>
        </p:txBody>
      </p:sp>
      <p:sp>
        <p:nvSpPr>
          <p:cNvPr id="84" name="Line 14"/>
          <p:cNvSpPr>
            <a:spLocks noChangeShapeType="1"/>
          </p:cNvSpPr>
          <p:nvPr/>
        </p:nvSpPr>
        <p:spPr bwMode="auto">
          <a:xfrm>
            <a:off x="819451" y="3538930"/>
            <a:ext cx="28794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sp>
        <p:nvSpPr>
          <p:cNvPr id="85" name="Line 14"/>
          <p:cNvSpPr>
            <a:spLocks noChangeShapeType="1"/>
          </p:cNvSpPr>
          <p:nvPr/>
        </p:nvSpPr>
        <p:spPr bwMode="auto">
          <a:xfrm>
            <a:off x="1063949" y="3829477"/>
            <a:ext cx="28794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sp>
        <p:nvSpPr>
          <p:cNvPr id="86" name="Line 14"/>
          <p:cNvSpPr>
            <a:spLocks noChangeShapeType="1"/>
          </p:cNvSpPr>
          <p:nvPr/>
        </p:nvSpPr>
        <p:spPr bwMode="auto">
          <a:xfrm>
            <a:off x="397852" y="2157653"/>
            <a:ext cx="28794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sp>
        <p:nvSpPr>
          <p:cNvPr id="87" name="Line 14"/>
          <p:cNvSpPr>
            <a:spLocks noChangeShapeType="1"/>
          </p:cNvSpPr>
          <p:nvPr/>
        </p:nvSpPr>
        <p:spPr bwMode="auto">
          <a:xfrm>
            <a:off x="837092" y="2429425"/>
            <a:ext cx="28794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318527" y="2224208"/>
            <a:ext cx="498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/>
                <a:ea typeface="+mn-ea"/>
                <a:cs typeface="Courier New" pitchFamily="49" charset="0"/>
              </a:rPr>
              <a:t>27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mic Sans MS"/>
              <a:ea typeface="+mn-ea"/>
              <a:cs typeface="Courier New" pitchFamily="49" charset="0"/>
            </a:endParaRPr>
          </a:p>
        </p:txBody>
      </p:sp>
      <p:sp>
        <p:nvSpPr>
          <p:cNvPr id="55" name="Rectangle 32"/>
          <p:cNvSpPr>
            <a:spLocks noChangeArrowheads="1"/>
          </p:cNvSpPr>
          <p:nvPr/>
        </p:nvSpPr>
        <p:spPr bwMode="auto">
          <a:xfrm>
            <a:off x="976966" y="6128444"/>
            <a:ext cx="61062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print(&amp;squared);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7562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7037E-7 L 0.05191 3.7037E-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87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5191 0 " pathEditMode="relative" ptsTypes="AA">
                                      <p:cBhvr>
                                        <p:cTn id="2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2.96296E-6 L 0.05191 2.96296E-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87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3.33333E-6 L 0.29809 -0.07939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96" y="-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551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59259E-6 L 0.17101 -0.66759 " pathEditMode="relative" rAng="0" ptsTypes="AA">
                                      <p:cBhvr>
                                        <p:cTn id="117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42" y="-3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96296E-6 L 0.53021 0.34305 " pathEditMode="relative" rAng="0" ptsTypes="AA">
                                      <p:cBhvr>
                                        <p:cTn id="14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10" y="1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1.85185E-6 L 0.22517 -0.41968 " pathEditMode="relative" rAng="0" ptsTypes="AA">
                                      <p:cBhvr>
                                        <p:cTn id="193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33" y="-20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07407E-6 L 0.53334 0.27153 " pathEditMode="relative" rAng="0" ptsTypes="AA">
                                      <p:cBhvr>
                                        <p:cTn id="251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67" y="1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22222E-6 L 0.53264 0.3125 " pathEditMode="relative" rAng="0" ptsTypes="AA">
                                      <p:cBhvr>
                                        <p:cTn id="292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32" y="1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1940" grpId="0"/>
      <p:bldP spid="33" grpId="0"/>
      <p:bldP spid="72" grpId="0" animBg="1"/>
      <p:bldP spid="72" grpId="1" animBg="1"/>
      <p:bldP spid="9" grpId="0"/>
      <p:bldP spid="6" grpId="0"/>
      <p:bldP spid="6" grpId="1"/>
      <p:bldP spid="551950" grpId="0" animBg="1"/>
      <p:bldP spid="551950" grpId="1" animBg="1"/>
      <p:bldP spid="43" grpId="0" animBg="1"/>
      <p:bldP spid="43" grpId="1" animBg="1"/>
      <p:bldP spid="41" grpId="0"/>
      <p:bldP spid="42" grpId="0" animBg="1"/>
      <p:bldP spid="42" grpId="1" animBg="1"/>
      <p:bldP spid="49" grpId="0"/>
      <p:bldP spid="50" grpId="0" animBg="1"/>
      <p:bldP spid="50" grpId="1" animBg="1"/>
      <p:bldP spid="10" grpId="0"/>
      <p:bldP spid="10" grpId="1"/>
      <p:bldP spid="51" grpId="0"/>
      <p:bldP spid="52" grpId="0" animBg="1"/>
      <p:bldP spid="52" grpId="1" animBg="1"/>
      <p:bldP spid="54" grpId="0" animBg="1"/>
      <p:bldP spid="54" grpId="1" animBg="1"/>
      <p:bldP spid="53" grpId="0" animBg="1"/>
      <p:bldP spid="53" grpId="1" animBg="1"/>
      <p:bldP spid="56" grpId="0" animBg="1"/>
      <p:bldP spid="56" grpId="1" animBg="1"/>
      <p:bldP spid="63" grpId="0"/>
      <p:bldP spid="63" grpId="1"/>
      <p:bldP spid="65" grpId="0" animBg="1"/>
      <p:bldP spid="65" grpId="1" animBg="1"/>
      <p:bldP spid="66" grpId="0"/>
      <p:bldP spid="66" grpId="1"/>
      <p:bldP spid="66" grpId="2"/>
      <p:bldP spid="68" grpId="0" animBg="1"/>
      <p:bldP spid="68" grpId="1" animBg="1"/>
      <p:bldP spid="69" grpId="0"/>
      <p:bldP spid="70" grpId="0" animBg="1"/>
      <p:bldP spid="70" grpId="1" animBg="1"/>
      <p:bldP spid="71" grpId="0"/>
      <p:bldP spid="71" grpId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81" grpId="0" animBg="1"/>
      <p:bldP spid="81" grpId="1" animBg="1"/>
      <p:bldP spid="82" grpId="0" animBg="1"/>
      <p:bldP spid="82" grpId="1" animBg="1"/>
      <p:bldP spid="83" grpId="0"/>
      <p:bldP spid="83" grpId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/>
      <p:bldP spid="88" grpId="1"/>
      <p:bldP spid="5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46D089-C9FF-49DF-AAAC-2A31220BF37F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/>
            </a:endParaRPr>
          </a:p>
        </p:txBody>
      </p:sp>
      <p:sp>
        <p:nvSpPr>
          <p:cNvPr id="551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Pointers… to Functions?!?</a:t>
            </a:r>
            <a:endParaRPr lang="en-US" sz="3600" dirty="0"/>
          </a:p>
        </p:txBody>
      </p:sp>
      <p:sp>
        <p:nvSpPr>
          <p:cNvPr id="551940" name="Text Box 4"/>
          <p:cNvSpPr txBox="1">
            <a:spLocks noChangeArrowheads="1"/>
          </p:cNvSpPr>
          <p:nvPr/>
        </p:nvSpPr>
        <p:spPr bwMode="auto">
          <a:xfrm>
            <a:off x="5690698" y="1023938"/>
            <a:ext cx="340641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YES!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J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ust as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you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can have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pointers to variables, in C++ you can also have pointers to functions!</a:t>
            </a:r>
          </a:p>
        </p:txBody>
      </p:sp>
      <p:sp>
        <p:nvSpPr>
          <p:cNvPr id="551941" name="Text Box 5"/>
          <p:cNvSpPr txBox="1">
            <a:spLocks noChangeArrowheads="1"/>
          </p:cNvSpPr>
          <p:nvPr/>
        </p:nvSpPr>
        <p:spPr bwMode="auto">
          <a:xfrm>
            <a:off x="32893" y="1066801"/>
            <a:ext cx="5706700" cy="5654940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CC00FF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</p:txBody>
      </p:sp>
      <p:sp>
        <p:nvSpPr>
          <p:cNvPr id="551952" name="Text Box 16"/>
          <p:cNvSpPr txBox="1">
            <a:spLocks noChangeArrowheads="1"/>
          </p:cNvSpPr>
          <p:nvPr/>
        </p:nvSpPr>
        <p:spPr bwMode="auto">
          <a:xfrm>
            <a:off x="4765462" y="1583892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 </a:t>
            </a:r>
          </a:p>
        </p:txBody>
      </p:sp>
      <p:sp>
        <p:nvSpPr>
          <p:cNvPr id="551958" name="Text Box 22"/>
          <p:cNvSpPr txBox="1">
            <a:spLocks noChangeArrowheads="1"/>
          </p:cNvSpPr>
          <p:nvPr/>
        </p:nvSpPr>
        <p:spPr bwMode="auto">
          <a:xfrm>
            <a:off x="4543425" y="143351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 </a:t>
            </a:r>
          </a:p>
        </p:txBody>
      </p:sp>
      <p:sp>
        <p:nvSpPr>
          <p:cNvPr id="33" name="Text Box 4"/>
          <p:cNvSpPr txBox="1">
            <a:spLocks noChangeArrowheads="1"/>
          </p:cNvSpPr>
          <p:nvPr/>
        </p:nvSpPr>
        <p:spPr bwMode="auto">
          <a:xfrm>
            <a:off x="5691675" y="2490377"/>
            <a:ext cx="340543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Let’s gloss over the syntax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for a second,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and just see how it might work…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232730" y="4503920"/>
            <a:ext cx="1156894" cy="411431"/>
            <a:chOff x="7791989" y="3938952"/>
            <a:chExt cx="681157" cy="411431"/>
          </a:xfrm>
        </p:grpSpPr>
        <p:sp>
          <p:nvSpPr>
            <p:cNvPr id="37" name="Rectangle 36"/>
            <p:cNvSpPr/>
            <p:nvPr/>
          </p:nvSpPr>
          <p:spPr bwMode="auto">
            <a:xfrm>
              <a:off x="7967707" y="3938952"/>
              <a:ext cx="505439" cy="411431"/>
            </a:xfrm>
            <a:prstGeom prst="rect">
              <a:avLst/>
            </a:prstGeom>
            <a:solidFill>
              <a:srgbClr val="EAEAFA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D2DB9">
                      <a:lumMod val="75000"/>
                    </a:srgbClr>
                  </a:solidFill>
                  <a:effectLst/>
                  <a:uLnTx/>
                  <a:uFillTx/>
                  <a:latin typeface="Courier New" pitchFamily="49" charset="0"/>
                  <a:ea typeface="+mn-ea"/>
                  <a:cs typeface="Courier New" pitchFamily="49" charset="0"/>
                </a:rPr>
                <a:t> </a:t>
              </a:r>
              <a:endPara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2D2DB9">
                    <a:lumMod val="75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7791989" y="397637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Courier New" pitchFamily="49" charset="0"/>
                </a:rPr>
                <a:t>f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+mn-ea"/>
                <a:cs typeface="Courier New" pitchFamily="49" charset="0"/>
              </a:endParaRPr>
            </a:p>
          </p:txBody>
        </p:sp>
      </p:grpSp>
      <p:sp>
        <p:nvSpPr>
          <p:cNvPr id="72" name="Text Box 5"/>
          <p:cNvSpPr txBox="1">
            <a:spLocks noChangeArrowheads="1"/>
          </p:cNvSpPr>
          <p:nvPr/>
        </p:nvSpPr>
        <p:spPr bwMode="auto">
          <a:xfrm>
            <a:off x="1387733" y="3370434"/>
            <a:ext cx="816205" cy="369332"/>
          </a:xfrm>
          <a:prstGeom prst="rect">
            <a:avLst/>
          </a:prstGeom>
          <a:solidFill>
            <a:srgbClr val="FFFF99">
              <a:alpha val="89804"/>
            </a:srgbClr>
          </a:solidFill>
          <a:ln w="3175">
            <a:noFill/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CC00FF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60607" y="1195467"/>
            <a:ext cx="736099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3000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3050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3100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3150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3200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3250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3300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3350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3400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3450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3500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3550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3600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3650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3700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3750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3800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3850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3900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3950</a:t>
            </a:r>
          </a:p>
        </p:txBody>
      </p:sp>
      <p:sp>
        <p:nvSpPr>
          <p:cNvPr id="6" name="Rectangle 5"/>
          <p:cNvSpPr/>
          <p:nvPr/>
        </p:nvSpPr>
        <p:spPr>
          <a:xfrm>
            <a:off x="557092" y="4196869"/>
            <a:ext cx="534877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main()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  </a:t>
            </a:r>
            <a:r>
              <a:rPr kumimoji="0" 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FuncPtr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f;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 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f = &amp;squared;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  f(10);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}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Times New Roman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252122" y="1506489"/>
            <a:ext cx="261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+mn-ea"/>
                <a:cs typeface="Courier New" pitchFamily="49" charset="0"/>
              </a:rPr>
              <a:t> 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57092" y="1178243"/>
            <a:ext cx="5446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void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squared(</a:t>
            </a:r>
            <a:r>
              <a:rPr kumimoji="0" 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int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)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/>
            </a:r>
            <a:b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</a:b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 {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cout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&lt;&lt;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a*a;}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</p:txBody>
      </p:sp>
      <p:sp>
        <p:nvSpPr>
          <p:cNvPr id="49" name="Rectangle 32"/>
          <p:cNvSpPr>
            <a:spLocks noChangeArrowheads="1"/>
          </p:cNvSpPr>
          <p:nvPr/>
        </p:nvSpPr>
        <p:spPr bwMode="auto">
          <a:xfrm>
            <a:off x="583404" y="2811197"/>
            <a:ext cx="610625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void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print(</a:t>
            </a:r>
            <a:r>
              <a:rPr kumimoji="0" 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FuncPtr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 g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)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+mn-ea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 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for (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int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i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=2;i&lt;=3;i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++)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    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g(</a:t>
            </a:r>
            <a:r>
              <a:rPr kumimoji="0" 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i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);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+mn-ea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}</a:t>
            </a:r>
          </a:p>
        </p:txBody>
      </p:sp>
      <p:sp>
        <p:nvSpPr>
          <p:cNvPr id="51" name="Rectangle 50"/>
          <p:cNvSpPr/>
          <p:nvPr/>
        </p:nvSpPr>
        <p:spPr>
          <a:xfrm>
            <a:off x="557092" y="1994468"/>
            <a:ext cx="5446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void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cubed(</a:t>
            </a:r>
            <a:r>
              <a:rPr kumimoji="0" 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int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)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/>
            </a:r>
            <a:b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</a:b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 {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cout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&lt;&lt;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a*a*a;}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</p:txBody>
      </p:sp>
      <p:cxnSp>
        <p:nvCxnSpPr>
          <p:cNvPr id="551953" name="AutoShape 17"/>
          <p:cNvCxnSpPr>
            <a:cxnSpLocks noChangeShapeType="1"/>
          </p:cNvCxnSpPr>
          <p:nvPr/>
        </p:nvCxnSpPr>
        <p:spPr bwMode="auto">
          <a:xfrm flipH="1" flipV="1">
            <a:off x="3247445" y="1386905"/>
            <a:ext cx="2082977" cy="3322731"/>
          </a:xfrm>
          <a:prstGeom prst="curvedConnector3">
            <a:avLst>
              <a:gd name="adj1" fmla="val -10975"/>
            </a:avLst>
          </a:prstGeom>
          <a:noFill/>
          <a:ln w="38100">
            <a:solidFill>
              <a:srgbClr val="8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9" name="Rectangle 32"/>
          <p:cNvSpPr>
            <a:spLocks noChangeArrowheads="1"/>
          </p:cNvSpPr>
          <p:nvPr/>
        </p:nvSpPr>
        <p:spPr bwMode="auto">
          <a:xfrm>
            <a:off x="976966" y="5830902"/>
            <a:ext cx="61062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print(&amp;cubed);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Times New Roman" pitchFamily="18" charset="0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3689721" y="2763902"/>
            <a:ext cx="1156894" cy="411431"/>
            <a:chOff x="7791989" y="3938952"/>
            <a:chExt cx="681157" cy="411431"/>
          </a:xfrm>
        </p:grpSpPr>
        <p:sp>
          <p:nvSpPr>
            <p:cNvPr id="74" name="Rectangle 73"/>
            <p:cNvSpPr/>
            <p:nvPr/>
          </p:nvSpPr>
          <p:spPr bwMode="auto">
            <a:xfrm>
              <a:off x="7967707" y="3938952"/>
              <a:ext cx="505439" cy="411431"/>
            </a:xfrm>
            <a:prstGeom prst="rect">
              <a:avLst/>
            </a:prstGeom>
            <a:solidFill>
              <a:srgbClr val="EAEAFA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D2DB9">
                      <a:lumMod val="75000"/>
                    </a:srgbClr>
                  </a:solidFill>
                  <a:effectLst/>
                  <a:uLnTx/>
                  <a:uFillTx/>
                  <a:latin typeface="Courier New" pitchFamily="49" charset="0"/>
                  <a:ea typeface="+mn-ea"/>
                  <a:cs typeface="Courier New" pitchFamily="49" charset="0"/>
                </a:rPr>
                <a:t> </a:t>
              </a:r>
              <a:endPara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2D2DB9">
                    <a:lumMod val="75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791989" y="3976378"/>
              <a:ext cx="18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Courier New" pitchFamily="49" charset="0"/>
                </a:rPr>
                <a:t>g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+mn-ea"/>
                <a:cs typeface="Courier New" pitchFamily="49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679780" y="198131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cxnSp>
        <p:nvCxnSpPr>
          <p:cNvPr id="79" name="AutoShape 17"/>
          <p:cNvCxnSpPr>
            <a:cxnSpLocks noChangeShapeType="1"/>
            <a:stCxn id="74" idx="3"/>
            <a:endCxn id="19" idx="3"/>
          </p:cNvCxnSpPr>
          <p:nvPr/>
        </p:nvCxnSpPr>
        <p:spPr bwMode="auto">
          <a:xfrm flipH="1" flipV="1">
            <a:off x="3002304" y="2165978"/>
            <a:ext cx="1844311" cy="803640"/>
          </a:xfrm>
          <a:prstGeom prst="curvedConnector3">
            <a:avLst>
              <a:gd name="adj1" fmla="val -12395"/>
            </a:avLst>
          </a:prstGeom>
          <a:noFill/>
          <a:ln w="38100">
            <a:solidFill>
              <a:srgbClr val="8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Text Box 4"/>
          <p:cNvSpPr txBox="1">
            <a:spLocks noChangeArrowheads="1"/>
          </p:cNvSpPr>
          <p:nvPr/>
        </p:nvSpPr>
        <p:spPr bwMode="auto">
          <a:xfrm>
            <a:off x="5932179" y="3719893"/>
            <a:ext cx="298814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And here’s the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real syntax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 to declare a function pointer...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Times New Roman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94694" y="4704347"/>
            <a:ext cx="2258172" cy="452094"/>
            <a:chOff x="6060970" y="5663946"/>
            <a:chExt cx="2258172" cy="452094"/>
          </a:xfrm>
        </p:grpSpPr>
        <p:sp>
          <p:nvSpPr>
            <p:cNvPr id="57" name="Text Box 5"/>
            <p:cNvSpPr txBox="1">
              <a:spLocks noChangeArrowheads="1"/>
            </p:cNvSpPr>
            <p:nvPr/>
          </p:nvSpPr>
          <p:spPr bwMode="auto">
            <a:xfrm>
              <a:off x="6060970" y="5663946"/>
              <a:ext cx="2027714" cy="452094"/>
            </a:xfrm>
            <a:prstGeom prst="rect">
              <a:avLst/>
            </a:prstGeom>
            <a:solidFill>
              <a:srgbClr val="FFFF99"/>
            </a:solidFill>
            <a:ln w="317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C00FF"/>
                  </a:solidFill>
                  <a:effectLst/>
                  <a:uLnTx/>
                  <a:uFillTx/>
                  <a:latin typeface="Courier New" pitchFamily="49" charset="0"/>
                  <a:ea typeface="MS Mincho" pitchFamily="49" charset="-128"/>
                  <a:cs typeface="Times New Roman" pitchFamily="18" charset="0"/>
                </a:rPr>
                <a:t> 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6066602" y="5705327"/>
              <a:ext cx="22525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Courier New" pitchFamily="49" charset="0"/>
                  <a:ea typeface="MS Mincho" pitchFamily="49" charset="-128"/>
                  <a:cs typeface="Times New Roman" pitchFamily="18" charset="0"/>
                </a:rPr>
                <a:t>void (*f)(</a:t>
              </a:r>
              <a:r>
                <a:rPr kumimoji="0" lang="en-US" sz="1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Courier New" pitchFamily="49" charset="0"/>
                  <a:ea typeface="MS Mincho" pitchFamily="49" charset="-128"/>
                  <a:cs typeface="Times New Roman" pitchFamily="18" charset="0"/>
                </a:rPr>
                <a:t>int</a:t>
              </a: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Courier New" pitchFamily="49" charset="0"/>
                  <a:ea typeface="MS Mincho" pitchFamily="49" charset="-128"/>
                  <a:cs typeface="Times New Roman" pitchFamily="18" charset="0"/>
                </a:rPr>
                <a:t>);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087850" y="2765583"/>
            <a:ext cx="2252540" cy="452094"/>
            <a:chOff x="5994241" y="5663946"/>
            <a:chExt cx="2252540" cy="452094"/>
          </a:xfrm>
        </p:grpSpPr>
        <p:sp>
          <p:nvSpPr>
            <p:cNvPr id="61" name="Text Box 5"/>
            <p:cNvSpPr txBox="1">
              <a:spLocks noChangeArrowheads="1"/>
            </p:cNvSpPr>
            <p:nvPr/>
          </p:nvSpPr>
          <p:spPr bwMode="auto">
            <a:xfrm>
              <a:off x="6074126" y="5663946"/>
              <a:ext cx="2027714" cy="452094"/>
            </a:xfrm>
            <a:prstGeom prst="rect">
              <a:avLst/>
            </a:prstGeom>
            <a:solidFill>
              <a:srgbClr val="FFFF99"/>
            </a:solidFill>
            <a:ln w="317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C00FF"/>
                  </a:solidFill>
                  <a:effectLst/>
                  <a:uLnTx/>
                  <a:uFillTx/>
                  <a:latin typeface="Courier New" pitchFamily="49" charset="0"/>
                  <a:ea typeface="MS Mincho" pitchFamily="49" charset="-128"/>
                  <a:cs typeface="Times New Roman" pitchFamily="18" charset="0"/>
                </a:rPr>
                <a:t> 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994241" y="5705327"/>
              <a:ext cx="22525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Courier New" pitchFamily="49" charset="0"/>
                  <a:ea typeface="MS Mincho" pitchFamily="49" charset="-128"/>
                  <a:cs typeface="Times New Roman" pitchFamily="18" charset="0"/>
                </a:rPr>
                <a:t>void (*g)(</a:t>
              </a:r>
              <a:r>
                <a:rPr kumimoji="0" lang="en-US" sz="1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Courier New" pitchFamily="49" charset="0"/>
                  <a:ea typeface="MS Mincho" pitchFamily="49" charset="-128"/>
                  <a:cs typeface="Times New Roman" pitchFamily="18" charset="0"/>
                </a:rPr>
                <a:t>int</a:t>
              </a: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Courier New" pitchFamily="49" charset="0"/>
                  <a:ea typeface="MS Mincho" pitchFamily="49" charset="-128"/>
                  <a:cs typeface="Times New Roman" pitchFamily="18" charset="0"/>
                </a:rPr>
                <a:t>)</a:t>
              </a: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Courier New" pitchFamily="49" charset="0"/>
                  <a:ea typeface="MS Mincho" pitchFamily="49" charset="-128"/>
                  <a:cs typeface="Times New Roman" pitchFamily="18" charset="0"/>
                </a:rPr>
                <a:t>)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endParaRPr>
            </a:p>
          </p:txBody>
        </p:sp>
      </p:grpSp>
      <p:sp>
        <p:nvSpPr>
          <p:cNvPr id="89" name="Text Box 4"/>
          <p:cNvSpPr txBox="1">
            <a:spLocks noChangeArrowheads="1"/>
          </p:cNvSpPr>
          <p:nvPr/>
        </p:nvSpPr>
        <p:spPr bwMode="auto">
          <a:xfrm>
            <a:off x="6029960" y="4972776"/>
            <a:ext cx="298814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Don’t worry about the syntax right now…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90" name="Text Box 4"/>
          <p:cNvSpPr txBox="1">
            <a:spLocks noChangeArrowheads="1"/>
          </p:cNvSpPr>
          <p:nvPr/>
        </p:nvSpPr>
        <p:spPr bwMode="auto">
          <a:xfrm>
            <a:off x="5997614" y="5896631"/>
            <a:ext cx="298814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Just remember the concept.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2618210" y="1433513"/>
            <a:ext cx="43934" cy="3404748"/>
          </a:xfrm>
          <a:prstGeom prst="straightConnector1">
            <a:avLst/>
          </a:prstGeom>
          <a:solidFill>
            <a:srgbClr val="FFFF99"/>
          </a:solidFill>
          <a:ln w="381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1" name="Straight Arrow Connector 90"/>
          <p:cNvCxnSpPr/>
          <p:nvPr/>
        </p:nvCxnSpPr>
        <p:spPr bwMode="auto">
          <a:xfrm>
            <a:off x="956385" y="1449732"/>
            <a:ext cx="451503" cy="3388529"/>
          </a:xfrm>
          <a:prstGeom prst="straightConnector1">
            <a:avLst/>
          </a:prstGeom>
          <a:solidFill>
            <a:srgbClr val="FFFF99"/>
          </a:solidFill>
          <a:ln w="381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2"/>
          <p:cNvSpPr>
            <a:spLocks noChangeArrowheads="1"/>
          </p:cNvSpPr>
          <p:nvPr/>
        </p:nvSpPr>
        <p:spPr bwMode="auto">
          <a:xfrm>
            <a:off x="976966" y="6128444"/>
            <a:ext cx="61062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print(&amp;squared);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874962" y="5926327"/>
            <a:ext cx="159833" cy="181374"/>
          </a:xfrm>
          <a:prstGeom prst="rect">
            <a:avLst/>
          </a:prstGeom>
          <a:solidFill>
            <a:srgbClr val="FFFF99">
              <a:alpha val="89804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1874962" y="6239482"/>
            <a:ext cx="159833" cy="152400"/>
          </a:xfrm>
          <a:prstGeom prst="rect">
            <a:avLst/>
          </a:prstGeom>
          <a:solidFill>
            <a:srgbClr val="FFFF99">
              <a:alpha val="89804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1583843" y="5385398"/>
            <a:ext cx="159833" cy="181374"/>
          </a:xfrm>
          <a:prstGeom prst="rect">
            <a:avLst/>
          </a:prstGeom>
          <a:solidFill>
            <a:srgbClr val="FFFF99">
              <a:alpha val="89804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9" name="AutoShape 16"/>
          <p:cNvSpPr>
            <a:spLocks noChangeArrowheads="1"/>
          </p:cNvSpPr>
          <p:nvPr/>
        </p:nvSpPr>
        <p:spPr bwMode="auto">
          <a:xfrm>
            <a:off x="4662324" y="4789595"/>
            <a:ext cx="3246934" cy="1453576"/>
          </a:xfrm>
          <a:prstGeom prst="wedgeRoundRectCallout">
            <a:avLst>
              <a:gd name="adj1" fmla="val -137136"/>
              <a:gd name="adj2" fmla="val -9452"/>
              <a:gd name="adj3" fmla="val 16667"/>
            </a:avLst>
          </a:prstGeom>
          <a:solidFill>
            <a:srgbClr val="EBFFEB"/>
          </a:solidFill>
          <a:ln w="38100" algn="ctr">
            <a:solidFill>
              <a:srgbClr val="008080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Oh, and you can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leave out the &amp;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 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if you like.  </a:t>
            </a:r>
            <a:endParaRPr lang="en-US" sz="2000" noProof="0" dirty="0">
              <a:solidFill>
                <a:srgbClr val="000000"/>
              </a:solidFill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noProof="0" dirty="0" smtClean="0">
                <a:solidFill>
                  <a:srgbClr val="000000"/>
                </a:solidFill>
              </a:rPr>
              <a:t>It works the same way!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4028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519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1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89" grpId="0"/>
      <p:bldP spid="90" grpId="0"/>
      <p:bldP spid="7" grpId="0" animBg="1"/>
      <p:bldP spid="40" grpId="0" animBg="1"/>
      <p:bldP spid="42" grpId="0" animBg="1"/>
      <p:bldP spid="39" grpId="0" animBg="1"/>
      <p:bldP spid="39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F8349-86FD-47DD-A9A7-0A383510F8F0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5240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306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C45FD-7C4B-4D3D-9CFD-C5452E98D1B3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19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73" y="1676400"/>
            <a:ext cx="8302406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66800" y="609600"/>
            <a:ext cx="7066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And now it’s time for your favorite game!</a:t>
            </a:r>
          </a:p>
        </p:txBody>
      </p:sp>
    </p:spTree>
    <p:extLst>
      <p:ext uri="{BB962C8B-B14F-4D97-AF65-F5344CB8AC3E}">
        <p14:creationId xmlns:p14="http://schemas.microsoft.com/office/powerpoint/2010/main" val="386693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C3058-305F-42D7-A985-7AC9D1ED062E}" type="slidenum">
              <a:rPr lang="en-US"/>
              <a:pPr/>
              <a:t>31</a:t>
            </a:fld>
            <a:endParaRPr lang="en-US"/>
          </a:p>
        </p:txBody>
      </p:sp>
      <p:sp>
        <p:nvSpPr>
          <p:cNvPr id="3962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/>
              <a:t>A New Type of Variable</a:t>
            </a:r>
          </a:p>
        </p:txBody>
      </p:sp>
      <p:sp>
        <p:nvSpPr>
          <p:cNvPr id="396292" name="Text Box 4"/>
          <p:cNvSpPr txBox="1">
            <a:spLocks noChangeArrowheads="1"/>
          </p:cNvSpPr>
          <p:nvPr/>
        </p:nvSpPr>
        <p:spPr bwMode="auto">
          <a:xfrm>
            <a:off x="441325" y="914400"/>
            <a:ext cx="77771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Thus far, all variables we’ve defined have either been</a:t>
            </a:r>
          </a:p>
        </p:txBody>
      </p:sp>
      <p:sp>
        <p:nvSpPr>
          <p:cNvPr id="396293" name="Text Box 5"/>
          <p:cNvSpPr txBox="1">
            <a:spLocks noChangeArrowheads="1"/>
          </p:cNvSpPr>
          <p:nvPr/>
        </p:nvSpPr>
        <p:spPr bwMode="auto">
          <a:xfrm>
            <a:off x="457200" y="1249363"/>
            <a:ext cx="2270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local variables,</a:t>
            </a:r>
          </a:p>
        </p:txBody>
      </p:sp>
      <p:sp>
        <p:nvSpPr>
          <p:cNvPr id="396294" name="Text Box 6"/>
          <p:cNvSpPr txBox="1">
            <a:spLocks noChangeArrowheads="1"/>
          </p:cNvSpPr>
          <p:nvPr/>
        </p:nvSpPr>
        <p:spPr bwMode="auto">
          <a:xfrm>
            <a:off x="304800" y="2438400"/>
            <a:ext cx="4130675" cy="4240213"/>
          </a:xfrm>
          <a:prstGeom prst="rect">
            <a:avLst/>
          </a:prstGeom>
          <a:solidFill>
            <a:srgbClr val="FFE3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void foo(void)</a:t>
            </a: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a;</a:t>
            </a:r>
          </a:p>
          <a:p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cin</a:t>
            </a:r>
            <a:r>
              <a:rPr lang="en-US" sz="1800" b="1" dirty="0">
                <a:latin typeface="Courier New" pitchFamily="49" charset="0"/>
              </a:rPr>
              <a:t> &gt;&gt; a;</a:t>
            </a:r>
          </a:p>
          <a:p>
            <a:r>
              <a:rPr lang="en-US" sz="1800" b="1" dirty="0">
                <a:latin typeface="Courier New" pitchFamily="49" charset="0"/>
              </a:rPr>
              <a:t>}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aGlobalVariable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main()</a:t>
            </a: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Circ</a:t>
            </a:r>
            <a:r>
              <a:rPr lang="en-US" sz="1800" b="1" dirty="0">
                <a:latin typeface="Courier New" pitchFamily="49" charset="0"/>
              </a:rPr>
              <a:t> a(3,4,10);</a:t>
            </a:r>
          </a:p>
          <a:p>
            <a:r>
              <a:rPr lang="en-US" sz="1800" b="1" dirty="0">
                <a:latin typeface="Courier New" pitchFamily="49" charset="0"/>
              </a:rPr>
              <a:t>  float c[10];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c[0] = </a:t>
            </a:r>
            <a:r>
              <a:rPr lang="en-US" sz="1800" b="1" dirty="0" err="1">
                <a:latin typeface="Courier New" pitchFamily="49" charset="0"/>
              </a:rPr>
              <a:t>a.getArea</a:t>
            </a:r>
            <a:r>
              <a:rPr lang="en-US" sz="1800" b="1" dirty="0">
                <a:latin typeface="Courier New" pitchFamily="49" charset="0"/>
              </a:rPr>
              <a:t>();</a:t>
            </a:r>
          </a:p>
          <a:p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396298" name="Text Box 10"/>
          <p:cNvSpPr txBox="1">
            <a:spLocks noChangeArrowheads="1"/>
          </p:cNvSpPr>
          <p:nvPr/>
        </p:nvSpPr>
        <p:spPr bwMode="auto">
          <a:xfrm>
            <a:off x="5057775" y="1249363"/>
            <a:ext cx="3933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or </a:t>
            </a:r>
            <a:r>
              <a:rPr lang="en-US">
                <a:solidFill>
                  <a:schemeClr val="accent2"/>
                </a:solidFill>
              </a:rPr>
              <a:t>class member variables</a:t>
            </a:r>
            <a:r>
              <a:rPr lang="en-US">
                <a:solidFill>
                  <a:srgbClr val="6600CC"/>
                </a:solidFill>
              </a:rPr>
              <a:t>.</a:t>
            </a:r>
          </a:p>
        </p:txBody>
      </p:sp>
      <p:sp>
        <p:nvSpPr>
          <p:cNvPr id="396299" name="Text Box 11"/>
          <p:cNvSpPr txBox="1">
            <a:spLocks noChangeArrowheads="1"/>
          </p:cNvSpPr>
          <p:nvPr/>
        </p:nvSpPr>
        <p:spPr bwMode="auto">
          <a:xfrm>
            <a:off x="4648200" y="2438400"/>
            <a:ext cx="4130675" cy="3690938"/>
          </a:xfrm>
          <a:prstGeom prst="rect">
            <a:avLst/>
          </a:prstGeom>
          <a:solidFill>
            <a:srgbClr val="FFE3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class Student</a:t>
            </a:r>
          </a:p>
          <a:p>
            <a:r>
              <a:rPr lang="en-US" sz="1800" b="1">
                <a:latin typeface="Courier New" pitchFamily="49" charset="0"/>
              </a:rPr>
              <a:t>{</a:t>
            </a:r>
          </a:p>
          <a:p>
            <a:r>
              <a:rPr lang="en-US" sz="1800" b="1">
                <a:latin typeface="Courier New" pitchFamily="49" charset="0"/>
              </a:rPr>
              <a:t>public:</a:t>
            </a:r>
          </a:p>
          <a:p>
            <a:r>
              <a:rPr lang="en-US" sz="1800" b="1">
                <a:latin typeface="Courier New" pitchFamily="49" charset="0"/>
              </a:rPr>
              <a:t>  string getZits(void) </a:t>
            </a:r>
          </a:p>
          <a:p>
            <a:r>
              <a:rPr lang="en-US" sz="1800" b="1">
                <a:latin typeface="Courier New" pitchFamily="49" charset="0"/>
              </a:rPr>
              <a:t>  {</a:t>
            </a:r>
          </a:p>
          <a:p>
            <a:r>
              <a:rPr lang="en-US" sz="1800" b="1">
                <a:latin typeface="Courier New" pitchFamily="49" charset="0"/>
              </a:rPr>
              <a:t>    int numZits = m_age * 5;</a:t>
            </a:r>
          </a:p>
          <a:p>
            <a:r>
              <a:rPr lang="en-US" sz="1800" b="1">
                <a:latin typeface="Courier New" pitchFamily="49" charset="0"/>
              </a:rPr>
              <a:t>    return(numZits);</a:t>
            </a:r>
          </a:p>
          <a:p>
            <a:r>
              <a:rPr lang="en-US" sz="1800" b="1">
                <a:latin typeface="Courier New" pitchFamily="49" charset="0"/>
              </a:rPr>
              <a:t>  }</a:t>
            </a:r>
          </a:p>
          <a:p>
            <a:r>
              <a:rPr lang="en-US" sz="1800" b="1">
                <a:latin typeface="Courier New" pitchFamily="49" charset="0"/>
              </a:rPr>
              <a:t>private:</a:t>
            </a:r>
          </a:p>
          <a:p>
            <a:r>
              <a:rPr lang="en-US" sz="1800" b="1">
                <a:latin typeface="Courier New" pitchFamily="49" charset="0"/>
              </a:rPr>
              <a:t>  string m_name;</a:t>
            </a:r>
          </a:p>
          <a:p>
            <a:r>
              <a:rPr lang="en-US" sz="1800" b="1">
                <a:latin typeface="Courier New" pitchFamily="49" charset="0"/>
              </a:rPr>
              <a:t>  int m_age;</a:t>
            </a:r>
          </a:p>
          <a:p>
            <a:r>
              <a:rPr lang="en-US" sz="1800" b="1">
                <a:latin typeface="Courier New" pitchFamily="49" charset="0"/>
              </a:rPr>
              <a:t>};</a:t>
            </a:r>
          </a:p>
          <a:p>
            <a:endParaRPr lang="en-US" sz="1800" b="1">
              <a:latin typeface="Courier New" pitchFamily="49" charset="0"/>
            </a:endParaRPr>
          </a:p>
        </p:txBody>
      </p:sp>
      <p:sp>
        <p:nvSpPr>
          <p:cNvPr id="396303" name="Text Box 15"/>
          <p:cNvSpPr txBox="1">
            <a:spLocks noChangeArrowheads="1"/>
          </p:cNvSpPr>
          <p:nvPr/>
        </p:nvSpPr>
        <p:spPr bwMode="auto">
          <a:xfrm>
            <a:off x="2743200" y="1249363"/>
            <a:ext cx="2371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6666"/>
                </a:solidFill>
              </a:rPr>
              <a:t>global variables</a:t>
            </a:r>
          </a:p>
        </p:txBody>
      </p:sp>
      <p:sp>
        <p:nvSpPr>
          <p:cNvPr id="396304" name="Rectangle 16"/>
          <p:cNvSpPr>
            <a:spLocks noChangeArrowheads="1"/>
          </p:cNvSpPr>
          <p:nvPr/>
        </p:nvSpPr>
        <p:spPr bwMode="auto">
          <a:xfrm>
            <a:off x="533400" y="3048000"/>
            <a:ext cx="1143000" cy="304800"/>
          </a:xfrm>
          <a:prstGeom prst="rect">
            <a:avLst/>
          </a:prstGeom>
          <a:noFill/>
          <a:ln w="57150">
            <a:solidFill>
              <a:srgbClr val="6600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6305" name="Rectangle 17"/>
          <p:cNvSpPr>
            <a:spLocks noChangeArrowheads="1"/>
          </p:cNvSpPr>
          <p:nvPr/>
        </p:nvSpPr>
        <p:spPr bwMode="auto">
          <a:xfrm>
            <a:off x="457200" y="5257800"/>
            <a:ext cx="2408238" cy="503238"/>
          </a:xfrm>
          <a:prstGeom prst="rect">
            <a:avLst/>
          </a:prstGeom>
          <a:noFill/>
          <a:ln w="57150">
            <a:solidFill>
              <a:srgbClr val="6600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6306" name="Rectangle 18"/>
          <p:cNvSpPr>
            <a:spLocks noChangeArrowheads="1"/>
          </p:cNvSpPr>
          <p:nvPr/>
        </p:nvSpPr>
        <p:spPr bwMode="auto">
          <a:xfrm>
            <a:off x="5197475" y="3856038"/>
            <a:ext cx="1692275" cy="304800"/>
          </a:xfrm>
          <a:prstGeom prst="rect">
            <a:avLst/>
          </a:prstGeom>
          <a:noFill/>
          <a:ln w="57150">
            <a:solidFill>
              <a:srgbClr val="6600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6307" name="Rectangle 19"/>
          <p:cNvSpPr>
            <a:spLocks noChangeArrowheads="1"/>
          </p:cNvSpPr>
          <p:nvPr/>
        </p:nvSpPr>
        <p:spPr bwMode="auto">
          <a:xfrm>
            <a:off x="395288" y="4068763"/>
            <a:ext cx="2805112" cy="395287"/>
          </a:xfrm>
          <a:prstGeom prst="rect">
            <a:avLst/>
          </a:prstGeom>
          <a:noFill/>
          <a:ln w="57150">
            <a:solidFill>
              <a:srgbClr val="0066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6308" name="Rectangle 20"/>
          <p:cNvSpPr>
            <a:spLocks noChangeArrowheads="1"/>
          </p:cNvSpPr>
          <p:nvPr/>
        </p:nvSpPr>
        <p:spPr bwMode="auto">
          <a:xfrm>
            <a:off x="4876800" y="4953000"/>
            <a:ext cx="2179638" cy="608013"/>
          </a:xfrm>
          <a:prstGeom prst="rect">
            <a:avLst/>
          </a:prstGeom>
          <a:noFill/>
          <a:ln w="571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6309" name="Text Box 21"/>
          <p:cNvSpPr txBox="1">
            <a:spLocks noChangeArrowheads="1"/>
          </p:cNvSpPr>
          <p:nvPr/>
        </p:nvSpPr>
        <p:spPr bwMode="auto">
          <a:xfrm>
            <a:off x="219075" y="1874838"/>
            <a:ext cx="8543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Let’s learn about a new type of variable: a </a:t>
            </a:r>
            <a:r>
              <a:rPr lang="en-US">
                <a:solidFill>
                  <a:srgbClr val="990000"/>
                </a:solidFill>
              </a:rPr>
              <a:t>dynamic variable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292" grpId="0"/>
      <p:bldP spid="396293" grpId="0"/>
      <p:bldP spid="396298" grpId="0"/>
      <p:bldP spid="396303" grpId="0"/>
      <p:bldP spid="396304" grpId="0" animBg="1"/>
      <p:bldP spid="396305" grpId="0" animBg="1"/>
      <p:bldP spid="396306" grpId="0" animBg="1"/>
      <p:bldP spid="396307" grpId="0" animBg="1"/>
      <p:bldP spid="396308" grpId="0" animBg="1"/>
      <p:bldP spid="39630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07E-04AE-4D27-BAF9-736EA1101EFA}" type="slidenum">
              <a:rPr lang="en-US"/>
              <a:pPr/>
              <a:t>32</a:t>
            </a:fld>
            <a:endParaRPr lang="en-US"/>
          </a:p>
        </p:txBody>
      </p:sp>
      <p:pic>
        <p:nvPicPr>
          <p:cNvPr id="39834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175" y="609600"/>
            <a:ext cx="32131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Variables</a:t>
            </a:r>
          </a:p>
        </p:txBody>
      </p:sp>
      <p:sp>
        <p:nvSpPr>
          <p:cNvPr id="398340" name="Text Box 4"/>
          <p:cNvSpPr txBox="1">
            <a:spLocks noChangeArrowheads="1"/>
          </p:cNvSpPr>
          <p:nvPr/>
        </p:nvSpPr>
        <p:spPr bwMode="auto">
          <a:xfrm>
            <a:off x="441325" y="1143000"/>
            <a:ext cx="54260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You can think of traditional variables like </a:t>
            </a:r>
            <a:r>
              <a:rPr lang="en-US">
                <a:solidFill>
                  <a:srgbClr val="990000"/>
                </a:solidFill>
              </a:rPr>
              <a:t>rooms in your house</a:t>
            </a:r>
            <a:r>
              <a:rPr lang="en-US"/>
              <a:t>.</a:t>
            </a:r>
          </a:p>
        </p:txBody>
      </p:sp>
      <p:sp>
        <p:nvSpPr>
          <p:cNvPr id="398341" name="Text Box 5"/>
          <p:cNvSpPr txBox="1">
            <a:spLocks noChangeArrowheads="1"/>
          </p:cNvSpPr>
          <p:nvPr/>
        </p:nvSpPr>
        <p:spPr bwMode="auto">
          <a:xfrm>
            <a:off x="990600" y="2057400"/>
            <a:ext cx="49530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Just like a </a:t>
            </a:r>
            <a:r>
              <a:rPr lang="en-US">
                <a:solidFill>
                  <a:srgbClr val="990000"/>
                </a:solidFill>
              </a:rPr>
              <a:t>room</a:t>
            </a:r>
            <a:r>
              <a:rPr lang="en-US"/>
              <a:t> can hold a </a:t>
            </a:r>
            <a:r>
              <a:rPr lang="en-US">
                <a:solidFill>
                  <a:srgbClr val="990000"/>
                </a:solidFill>
              </a:rPr>
              <a:t>person</a:t>
            </a:r>
            <a:r>
              <a:rPr lang="en-US"/>
              <a:t>, a </a:t>
            </a:r>
            <a:r>
              <a:rPr lang="en-US">
                <a:solidFill>
                  <a:srgbClr val="990000"/>
                </a:solidFill>
              </a:rPr>
              <a:t>variable</a:t>
            </a:r>
            <a:r>
              <a:rPr lang="en-US"/>
              <a:t> holds a </a:t>
            </a:r>
            <a:r>
              <a:rPr lang="en-US">
                <a:solidFill>
                  <a:srgbClr val="990000"/>
                </a:solidFill>
              </a:rPr>
              <a:t>value</a:t>
            </a:r>
            <a:r>
              <a:rPr lang="en-US"/>
              <a:t>.</a:t>
            </a:r>
          </a:p>
        </p:txBody>
      </p:sp>
      <p:sp>
        <p:nvSpPr>
          <p:cNvPr id="398342" name="Text Box 6"/>
          <p:cNvSpPr txBox="1">
            <a:spLocks noChangeArrowheads="1"/>
          </p:cNvSpPr>
          <p:nvPr/>
        </p:nvSpPr>
        <p:spPr bwMode="auto">
          <a:xfrm>
            <a:off x="2239963" y="3413125"/>
            <a:ext cx="3871912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/>
              <a:t>But what if you </a:t>
            </a:r>
            <a:r>
              <a:rPr lang="en-US" sz="2000">
                <a:solidFill>
                  <a:srgbClr val="006666"/>
                </a:solidFill>
              </a:rPr>
              <a:t>run out of rooms</a:t>
            </a:r>
            <a:r>
              <a:rPr lang="en-US" sz="2000"/>
              <a:t> because all of your aunts and uncles surprise you and come over.</a:t>
            </a:r>
          </a:p>
        </p:txBody>
      </p:sp>
      <p:sp>
        <p:nvSpPr>
          <p:cNvPr id="398343" name="Text Box 7"/>
          <p:cNvSpPr txBox="1">
            <a:spLocks noChangeArrowheads="1"/>
          </p:cNvSpPr>
          <p:nvPr/>
        </p:nvSpPr>
        <p:spPr bwMode="auto">
          <a:xfrm>
            <a:off x="3276600" y="4876800"/>
            <a:ext cx="54260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In this case, you have to </a:t>
            </a:r>
            <a:r>
              <a:rPr lang="en-US">
                <a:solidFill>
                  <a:srgbClr val="006666"/>
                </a:solidFill>
              </a:rPr>
              <a:t>call a hotel</a:t>
            </a:r>
            <a:r>
              <a:rPr lang="en-US"/>
              <a:t>, </a:t>
            </a:r>
            <a:r>
              <a:rPr lang="en-US">
                <a:solidFill>
                  <a:srgbClr val="006666"/>
                </a:solidFill>
              </a:rPr>
              <a:t>reserve some rooms</a:t>
            </a:r>
            <a:r>
              <a:rPr lang="en-US"/>
              <a:t>, and place your relatives in the hotel rooms instead.</a:t>
            </a:r>
          </a:p>
        </p:txBody>
      </p:sp>
      <p:pic>
        <p:nvPicPr>
          <p:cNvPr id="398345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936875"/>
            <a:ext cx="3024188" cy="364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8351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906713"/>
            <a:ext cx="3024188" cy="3646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8352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927350"/>
            <a:ext cx="3024188" cy="364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8353" name="Picture 1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971800"/>
            <a:ext cx="1668463" cy="198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8354" name="Text Box 18"/>
          <p:cNvSpPr txBox="1">
            <a:spLocks noChangeArrowheads="1"/>
          </p:cNvSpPr>
          <p:nvPr/>
        </p:nvSpPr>
        <p:spPr bwMode="auto">
          <a:xfrm>
            <a:off x="669925" y="2498725"/>
            <a:ext cx="58261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FF3300"/>
                </a:solidFill>
              </a:rPr>
              <a:t>?</a:t>
            </a:r>
          </a:p>
        </p:txBody>
      </p:sp>
      <p:pic>
        <p:nvPicPr>
          <p:cNvPr id="398355" name="Picture 1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99"/>
          <a:stretch>
            <a:fillRect/>
          </a:stretch>
        </p:blipFill>
        <p:spPr bwMode="auto">
          <a:xfrm>
            <a:off x="1295400" y="4724400"/>
            <a:ext cx="1435100" cy="187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8356" name="Text Box 20"/>
          <p:cNvSpPr txBox="1">
            <a:spLocks noChangeArrowheads="1"/>
          </p:cNvSpPr>
          <p:nvPr/>
        </p:nvSpPr>
        <p:spPr bwMode="auto">
          <a:xfrm>
            <a:off x="2057400" y="4098925"/>
            <a:ext cx="58261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FF3300"/>
                </a:solidFill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8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8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8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8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8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8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1.48148E-6 L 0.52639 -0.4717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983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19" y="-2358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39834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3.33333E-6 L 0.69305 -0.4673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983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653" y="-2338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398351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59259E-6 L 0.56805 -0.11481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983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03" y="-574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2000" fill="hold"/>
                                        <p:tgtEl>
                                          <p:spTgt spid="398352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98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98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98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98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98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98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98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98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8341" grpId="0"/>
      <p:bldP spid="398342" grpId="0"/>
      <p:bldP spid="398343" grpId="0"/>
      <p:bldP spid="398354" grpId="0"/>
      <p:bldP spid="39835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E1E2E-7867-42F2-8401-873707BE35DA}" type="slidenum">
              <a:rPr lang="en-US"/>
              <a:pPr/>
              <a:t>33</a:t>
            </a:fld>
            <a:endParaRPr lang="en-US"/>
          </a:p>
        </p:txBody>
      </p:sp>
      <p:sp>
        <p:nvSpPr>
          <p:cNvPr id="400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Variables</a:t>
            </a:r>
          </a:p>
        </p:txBody>
      </p:sp>
      <p:sp>
        <p:nvSpPr>
          <p:cNvPr id="400388" name="Rectangle 4"/>
          <p:cNvSpPr>
            <a:spLocks noChangeArrowheads="1"/>
          </p:cNvSpPr>
          <p:nvPr/>
        </p:nvSpPr>
        <p:spPr bwMode="auto">
          <a:xfrm>
            <a:off x="533400" y="990600"/>
            <a:ext cx="51816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In a similar fashion, sometimes you </a:t>
            </a:r>
            <a:r>
              <a:rPr lang="en-US">
                <a:solidFill>
                  <a:srgbClr val="6600CC"/>
                </a:solidFill>
              </a:rPr>
              <a:t>won’t know how many variables you’ll need</a:t>
            </a:r>
            <a:r>
              <a:rPr lang="en-US"/>
              <a:t> until your program runs.</a:t>
            </a:r>
          </a:p>
        </p:txBody>
      </p:sp>
      <p:sp>
        <p:nvSpPr>
          <p:cNvPr id="400390" name="Rectangle 6"/>
          <p:cNvSpPr>
            <a:spLocks noChangeArrowheads="1"/>
          </p:cNvSpPr>
          <p:nvPr/>
        </p:nvSpPr>
        <p:spPr bwMode="auto">
          <a:xfrm>
            <a:off x="3733800" y="2470150"/>
            <a:ext cx="51816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In this case, you can </a:t>
            </a:r>
            <a:r>
              <a:rPr lang="en-US">
                <a:solidFill>
                  <a:srgbClr val="6600CC"/>
                </a:solidFill>
              </a:rPr>
              <a:t>dynamically</a:t>
            </a:r>
            <a:r>
              <a:rPr lang="en-US"/>
              <a:t> ask the </a:t>
            </a:r>
            <a:r>
              <a:rPr lang="en-US">
                <a:solidFill>
                  <a:srgbClr val="6600CC"/>
                </a:solidFill>
              </a:rPr>
              <a:t>operating system</a:t>
            </a:r>
            <a:r>
              <a:rPr lang="en-US"/>
              <a:t> to </a:t>
            </a:r>
            <a:r>
              <a:rPr lang="en-US">
                <a:solidFill>
                  <a:srgbClr val="6600CC"/>
                </a:solidFill>
              </a:rPr>
              <a:t>reserve new memory</a:t>
            </a:r>
            <a:r>
              <a:rPr lang="en-US"/>
              <a:t> for variables.</a:t>
            </a:r>
          </a:p>
        </p:txBody>
      </p:sp>
      <p:sp>
        <p:nvSpPr>
          <p:cNvPr id="400391" name="Rectangle 7"/>
          <p:cNvSpPr>
            <a:spLocks noChangeArrowheads="1"/>
          </p:cNvSpPr>
          <p:nvPr/>
        </p:nvSpPr>
        <p:spPr bwMode="auto">
          <a:xfrm>
            <a:off x="304800" y="3962400"/>
            <a:ext cx="71628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The operating system will </a:t>
            </a:r>
            <a:r>
              <a:rPr lang="en-US">
                <a:solidFill>
                  <a:srgbClr val="990000"/>
                </a:solidFill>
              </a:rPr>
              <a:t>allocate room</a:t>
            </a:r>
            <a:r>
              <a:rPr lang="en-US"/>
              <a:t> for your variable in the </a:t>
            </a:r>
            <a:r>
              <a:rPr lang="en-US">
                <a:solidFill>
                  <a:srgbClr val="990000"/>
                </a:solidFill>
              </a:rPr>
              <a:t>computer’s free memory</a:t>
            </a:r>
            <a:r>
              <a:rPr lang="en-US"/>
              <a:t> and then </a:t>
            </a:r>
            <a:r>
              <a:rPr lang="en-US">
                <a:solidFill>
                  <a:srgbClr val="006666"/>
                </a:solidFill>
              </a:rPr>
              <a:t>return the address of the new variable</a:t>
            </a:r>
            <a:r>
              <a:rPr lang="en-US"/>
              <a:t>.</a:t>
            </a:r>
          </a:p>
        </p:txBody>
      </p:sp>
      <p:sp>
        <p:nvSpPr>
          <p:cNvPr id="400392" name="Rectangle 8"/>
          <p:cNvSpPr>
            <a:spLocks noChangeArrowheads="1"/>
          </p:cNvSpPr>
          <p:nvPr/>
        </p:nvSpPr>
        <p:spPr bwMode="auto">
          <a:xfrm>
            <a:off x="1447800" y="5486400"/>
            <a:ext cx="76962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When you’re </a:t>
            </a:r>
            <a:r>
              <a:rPr lang="en-US">
                <a:solidFill>
                  <a:srgbClr val="006666"/>
                </a:solidFill>
              </a:rPr>
              <a:t>done with the variable</a:t>
            </a:r>
            <a:r>
              <a:rPr lang="en-US"/>
              <a:t>, you can tell the operating system to </a:t>
            </a:r>
            <a:r>
              <a:rPr lang="en-US">
                <a:solidFill>
                  <a:srgbClr val="006666"/>
                </a:solidFill>
              </a:rPr>
              <a:t>free the space</a:t>
            </a:r>
            <a:r>
              <a:rPr lang="en-US"/>
              <a:t> it occupies for someone else to use.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390" grpId="0"/>
      <p:bldP spid="400391" grpId="0"/>
      <p:bldP spid="40039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287E6-8931-4598-B26D-317B2825B761}" type="slidenum">
              <a:rPr lang="en-US"/>
              <a:pPr/>
              <a:t>34</a:t>
            </a:fld>
            <a:endParaRPr lang="en-US"/>
          </a:p>
        </p:txBody>
      </p:sp>
      <p:sp>
        <p:nvSpPr>
          <p:cNvPr id="247810" name="Rectangle 2"/>
          <p:cNvSpPr>
            <a:spLocks noChangeArrowheads="1"/>
          </p:cNvSpPr>
          <p:nvPr/>
        </p:nvSpPr>
        <p:spPr bwMode="auto">
          <a:xfrm>
            <a:off x="6858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New and Delete</a:t>
            </a:r>
          </a:p>
        </p:txBody>
      </p:sp>
      <p:sp>
        <p:nvSpPr>
          <p:cNvPr id="247811" name="Text Box 3"/>
          <p:cNvSpPr txBox="1">
            <a:spLocks noChangeArrowheads="1"/>
          </p:cNvSpPr>
          <p:nvPr/>
        </p:nvSpPr>
        <p:spPr bwMode="auto">
          <a:xfrm>
            <a:off x="341313" y="946150"/>
            <a:ext cx="8650287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For example, let’s say we want to define an array, but we won’t know how big to make it until our program actually runs …</a:t>
            </a:r>
          </a:p>
        </p:txBody>
      </p:sp>
      <p:sp>
        <p:nvSpPr>
          <p:cNvPr id="247812" name="Rectangle 4"/>
          <p:cNvSpPr>
            <a:spLocks noChangeArrowheads="1"/>
          </p:cNvSpPr>
          <p:nvPr/>
        </p:nvSpPr>
        <p:spPr bwMode="auto">
          <a:xfrm>
            <a:off x="152400" y="2482850"/>
            <a:ext cx="3505200" cy="391795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7813" name="Text Box 5"/>
          <p:cNvSpPr txBox="1">
            <a:spLocks noChangeArrowheads="1"/>
          </p:cNvSpPr>
          <p:nvPr/>
        </p:nvSpPr>
        <p:spPr bwMode="auto">
          <a:xfrm>
            <a:off x="152400" y="1963738"/>
            <a:ext cx="3324225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1800" b="1" dirty="0">
              <a:latin typeface="Courier New" pitchFamily="49" charset="0"/>
            </a:endParaRP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main(void)</a:t>
            </a: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*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size;</a:t>
            </a:r>
          </a:p>
          <a:p>
            <a:r>
              <a:rPr lang="en-US" sz="1800" b="1" dirty="0">
                <a:latin typeface="Courier New" pitchFamily="49" charset="0"/>
              </a:rPr>
              <a:t>       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cin</a:t>
            </a:r>
            <a:r>
              <a:rPr lang="en-US" sz="1800" b="1" dirty="0">
                <a:latin typeface="Courier New" pitchFamily="49" charset="0"/>
              </a:rPr>
              <a:t> &gt;&gt; size;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 = </a:t>
            </a: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new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[size];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[0] = 10;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[2] = 75;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delete </a:t>
            </a:r>
            <a:r>
              <a:rPr lang="en-US" sz="1800" b="1" dirty="0">
                <a:solidFill>
                  <a:srgbClr val="FF3300"/>
                </a:solidFill>
                <a:latin typeface="Courier New" pitchFamily="49" charset="0"/>
              </a:rPr>
              <a:t>[]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247814" name="Rectangle 6"/>
          <p:cNvSpPr>
            <a:spLocks noChangeArrowheads="1"/>
          </p:cNvSpPr>
          <p:nvPr/>
        </p:nvSpPr>
        <p:spPr bwMode="auto">
          <a:xfrm>
            <a:off x="3597275" y="1981200"/>
            <a:ext cx="54705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The </a:t>
            </a:r>
            <a:r>
              <a:rPr lang="en-US" sz="2000" dirty="0">
                <a:solidFill>
                  <a:srgbClr val="FF0000"/>
                </a:solidFill>
              </a:rPr>
              <a:t>new </a:t>
            </a:r>
            <a:r>
              <a:rPr lang="en-US" sz="2000" dirty="0">
                <a:solidFill>
                  <a:schemeClr val="tx1"/>
                </a:solidFill>
              </a:rPr>
              <a:t>command can be used to allocate an arbitrary amount of memory for an array. </a:t>
            </a:r>
          </a:p>
        </p:txBody>
      </p:sp>
      <p:sp>
        <p:nvSpPr>
          <p:cNvPr id="247816" name="Rectangle 8"/>
          <p:cNvSpPr>
            <a:spLocks noChangeArrowheads="1"/>
          </p:cNvSpPr>
          <p:nvPr/>
        </p:nvSpPr>
        <p:spPr bwMode="auto">
          <a:xfrm>
            <a:off x="3886200" y="2819400"/>
            <a:ext cx="5029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How do you use it? </a:t>
            </a:r>
          </a:p>
          <a:p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47834" name="Text Box 26"/>
          <p:cNvSpPr txBox="1">
            <a:spLocks noChangeArrowheads="1"/>
          </p:cNvSpPr>
          <p:nvPr/>
        </p:nvSpPr>
        <p:spPr bwMode="auto">
          <a:xfrm>
            <a:off x="4098925" y="3336925"/>
            <a:ext cx="46751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1. First, define a new pointer variable.</a:t>
            </a:r>
          </a:p>
        </p:txBody>
      </p:sp>
      <p:sp>
        <p:nvSpPr>
          <p:cNvPr id="247835" name="Text Box 27"/>
          <p:cNvSpPr txBox="1">
            <a:spLocks noChangeArrowheads="1"/>
          </p:cNvSpPr>
          <p:nvPr/>
        </p:nvSpPr>
        <p:spPr bwMode="auto">
          <a:xfrm>
            <a:off x="4098925" y="3705225"/>
            <a:ext cx="46482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/>
              <a:t>2. Then determine the size of the </a:t>
            </a:r>
            <a:br>
              <a:rPr lang="en-US" sz="2000" dirty="0"/>
            </a:br>
            <a:r>
              <a:rPr lang="en-US" sz="2000" dirty="0"/>
              <a:t>    array you need.</a:t>
            </a:r>
          </a:p>
        </p:txBody>
      </p:sp>
      <p:sp>
        <p:nvSpPr>
          <p:cNvPr id="247836" name="Text Box 28"/>
          <p:cNvSpPr txBox="1">
            <a:spLocks noChangeArrowheads="1"/>
          </p:cNvSpPr>
          <p:nvPr/>
        </p:nvSpPr>
        <p:spPr bwMode="auto">
          <a:xfrm>
            <a:off x="4327525" y="4406900"/>
            <a:ext cx="496887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3. Then use the </a:t>
            </a:r>
            <a:r>
              <a:rPr lang="en-US" sz="2000" dirty="0">
                <a:solidFill>
                  <a:srgbClr val="FF0000"/>
                </a:solidFill>
              </a:rPr>
              <a:t>new</a:t>
            </a:r>
            <a:r>
              <a:rPr lang="en-US" sz="2000" dirty="0"/>
              <a:t> command to </a:t>
            </a:r>
            <a:br>
              <a:rPr lang="en-US" sz="2000" dirty="0"/>
            </a:br>
            <a:r>
              <a:rPr lang="en-US" sz="2000" dirty="0"/>
              <a:t>    reserve the memory. Your pointer </a:t>
            </a:r>
            <a:br>
              <a:rPr lang="en-US" sz="2000" dirty="0"/>
            </a:br>
            <a:r>
              <a:rPr lang="en-US" sz="2000" dirty="0"/>
              <a:t>    gets the address of the memory.</a:t>
            </a:r>
          </a:p>
        </p:txBody>
      </p:sp>
      <p:sp>
        <p:nvSpPr>
          <p:cNvPr id="247837" name="Text Box 29"/>
          <p:cNvSpPr txBox="1">
            <a:spLocks noChangeArrowheads="1"/>
          </p:cNvSpPr>
          <p:nvPr/>
        </p:nvSpPr>
        <p:spPr bwMode="auto">
          <a:xfrm>
            <a:off x="4098925" y="5410200"/>
            <a:ext cx="459452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4. Now just use the pointer just like </a:t>
            </a:r>
            <a:br>
              <a:rPr lang="en-US" sz="2000" dirty="0"/>
            </a:br>
            <a:r>
              <a:rPr lang="en-US" sz="2000" dirty="0"/>
              <a:t>    it’s an array!</a:t>
            </a:r>
          </a:p>
        </p:txBody>
      </p:sp>
      <p:sp>
        <p:nvSpPr>
          <p:cNvPr id="247838" name="Text Box 30"/>
          <p:cNvSpPr txBox="1">
            <a:spLocks noChangeArrowheads="1"/>
          </p:cNvSpPr>
          <p:nvPr/>
        </p:nvSpPr>
        <p:spPr bwMode="auto">
          <a:xfrm>
            <a:off x="4098925" y="6096000"/>
            <a:ext cx="514596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5. Free the memory when you’re done</a:t>
            </a:r>
            <a:br>
              <a:rPr lang="en-US" sz="2000" dirty="0"/>
            </a:br>
            <a:r>
              <a:rPr lang="en-US" sz="2000" dirty="0"/>
              <a:t>    (check your relatives out of the hotel).</a:t>
            </a:r>
          </a:p>
        </p:txBody>
      </p:sp>
      <p:sp>
        <p:nvSpPr>
          <p:cNvPr id="247845" name="Line 37"/>
          <p:cNvSpPr>
            <a:spLocks noChangeShapeType="1"/>
          </p:cNvSpPr>
          <p:nvPr/>
        </p:nvSpPr>
        <p:spPr bwMode="auto">
          <a:xfrm>
            <a:off x="1555750" y="6172200"/>
            <a:ext cx="381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Left Arrow 2"/>
          <p:cNvSpPr/>
          <p:nvPr/>
        </p:nvSpPr>
        <p:spPr bwMode="auto">
          <a:xfrm>
            <a:off x="1947863" y="2912268"/>
            <a:ext cx="914400" cy="669925"/>
          </a:xfrm>
          <a:prstGeom prst="left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 #1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4" name="Left Arrow 23"/>
          <p:cNvSpPr/>
          <p:nvPr/>
        </p:nvSpPr>
        <p:spPr bwMode="auto">
          <a:xfrm>
            <a:off x="2387600" y="3723368"/>
            <a:ext cx="914400" cy="669925"/>
          </a:xfrm>
          <a:prstGeom prst="left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 #2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" name="Left Arrow 24"/>
          <p:cNvSpPr/>
          <p:nvPr/>
        </p:nvSpPr>
        <p:spPr bwMode="auto">
          <a:xfrm>
            <a:off x="3396916" y="4284187"/>
            <a:ext cx="914400" cy="669925"/>
          </a:xfrm>
          <a:prstGeom prst="left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 #3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" name="Left Arrow 25"/>
          <p:cNvSpPr/>
          <p:nvPr/>
        </p:nvSpPr>
        <p:spPr bwMode="auto">
          <a:xfrm>
            <a:off x="2362284" y="4831556"/>
            <a:ext cx="914400" cy="669925"/>
          </a:xfrm>
          <a:prstGeom prst="left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 #4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Left Arrow 26"/>
          <p:cNvSpPr/>
          <p:nvPr/>
        </p:nvSpPr>
        <p:spPr bwMode="auto">
          <a:xfrm>
            <a:off x="2651125" y="5669923"/>
            <a:ext cx="914400" cy="669925"/>
          </a:xfrm>
          <a:prstGeom prst="left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 #5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47846" name="AutoShape 38"/>
          <p:cNvSpPr>
            <a:spLocks noChangeArrowheads="1"/>
          </p:cNvSpPr>
          <p:nvPr/>
        </p:nvSpPr>
        <p:spPr bwMode="auto">
          <a:xfrm>
            <a:off x="3462338" y="3527425"/>
            <a:ext cx="3535362" cy="2070100"/>
          </a:xfrm>
          <a:prstGeom prst="wedgeRoundRectCallout">
            <a:avLst>
              <a:gd name="adj1" fmla="val -96833"/>
              <a:gd name="adj2" fmla="val 64569"/>
              <a:gd name="adj3" fmla="val 16667"/>
            </a:avLst>
          </a:prstGeom>
          <a:solidFill>
            <a:srgbClr val="FFFFE5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Note</a:t>
            </a:r>
            <a:r>
              <a:rPr lang="en-US" sz="2000" dirty="0"/>
              <a:t>: Don’t forget to include </a:t>
            </a:r>
            <a:r>
              <a:rPr lang="en-US" sz="2000" dirty="0">
                <a:solidFill>
                  <a:srgbClr val="FF0000"/>
                </a:solidFill>
              </a:rPr>
              <a:t>brackets</a:t>
            </a:r>
          </a:p>
          <a:p>
            <a:pPr algn="ctr"/>
            <a:endParaRPr lang="en-US" sz="1050" dirty="0"/>
          </a:p>
          <a:p>
            <a:pPr algn="ctr"/>
            <a:r>
              <a:rPr lang="en-US" sz="2000" dirty="0">
                <a:solidFill>
                  <a:schemeClr val="accent2"/>
                </a:solidFill>
              </a:rPr>
              <a:t>delete </a:t>
            </a:r>
            <a:r>
              <a:rPr lang="en-US" sz="2000" dirty="0">
                <a:solidFill>
                  <a:srgbClr val="FF3300"/>
                </a:solidFill>
              </a:rPr>
              <a:t>[ ] </a:t>
            </a:r>
            <a:r>
              <a:rPr lang="en-US" sz="2000" dirty="0" err="1">
                <a:solidFill>
                  <a:schemeClr val="accent2"/>
                </a:solidFill>
              </a:rPr>
              <a:t>ptr</a:t>
            </a:r>
            <a:r>
              <a:rPr lang="en-US" sz="2000" dirty="0">
                <a:solidFill>
                  <a:schemeClr val="accent2"/>
                </a:solidFill>
              </a:rPr>
              <a:t>;</a:t>
            </a:r>
          </a:p>
          <a:p>
            <a:pPr algn="ctr"/>
            <a:r>
              <a:rPr lang="en-US" sz="1050" dirty="0">
                <a:solidFill>
                  <a:schemeClr val="accent2"/>
                </a:solidFill>
              </a:rPr>
              <a:t> </a:t>
            </a:r>
            <a:r>
              <a:rPr lang="en-US" sz="2000" dirty="0">
                <a:solidFill>
                  <a:schemeClr val="accent2"/>
                </a:solidFill>
              </a:rPr>
              <a:t/>
            </a:r>
            <a:br>
              <a:rPr lang="en-US" sz="2000" dirty="0">
                <a:solidFill>
                  <a:schemeClr val="accent2"/>
                </a:solidFill>
              </a:rPr>
            </a:br>
            <a:r>
              <a:rPr lang="en-US" sz="2000" dirty="0"/>
              <a:t>if you’re deleting an </a:t>
            </a:r>
            <a:r>
              <a:rPr lang="en-US" sz="2000" dirty="0">
                <a:solidFill>
                  <a:srgbClr val="FF0000"/>
                </a:solidFill>
              </a:rPr>
              <a:t>array</a:t>
            </a:r>
            <a:r>
              <a:rPr lang="en-US" sz="2000" dirty="0"/>
              <a:t>…</a:t>
            </a:r>
            <a:endParaRPr lang="en-US" sz="1050" dirty="0"/>
          </a:p>
        </p:txBody>
      </p:sp>
      <p:sp>
        <p:nvSpPr>
          <p:cNvPr id="28" name="AutoShape 38"/>
          <p:cNvSpPr>
            <a:spLocks noChangeArrowheads="1"/>
          </p:cNvSpPr>
          <p:nvPr/>
        </p:nvSpPr>
        <p:spPr bwMode="auto">
          <a:xfrm>
            <a:off x="2628900" y="2102530"/>
            <a:ext cx="3886200" cy="2070100"/>
          </a:xfrm>
          <a:prstGeom prst="wedgeRoundRectCallout">
            <a:avLst>
              <a:gd name="adj1" fmla="val -96833"/>
              <a:gd name="adj2" fmla="val 64569"/>
              <a:gd name="adj3" fmla="val 16667"/>
            </a:avLst>
          </a:prstGeom>
          <a:solidFill>
            <a:srgbClr val="FFFFE5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100" dirty="0">
                <a:solidFill>
                  <a:schemeClr val="accent2"/>
                </a:solidFill>
              </a:rPr>
              <a:t/>
            </a:r>
            <a:br>
              <a:rPr lang="en-US" sz="1100" dirty="0">
                <a:solidFill>
                  <a:schemeClr val="accent2"/>
                </a:solidFill>
              </a:rPr>
            </a:b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Your pointer variable will then be assigned the address of the new array.</a:t>
            </a:r>
          </a:p>
          <a:p>
            <a:pPr algn="ctr"/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 it points to the new array!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47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6" presetClass="emph" presetSubtype="0" repeatCount="3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5" dur="500" fill="hold"/>
                                        <p:tgtEl>
                                          <p:spTgt spid="24784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32948E-6 L 0.12813 -0.19838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2478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06" y="-99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814" grpId="0" autoUpdateAnimBg="0"/>
      <p:bldP spid="247816" grpId="0" autoUpdateAnimBg="0"/>
      <p:bldP spid="247834" grpId="0"/>
      <p:bldP spid="247835" grpId="0"/>
      <p:bldP spid="247836" grpId="0"/>
      <p:bldP spid="247837" grpId="0"/>
      <p:bldP spid="247838" grpId="0"/>
      <p:bldP spid="247845" grpId="0" animBg="1"/>
      <p:bldP spid="247845" grpId="1" animBg="1"/>
      <p:bldP spid="3" grpId="0" animBg="1"/>
      <p:bldP spid="24" grpId="0" animBg="1"/>
      <p:bldP spid="25" grpId="0" animBg="1"/>
      <p:bldP spid="26" grpId="0" animBg="1"/>
      <p:bldP spid="27" grpId="0" animBg="1"/>
      <p:bldP spid="247846" grpId="0" animBg="1"/>
      <p:bldP spid="247846" grpId="1" animBg="1"/>
      <p:bldP spid="28" grpId="0" animBg="1"/>
      <p:bldP spid="28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8DB0D-6EE0-4868-B0D8-5E10752B1B40}" type="slidenum">
              <a:rPr lang="en-US"/>
              <a:pPr/>
              <a:t>35</a:t>
            </a:fld>
            <a:endParaRPr lang="en-US"/>
          </a:p>
        </p:txBody>
      </p:sp>
      <p:sp>
        <p:nvSpPr>
          <p:cNvPr id="402434" name="Rectangle 2"/>
          <p:cNvSpPr>
            <a:spLocks noChangeArrowheads="1"/>
          </p:cNvSpPr>
          <p:nvPr/>
        </p:nvSpPr>
        <p:spPr bwMode="auto"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/>
              <a:t>New and Delete</a:t>
            </a:r>
          </a:p>
        </p:txBody>
      </p:sp>
      <p:sp>
        <p:nvSpPr>
          <p:cNvPr id="402436" name="Rectangle 4"/>
          <p:cNvSpPr>
            <a:spLocks noChangeArrowheads="1"/>
          </p:cNvSpPr>
          <p:nvPr/>
        </p:nvSpPr>
        <p:spPr bwMode="auto">
          <a:xfrm>
            <a:off x="228600" y="2482850"/>
            <a:ext cx="3505200" cy="391795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2437" name="Text Box 5"/>
          <p:cNvSpPr txBox="1">
            <a:spLocks noChangeArrowheads="1"/>
          </p:cNvSpPr>
          <p:nvPr/>
        </p:nvSpPr>
        <p:spPr bwMode="auto">
          <a:xfrm>
            <a:off x="228600" y="1963738"/>
            <a:ext cx="3384550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1800" b="1" dirty="0">
              <a:latin typeface="Courier New" pitchFamily="49" charset="0"/>
            </a:endParaRP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main(void)</a:t>
            </a: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size, *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   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cout</a:t>
            </a:r>
            <a:r>
              <a:rPr lang="en-US" sz="1800" b="1" dirty="0">
                <a:latin typeface="Courier New" pitchFamily="49" charset="0"/>
              </a:rPr>
              <a:t> &lt;&lt; </a:t>
            </a:r>
            <a:r>
              <a:rPr lang="en-US" sz="1800" b="1" dirty="0">
                <a:latin typeface="Comic Sans MS"/>
              </a:rPr>
              <a:t>“</a:t>
            </a:r>
            <a:r>
              <a:rPr lang="en-US" sz="1800" b="1" dirty="0">
                <a:latin typeface="Courier New" pitchFamily="49" charset="0"/>
              </a:rPr>
              <a:t>how big? </a:t>
            </a:r>
            <a:r>
              <a:rPr lang="en-US" sz="1800" b="1" dirty="0">
                <a:latin typeface="Comic Sans MS"/>
              </a:rPr>
              <a:t>”</a:t>
            </a:r>
            <a:r>
              <a:rPr lang="en-US" sz="1800" b="1" dirty="0">
                <a:latin typeface="Courier New" pitchFamily="49" charset="0"/>
              </a:rPr>
              <a:t>; 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cin</a:t>
            </a:r>
            <a:r>
              <a:rPr lang="en-US" sz="1800" b="1" dirty="0">
                <a:latin typeface="Courier New" pitchFamily="49" charset="0"/>
              </a:rPr>
              <a:t> &gt;&gt; size;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 = </a:t>
            </a: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new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[size];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[0] = 10;</a:t>
            </a:r>
          </a:p>
          <a:p>
            <a:r>
              <a:rPr lang="en-US" sz="1800" b="1" dirty="0">
                <a:latin typeface="Courier New" pitchFamily="49" charset="0"/>
              </a:rPr>
              <a:t>   // </a:t>
            </a:r>
            <a:r>
              <a:rPr lang="en-US" sz="1800" b="1" dirty="0" err="1">
                <a:latin typeface="Courier New" pitchFamily="49" charset="0"/>
              </a:rPr>
              <a:t>etc</a:t>
            </a:r>
            <a:endParaRPr lang="en-US" sz="1800" b="1" dirty="0">
              <a:latin typeface="Courier New" pitchFamily="49" charset="0"/>
            </a:endParaRP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delete </a:t>
            </a:r>
            <a:r>
              <a:rPr lang="en-US" sz="1800" b="1" dirty="0">
                <a:solidFill>
                  <a:srgbClr val="FF3300"/>
                </a:solidFill>
                <a:latin typeface="Courier New" pitchFamily="49" charset="0"/>
              </a:rPr>
              <a:t>[]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402458" name="Text Box 26"/>
          <p:cNvSpPr txBox="1">
            <a:spLocks noChangeArrowheads="1"/>
          </p:cNvSpPr>
          <p:nvPr/>
        </p:nvSpPr>
        <p:spPr bwMode="auto">
          <a:xfrm>
            <a:off x="3142732" y="2209800"/>
            <a:ext cx="638226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</a:t>
            </a:r>
            <a:r>
              <a:rPr lang="en-US" sz="2800" dirty="0">
                <a:solidFill>
                  <a:srgbClr val="FF0000"/>
                </a:solidFill>
              </a:rPr>
              <a:t>new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command requires </a:t>
            </a:r>
            <a:b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2800" dirty="0">
                <a:solidFill>
                  <a:srgbClr val="FF0000"/>
                </a:solidFill>
              </a:rPr>
              <a:t>two pieces 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of information:</a:t>
            </a:r>
          </a:p>
        </p:txBody>
      </p:sp>
      <p:sp>
        <p:nvSpPr>
          <p:cNvPr id="402459" name="Text Box 27"/>
          <p:cNvSpPr txBox="1">
            <a:spLocks noChangeArrowheads="1"/>
          </p:cNvSpPr>
          <p:nvPr/>
        </p:nvSpPr>
        <p:spPr bwMode="auto">
          <a:xfrm>
            <a:off x="4588817" y="3326250"/>
            <a:ext cx="443931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1. What </a:t>
            </a:r>
            <a:r>
              <a:rPr lang="en-US" dirty="0">
                <a:solidFill>
                  <a:srgbClr val="FF0066"/>
                </a:solidFill>
              </a:rPr>
              <a:t>type of array </a:t>
            </a:r>
            <a:r>
              <a:rPr lang="en-US" dirty="0"/>
              <a:t>you </a:t>
            </a:r>
            <a:br>
              <a:rPr lang="en-US" dirty="0"/>
            </a:br>
            <a:r>
              <a:rPr lang="en-US" dirty="0"/>
              <a:t>    want to allocate.</a:t>
            </a:r>
          </a:p>
        </p:txBody>
      </p:sp>
      <p:sp>
        <p:nvSpPr>
          <p:cNvPr id="402460" name="Text Box 28"/>
          <p:cNvSpPr txBox="1">
            <a:spLocks noChangeArrowheads="1"/>
          </p:cNvSpPr>
          <p:nvPr/>
        </p:nvSpPr>
        <p:spPr bwMode="auto">
          <a:xfrm>
            <a:off x="4565067" y="4149805"/>
            <a:ext cx="450273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2. </a:t>
            </a:r>
            <a:r>
              <a:rPr lang="en-US" dirty="0">
                <a:solidFill>
                  <a:srgbClr val="FF0066"/>
                </a:solidFill>
              </a:rPr>
              <a:t>How many slots </a:t>
            </a:r>
            <a:r>
              <a:rPr lang="en-US" dirty="0"/>
              <a:t>you want </a:t>
            </a:r>
            <a:br>
              <a:rPr lang="en-US" dirty="0"/>
            </a:br>
            <a:r>
              <a:rPr lang="en-US" dirty="0"/>
              <a:t>    in your array.</a:t>
            </a:r>
          </a:p>
        </p:txBody>
      </p:sp>
      <p:sp>
        <p:nvSpPr>
          <p:cNvPr id="402468" name="Text Box 36"/>
          <p:cNvSpPr txBox="1">
            <a:spLocks noChangeArrowheads="1"/>
          </p:cNvSpPr>
          <p:nvPr/>
        </p:nvSpPr>
        <p:spPr bwMode="auto">
          <a:xfrm>
            <a:off x="3886200" y="5177135"/>
            <a:ext cx="514193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Make sure that the </a:t>
            </a:r>
            <a:r>
              <a:rPr lang="en-US" dirty="0">
                <a:solidFill>
                  <a:srgbClr val="FF0000"/>
                </a:solidFill>
              </a:rPr>
              <a:t>pointer’s type</a:t>
            </a:r>
          </a:p>
        </p:txBody>
      </p:sp>
      <p:sp>
        <p:nvSpPr>
          <p:cNvPr id="2" name="Up Arrow 1"/>
          <p:cNvSpPr/>
          <p:nvPr/>
        </p:nvSpPr>
        <p:spPr bwMode="auto">
          <a:xfrm>
            <a:off x="1950243" y="4754563"/>
            <a:ext cx="731838" cy="608012"/>
          </a:xfrm>
          <a:prstGeom prst="up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3" name="Up Arrow 22"/>
          <p:cNvSpPr/>
          <p:nvPr/>
        </p:nvSpPr>
        <p:spPr bwMode="auto">
          <a:xfrm>
            <a:off x="2557462" y="4752975"/>
            <a:ext cx="731838" cy="608012"/>
          </a:xfrm>
          <a:prstGeom prst="up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" name="Up Arrow 25"/>
          <p:cNvSpPr/>
          <p:nvPr/>
        </p:nvSpPr>
        <p:spPr bwMode="auto">
          <a:xfrm rot="10800000">
            <a:off x="556418" y="2518167"/>
            <a:ext cx="731838" cy="608012"/>
          </a:xfrm>
          <a:prstGeom prst="up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Text Box 36"/>
          <p:cNvSpPr txBox="1">
            <a:spLocks noChangeArrowheads="1"/>
          </p:cNvSpPr>
          <p:nvPr/>
        </p:nvSpPr>
        <p:spPr bwMode="auto">
          <a:xfrm>
            <a:off x="4038600" y="5722203"/>
            <a:ext cx="481806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is the same as the </a:t>
            </a:r>
            <a:r>
              <a:rPr lang="en-US" dirty="0">
                <a:solidFill>
                  <a:srgbClr val="FF0000"/>
                </a:solidFill>
              </a:rPr>
              <a:t>type of  array</a:t>
            </a:r>
            <a:r>
              <a:rPr lang="en-US" dirty="0"/>
              <a:t> you’re creating!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459" grpId="0"/>
      <p:bldP spid="402460" grpId="0"/>
      <p:bldP spid="402468" grpId="0"/>
      <p:bldP spid="2" grpId="0" animBg="1"/>
      <p:bldP spid="2" grpId="1" animBg="1"/>
      <p:bldP spid="2" grpId="2" animBg="1"/>
      <p:bldP spid="23" grpId="0" animBg="1"/>
      <p:bldP spid="23" grpId="1" animBg="1"/>
      <p:bldP spid="26" grpId="0" animBg="1"/>
      <p:bldP spid="2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7026E-444E-434B-8812-9F4163277387}" type="slidenum">
              <a:rPr lang="en-US"/>
              <a:pPr/>
              <a:t>36</a:t>
            </a:fld>
            <a:endParaRPr lang="en-US"/>
          </a:p>
        </p:txBody>
      </p:sp>
      <p:sp>
        <p:nvSpPr>
          <p:cNvPr id="248834" name="Rectangle 2"/>
          <p:cNvSpPr>
            <a:spLocks noChangeArrowheads="1"/>
          </p:cNvSpPr>
          <p:nvPr/>
        </p:nvSpPr>
        <p:spPr bwMode="auto">
          <a:xfrm>
            <a:off x="228600" y="990600"/>
            <a:ext cx="3505200" cy="405073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8835" name="Text Box 3"/>
          <p:cNvSpPr txBox="1">
            <a:spLocks noChangeArrowheads="1"/>
          </p:cNvSpPr>
          <p:nvPr/>
        </p:nvSpPr>
        <p:spPr bwMode="auto">
          <a:xfrm>
            <a:off x="228600" y="457200"/>
            <a:ext cx="3324225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1800" b="1" dirty="0">
              <a:latin typeface="Courier New" pitchFamily="49" charset="0"/>
            </a:endParaRP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main(void)</a:t>
            </a: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*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size; 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cin</a:t>
            </a:r>
            <a:r>
              <a:rPr lang="en-US" sz="1800" b="1" dirty="0">
                <a:latin typeface="Courier New" pitchFamily="49" charset="0"/>
              </a:rPr>
              <a:t> &gt;&gt; size;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 = new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[size];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[0] = 10;</a:t>
            </a:r>
          </a:p>
          <a:p>
            <a:r>
              <a:rPr lang="en-US" sz="1800" b="1" dirty="0">
                <a:latin typeface="Courier New" pitchFamily="49" charset="0"/>
              </a:rPr>
              <a:t>   // </a:t>
            </a:r>
            <a:r>
              <a:rPr lang="en-US" sz="1800" b="1" dirty="0" err="1">
                <a:latin typeface="Courier New" pitchFamily="49" charset="0"/>
              </a:rPr>
              <a:t>etc</a:t>
            </a:r>
            <a:endParaRPr lang="en-US" sz="1800" b="1" dirty="0">
              <a:latin typeface="Courier New" pitchFamily="49" charset="0"/>
            </a:endParaRP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delete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[]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248836" name="Rectangle 4"/>
          <p:cNvSpPr>
            <a:spLocks noChangeArrowheads="1"/>
          </p:cNvSpPr>
          <p:nvPr/>
        </p:nvSpPr>
        <p:spPr bwMode="auto"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New and Delete</a:t>
            </a:r>
          </a:p>
        </p:txBody>
      </p:sp>
      <p:sp>
        <p:nvSpPr>
          <p:cNvPr id="248837" name="Rectangle 5"/>
          <p:cNvSpPr>
            <a:spLocks noChangeArrowheads="1"/>
          </p:cNvSpPr>
          <p:nvPr/>
        </p:nvSpPr>
        <p:spPr bwMode="auto">
          <a:xfrm>
            <a:off x="6583363" y="13081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8838" name="Rectangle 6"/>
          <p:cNvSpPr>
            <a:spLocks noChangeArrowheads="1"/>
          </p:cNvSpPr>
          <p:nvPr/>
        </p:nvSpPr>
        <p:spPr bwMode="auto">
          <a:xfrm>
            <a:off x="6583363" y="16129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8839" name="Rectangle 7"/>
          <p:cNvSpPr>
            <a:spLocks noChangeArrowheads="1"/>
          </p:cNvSpPr>
          <p:nvPr/>
        </p:nvSpPr>
        <p:spPr bwMode="auto">
          <a:xfrm>
            <a:off x="6583363" y="19177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8840" name="Rectangle 8"/>
          <p:cNvSpPr>
            <a:spLocks noChangeArrowheads="1"/>
          </p:cNvSpPr>
          <p:nvPr/>
        </p:nvSpPr>
        <p:spPr bwMode="auto">
          <a:xfrm>
            <a:off x="6583363" y="22225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8841" name="Rectangle 9"/>
          <p:cNvSpPr>
            <a:spLocks noChangeArrowheads="1"/>
          </p:cNvSpPr>
          <p:nvPr/>
        </p:nvSpPr>
        <p:spPr bwMode="auto">
          <a:xfrm>
            <a:off x="6583363" y="25273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8842" name="Rectangle 10"/>
          <p:cNvSpPr>
            <a:spLocks noChangeArrowheads="1"/>
          </p:cNvSpPr>
          <p:nvPr/>
        </p:nvSpPr>
        <p:spPr bwMode="auto">
          <a:xfrm>
            <a:off x="6583363" y="28305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8843" name="Rectangle 11"/>
          <p:cNvSpPr>
            <a:spLocks noChangeArrowheads="1"/>
          </p:cNvSpPr>
          <p:nvPr/>
        </p:nvSpPr>
        <p:spPr bwMode="auto">
          <a:xfrm>
            <a:off x="6583363" y="31353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8844" name="Text Box 12"/>
          <p:cNvSpPr txBox="1">
            <a:spLocks noChangeArrowheads="1"/>
          </p:cNvSpPr>
          <p:nvPr/>
        </p:nvSpPr>
        <p:spPr bwMode="auto">
          <a:xfrm>
            <a:off x="7848600" y="838200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248845" name="Text Box 13"/>
          <p:cNvSpPr txBox="1">
            <a:spLocks noChangeArrowheads="1"/>
          </p:cNvSpPr>
          <p:nvPr/>
        </p:nvSpPr>
        <p:spPr bwMode="auto">
          <a:xfrm>
            <a:off x="7391400" y="1295400"/>
            <a:ext cx="140335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b="1">
                <a:latin typeface="Courier New" pitchFamily="49" charset="0"/>
              </a:rPr>
              <a:t>00001000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00001001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00001002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00001003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00001004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00001005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00001006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00001007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00001008</a:t>
            </a:r>
          </a:p>
          <a:p>
            <a:pPr algn="ctr"/>
            <a:r>
              <a:rPr lang="en-US" b="1">
                <a:latin typeface="Courier New" pitchFamily="49" charset="0"/>
              </a:rPr>
              <a:t>…</a:t>
            </a:r>
          </a:p>
        </p:txBody>
      </p:sp>
      <p:sp>
        <p:nvSpPr>
          <p:cNvPr id="248846" name="Line 14"/>
          <p:cNvSpPr>
            <a:spLocks noChangeShapeType="1"/>
          </p:cNvSpPr>
          <p:nvPr/>
        </p:nvSpPr>
        <p:spPr bwMode="auto">
          <a:xfrm>
            <a:off x="387350" y="1727200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8847" name="Rectangle 15"/>
          <p:cNvSpPr>
            <a:spLocks noChangeArrowheads="1"/>
          </p:cNvSpPr>
          <p:nvPr/>
        </p:nvSpPr>
        <p:spPr bwMode="auto">
          <a:xfrm>
            <a:off x="6575425" y="34401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8848" name="Rectangle 16"/>
          <p:cNvSpPr>
            <a:spLocks noChangeArrowheads="1"/>
          </p:cNvSpPr>
          <p:nvPr/>
        </p:nvSpPr>
        <p:spPr bwMode="auto">
          <a:xfrm>
            <a:off x="6575425" y="37449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48849" name="Group 17"/>
          <p:cNvGrpSpPr>
            <a:grpSpLocks/>
          </p:cNvGrpSpPr>
          <p:nvPr/>
        </p:nvGrpSpPr>
        <p:grpSpPr bwMode="auto">
          <a:xfrm>
            <a:off x="6019800" y="1219200"/>
            <a:ext cx="1401763" cy="1303338"/>
            <a:chOff x="3675" y="864"/>
            <a:chExt cx="883" cy="821"/>
          </a:xfrm>
        </p:grpSpPr>
        <p:sp>
          <p:nvSpPr>
            <p:cNvPr id="248850" name="Rectangle 18"/>
            <p:cNvSpPr>
              <a:spLocks noChangeArrowheads="1"/>
            </p:cNvSpPr>
            <p:nvPr/>
          </p:nvSpPr>
          <p:spPr bwMode="auto">
            <a:xfrm>
              <a:off x="4032" y="919"/>
              <a:ext cx="526" cy="766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851" name="Text Box 19"/>
            <p:cNvSpPr txBox="1">
              <a:spLocks noChangeArrowheads="1"/>
            </p:cNvSpPr>
            <p:nvPr/>
          </p:nvSpPr>
          <p:spPr bwMode="auto">
            <a:xfrm>
              <a:off x="3675" y="864"/>
              <a:ext cx="39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arr</a:t>
              </a:r>
            </a:p>
          </p:txBody>
        </p:sp>
      </p:grpSp>
      <p:sp>
        <p:nvSpPr>
          <p:cNvPr id="248852" name="Line 20"/>
          <p:cNvSpPr>
            <a:spLocks noChangeShapeType="1"/>
          </p:cNvSpPr>
          <p:nvPr/>
        </p:nvSpPr>
        <p:spPr bwMode="auto">
          <a:xfrm>
            <a:off x="381000" y="2012950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48853" name="Group 21"/>
          <p:cNvGrpSpPr>
            <a:grpSpLocks/>
          </p:cNvGrpSpPr>
          <p:nvPr/>
        </p:nvGrpSpPr>
        <p:grpSpPr bwMode="auto">
          <a:xfrm>
            <a:off x="5886450" y="2438400"/>
            <a:ext cx="1535113" cy="1303338"/>
            <a:chOff x="3591" y="864"/>
            <a:chExt cx="967" cy="821"/>
          </a:xfrm>
        </p:grpSpPr>
        <p:sp>
          <p:nvSpPr>
            <p:cNvPr id="248854" name="Rectangle 22"/>
            <p:cNvSpPr>
              <a:spLocks noChangeArrowheads="1"/>
            </p:cNvSpPr>
            <p:nvPr/>
          </p:nvSpPr>
          <p:spPr bwMode="auto">
            <a:xfrm>
              <a:off x="4032" y="919"/>
              <a:ext cx="526" cy="766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855" name="Text Box 23"/>
            <p:cNvSpPr txBox="1">
              <a:spLocks noChangeArrowheads="1"/>
            </p:cNvSpPr>
            <p:nvPr/>
          </p:nvSpPr>
          <p:spPr bwMode="auto">
            <a:xfrm>
              <a:off x="3591" y="864"/>
              <a:ext cx="64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/>
                <a:t>size   </a:t>
              </a:r>
            </a:p>
          </p:txBody>
        </p:sp>
      </p:grpSp>
      <p:sp>
        <p:nvSpPr>
          <p:cNvPr id="248856" name="Line 24"/>
          <p:cNvSpPr>
            <a:spLocks noChangeShapeType="1"/>
          </p:cNvSpPr>
          <p:nvPr/>
        </p:nvSpPr>
        <p:spPr bwMode="auto">
          <a:xfrm>
            <a:off x="369888" y="2547938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8857" name="Text Box 25"/>
          <p:cNvSpPr txBox="1">
            <a:spLocks noChangeArrowheads="1"/>
          </p:cNvSpPr>
          <p:nvPr/>
        </p:nvSpPr>
        <p:spPr bwMode="auto">
          <a:xfrm>
            <a:off x="6811963" y="2822575"/>
            <a:ext cx="415925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>
                <a:solidFill>
                  <a:schemeClr val="bg1"/>
                </a:solidFill>
              </a:rPr>
              <a:t>3</a:t>
            </a:r>
          </a:p>
        </p:txBody>
      </p:sp>
      <p:grpSp>
        <p:nvGrpSpPr>
          <p:cNvPr id="248858" name="Group 26"/>
          <p:cNvGrpSpPr>
            <a:grpSpLocks/>
          </p:cNvGrpSpPr>
          <p:nvPr/>
        </p:nvGrpSpPr>
        <p:grpSpPr bwMode="auto">
          <a:xfrm>
            <a:off x="2133600" y="2057400"/>
            <a:ext cx="1131888" cy="457200"/>
            <a:chOff x="1344" y="1296"/>
            <a:chExt cx="713" cy="288"/>
          </a:xfrm>
        </p:grpSpPr>
        <p:sp>
          <p:nvSpPr>
            <p:cNvPr id="248859" name="Text Box 27"/>
            <p:cNvSpPr txBox="1">
              <a:spLocks noChangeArrowheads="1"/>
            </p:cNvSpPr>
            <p:nvPr/>
          </p:nvSpPr>
          <p:spPr bwMode="auto">
            <a:xfrm>
              <a:off x="1824" y="129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248860" name="Line 28"/>
            <p:cNvSpPr>
              <a:spLocks noChangeShapeType="1"/>
            </p:cNvSpPr>
            <p:nvPr/>
          </p:nvSpPr>
          <p:spPr bwMode="auto">
            <a:xfrm flipH="1">
              <a:off x="1344" y="1440"/>
              <a:ext cx="480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8861" name="Line 29"/>
          <p:cNvSpPr>
            <a:spLocks noChangeShapeType="1"/>
          </p:cNvSpPr>
          <p:nvPr/>
        </p:nvSpPr>
        <p:spPr bwMode="auto">
          <a:xfrm>
            <a:off x="381000" y="3101975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8862" name="Text Box 30"/>
          <p:cNvSpPr txBox="1">
            <a:spLocks noChangeArrowheads="1"/>
          </p:cNvSpPr>
          <p:nvPr/>
        </p:nvSpPr>
        <p:spPr bwMode="auto">
          <a:xfrm>
            <a:off x="441325" y="5232737"/>
            <a:ext cx="51212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First, the </a:t>
            </a:r>
            <a:r>
              <a:rPr lang="en-US" sz="2000" dirty="0">
                <a:solidFill>
                  <a:schemeClr val="accent2"/>
                </a:solidFill>
              </a:rPr>
              <a:t>new</a:t>
            </a:r>
            <a:r>
              <a:rPr lang="en-US" sz="2000" dirty="0"/>
              <a:t> command determines how much memory it needs for the array.</a:t>
            </a:r>
          </a:p>
        </p:txBody>
      </p:sp>
      <p:grpSp>
        <p:nvGrpSpPr>
          <p:cNvPr id="248863" name="Group 31"/>
          <p:cNvGrpSpPr>
            <a:grpSpLocks/>
          </p:cNvGrpSpPr>
          <p:nvPr/>
        </p:nvGrpSpPr>
        <p:grpSpPr bwMode="auto">
          <a:xfrm>
            <a:off x="2057400" y="2655888"/>
            <a:ext cx="500063" cy="620712"/>
            <a:chOff x="1296" y="1673"/>
            <a:chExt cx="315" cy="391"/>
          </a:xfrm>
        </p:grpSpPr>
        <p:sp>
          <p:nvSpPr>
            <p:cNvPr id="248864" name="Line 32"/>
            <p:cNvSpPr>
              <a:spLocks noChangeShapeType="1"/>
            </p:cNvSpPr>
            <p:nvPr/>
          </p:nvSpPr>
          <p:spPr bwMode="auto">
            <a:xfrm>
              <a:off x="1296" y="2064"/>
              <a:ext cx="288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865" name="Text Box 33"/>
            <p:cNvSpPr txBox="1">
              <a:spLocks noChangeArrowheads="1"/>
            </p:cNvSpPr>
            <p:nvPr/>
          </p:nvSpPr>
          <p:spPr bwMode="auto">
            <a:xfrm>
              <a:off x="1378" y="1673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3300"/>
                  </a:solidFill>
                </a:rPr>
                <a:t>4</a:t>
              </a:r>
            </a:p>
          </p:txBody>
        </p:sp>
      </p:grpSp>
      <p:grpSp>
        <p:nvGrpSpPr>
          <p:cNvPr id="248866" name="Group 34"/>
          <p:cNvGrpSpPr>
            <a:grpSpLocks/>
          </p:cNvGrpSpPr>
          <p:nvPr/>
        </p:nvGrpSpPr>
        <p:grpSpPr bwMode="auto">
          <a:xfrm>
            <a:off x="2514600" y="2667000"/>
            <a:ext cx="762000" cy="609600"/>
            <a:chOff x="1584" y="1680"/>
            <a:chExt cx="480" cy="384"/>
          </a:xfrm>
        </p:grpSpPr>
        <p:sp>
          <p:nvSpPr>
            <p:cNvPr id="248867" name="Line 35"/>
            <p:cNvSpPr>
              <a:spLocks noChangeShapeType="1"/>
            </p:cNvSpPr>
            <p:nvPr/>
          </p:nvSpPr>
          <p:spPr bwMode="auto">
            <a:xfrm>
              <a:off x="1679" y="2064"/>
              <a:ext cx="38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868" name="Text Box 36"/>
            <p:cNvSpPr txBox="1">
              <a:spLocks noChangeArrowheads="1"/>
            </p:cNvSpPr>
            <p:nvPr/>
          </p:nvSpPr>
          <p:spPr bwMode="auto">
            <a:xfrm>
              <a:off x="1584" y="1680"/>
              <a:ext cx="3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3300"/>
                  </a:solidFill>
                </a:rPr>
                <a:t>* 3</a:t>
              </a:r>
            </a:p>
          </p:txBody>
        </p:sp>
      </p:grpSp>
      <p:sp>
        <p:nvSpPr>
          <p:cNvPr id="248869" name="Text Box 37"/>
          <p:cNvSpPr txBox="1">
            <a:spLocks noChangeArrowheads="1"/>
          </p:cNvSpPr>
          <p:nvPr/>
        </p:nvSpPr>
        <p:spPr bwMode="auto">
          <a:xfrm>
            <a:off x="3124200" y="2655888"/>
            <a:ext cx="163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= 12 bytes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48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48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8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846" grpId="0" animBg="1"/>
      <p:bldP spid="248846" grpId="1" animBg="1"/>
      <p:bldP spid="248852" grpId="0" animBg="1"/>
      <p:bldP spid="248852" grpId="1" animBg="1"/>
      <p:bldP spid="248856" grpId="0" animBg="1"/>
      <p:bldP spid="248856" grpId="1" animBg="1"/>
      <p:bldP spid="248857" grpId="0" autoUpdateAnimBg="0"/>
      <p:bldP spid="248861" grpId="0" animBg="1"/>
      <p:bldP spid="248862" grpId="0" autoUpdateAnimBg="0"/>
      <p:bldP spid="248869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6022-80C9-42EC-BEE9-D1D484726EF3}" type="slidenum">
              <a:rPr lang="en-US"/>
              <a:pPr/>
              <a:t>37</a:t>
            </a:fld>
            <a:endParaRPr lang="en-US"/>
          </a:p>
        </p:txBody>
      </p:sp>
      <p:sp>
        <p:nvSpPr>
          <p:cNvPr id="249858" name="Rectangle 2"/>
          <p:cNvSpPr>
            <a:spLocks noChangeArrowheads="1"/>
          </p:cNvSpPr>
          <p:nvPr/>
        </p:nvSpPr>
        <p:spPr bwMode="auto">
          <a:xfrm>
            <a:off x="228600" y="990600"/>
            <a:ext cx="3505200" cy="4075014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9859" name="Text Box 3"/>
          <p:cNvSpPr txBox="1">
            <a:spLocks noChangeArrowheads="1"/>
          </p:cNvSpPr>
          <p:nvPr/>
        </p:nvSpPr>
        <p:spPr bwMode="auto">
          <a:xfrm>
            <a:off x="228600" y="457200"/>
            <a:ext cx="3324225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1800" b="1" dirty="0">
              <a:latin typeface="Courier New" pitchFamily="49" charset="0"/>
            </a:endParaRP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main(void)</a:t>
            </a: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*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size; 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cin</a:t>
            </a:r>
            <a:r>
              <a:rPr lang="en-US" sz="1800" b="1" dirty="0">
                <a:latin typeface="Courier New" pitchFamily="49" charset="0"/>
              </a:rPr>
              <a:t> &gt;&gt; size;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 = new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[size];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[0] = 10;</a:t>
            </a:r>
          </a:p>
          <a:p>
            <a:r>
              <a:rPr lang="en-US" sz="1800" b="1" dirty="0">
                <a:latin typeface="Courier New" pitchFamily="49" charset="0"/>
              </a:rPr>
              <a:t>   // </a:t>
            </a:r>
            <a:r>
              <a:rPr lang="en-US" sz="1800" b="1" dirty="0" err="1">
                <a:latin typeface="Courier New" pitchFamily="49" charset="0"/>
              </a:rPr>
              <a:t>etc</a:t>
            </a:r>
            <a:endParaRPr lang="en-US" sz="1800" b="1" dirty="0">
              <a:latin typeface="Courier New" pitchFamily="49" charset="0"/>
            </a:endParaRP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delete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[]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249860" name="Rectangle 4"/>
          <p:cNvSpPr>
            <a:spLocks noChangeArrowheads="1"/>
          </p:cNvSpPr>
          <p:nvPr/>
        </p:nvSpPr>
        <p:spPr bwMode="auto"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New and Delete</a:t>
            </a:r>
          </a:p>
        </p:txBody>
      </p:sp>
      <p:sp>
        <p:nvSpPr>
          <p:cNvPr id="249861" name="Rectangle 5"/>
          <p:cNvSpPr>
            <a:spLocks noChangeArrowheads="1"/>
          </p:cNvSpPr>
          <p:nvPr/>
        </p:nvSpPr>
        <p:spPr bwMode="auto">
          <a:xfrm>
            <a:off x="6583363" y="13081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9862" name="Rectangle 6"/>
          <p:cNvSpPr>
            <a:spLocks noChangeArrowheads="1"/>
          </p:cNvSpPr>
          <p:nvPr/>
        </p:nvSpPr>
        <p:spPr bwMode="auto">
          <a:xfrm>
            <a:off x="6583363" y="16129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9863" name="Rectangle 7"/>
          <p:cNvSpPr>
            <a:spLocks noChangeArrowheads="1"/>
          </p:cNvSpPr>
          <p:nvPr/>
        </p:nvSpPr>
        <p:spPr bwMode="auto">
          <a:xfrm>
            <a:off x="6583363" y="19177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9864" name="Rectangle 8"/>
          <p:cNvSpPr>
            <a:spLocks noChangeArrowheads="1"/>
          </p:cNvSpPr>
          <p:nvPr/>
        </p:nvSpPr>
        <p:spPr bwMode="auto">
          <a:xfrm>
            <a:off x="6583363" y="22225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9865" name="Rectangle 9"/>
          <p:cNvSpPr>
            <a:spLocks noChangeArrowheads="1"/>
          </p:cNvSpPr>
          <p:nvPr/>
        </p:nvSpPr>
        <p:spPr bwMode="auto">
          <a:xfrm>
            <a:off x="6583363" y="25273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9866" name="Rectangle 10"/>
          <p:cNvSpPr>
            <a:spLocks noChangeArrowheads="1"/>
          </p:cNvSpPr>
          <p:nvPr/>
        </p:nvSpPr>
        <p:spPr bwMode="auto">
          <a:xfrm>
            <a:off x="6583363" y="28305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9867" name="Rectangle 11"/>
          <p:cNvSpPr>
            <a:spLocks noChangeArrowheads="1"/>
          </p:cNvSpPr>
          <p:nvPr/>
        </p:nvSpPr>
        <p:spPr bwMode="auto">
          <a:xfrm>
            <a:off x="6583363" y="31353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9868" name="Text Box 12"/>
          <p:cNvSpPr txBox="1">
            <a:spLocks noChangeArrowheads="1"/>
          </p:cNvSpPr>
          <p:nvPr/>
        </p:nvSpPr>
        <p:spPr bwMode="auto">
          <a:xfrm>
            <a:off x="7848600" y="838200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249869" name="Text Box 13"/>
          <p:cNvSpPr txBox="1">
            <a:spLocks noChangeArrowheads="1"/>
          </p:cNvSpPr>
          <p:nvPr/>
        </p:nvSpPr>
        <p:spPr bwMode="auto">
          <a:xfrm>
            <a:off x="7391400" y="1295400"/>
            <a:ext cx="140335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b="1">
                <a:latin typeface="Courier New" pitchFamily="49" charset="0"/>
              </a:rPr>
              <a:t>00001000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00001001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00001002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00001003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00001004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00001005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00001006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00001007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00001008</a:t>
            </a:r>
          </a:p>
          <a:p>
            <a:pPr algn="ctr"/>
            <a:r>
              <a:rPr lang="en-US" b="1">
                <a:latin typeface="Courier New" pitchFamily="49" charset="0"/>
              </a:rPr>
              <a:t>…</a:t>
            </a:r>
          </a:p>
        </p:txBody>
      </p:sp>
      <p:sp>
        <p:nvSpPr>
          <p:cNvPr id="249870" name="Rectangle 14"/>
          <p:cNvSpPr>
            <a:spLocks noChangeArrowheads="1"/>
          </p:cNvSpPr>
          <p:nvPr/>
        </p:nvSpPr>
        <p:spPr bwMode="auto">
          <a:xfrm>
            <a:off x="6575425" y="34401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9871" name="Rectangle 15"/>
          <p:cNvSpPr>
            <a:spLocks noChangeArrowheads="1"/>
          </p:cNvSpPr>
          <p:nvPr/>
        </p:nvSpPr>
        <p:spPr bwMode="auto">
          <a:xfrm>
            <a:off x="6575425" y="37449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49872" name="Group 16"/>
          <p:cNvGrpSpPr>
            <a:grpSpLocks/>
          </p:cNvGrpSpPr>
          <p:nvPr/>
        </p:nvGrpSpPr>
        <p:grpSpPr bwMode="auto">
          <a:xfrm>
            <a:off x="5886450" y="1219200"/>
            <a:ext cx="1535113" cy="2522538"/>
            <a:chOff x="3708" y="768"/>
            <a:chExt cx="967" cy="1589"/>
          </a:xfrm>
        </p:grpSpPr>
        <p:grpSp>
          <p:nvGrpSpPr>
            <p:cNvPr id="249873" name="Group 17"/>
            <p:cNvGrpSpPr>
              <a:grpSpLocks/>
            </p:cNvGrpSpPr>
            <p:nvPr/>
          </p:nvGrpSpPr>
          <p:grpSpPr bwMode="auto">
            <a:xfrm>
              <a:off x="3792" y="768"/>
              <a:ext cx="883" cy="821"/>
              <a:chOff x="3675" y="864"/>
              <a:chExt cx="883" cy="821"/>
            </a:xfrm>
          </p:grpSpPr>
          <p:sp>
            <p:nvSpPr>
              <p:cNvPr id="249874" name="Rectangle 18"/>
              <p:cNvSpPr>
                <a:spLocks noChangeArrowheads="1"/>
              </p:cNvSpPr>
              <p:nvPr/>
            </p:nvSpPr>
            <p:spPr bwMode="auto">
              <a:xfrm>
                <a:off x="4032" y="919"/>
                <a:ext cx="526" cy="766"/>
              </a:xfrm>
              <a:prstGeom prst="rect">
                <a:avLst/>
              </a:prstGeom>
              <a:solidFill>
                <a:srgbClr val="800000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9875" name="Text Box 19"/>
              <p:cNvSpPr txBox="1">
                <a:spLocks noChangeArrowheads="1"/>
              </p:cNvSpPr>
              <p:nvPr/>
            </p:nvSpPr>
            <p:spPr bwMode="auto">
              <a:xfrm>
                <a:off x="3675" y="864"/>
                <a:ext cx="39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arr</a:t>
                </a:r>
              </a:p>
            </p:txBody>
          </p:sp>
        </p:grpSp>
        <p:grpSp>
          <p:nvGrpSpPr>
            <p:cNvPr id="249876" name="Group 20"/>
            <p:cNvGrpSpPr>
              <a:grpSpLocks/>
            </p:cNvGrpSpPr>
            <p:nvPr/>
          </p:nvGrpSpPr>
          <p:grpSpPr bwMode="auto">
            <a:xfrm>
              <a:off x="3708" y="1536"/>
              <a:ext cx="967" cy="821"/>
              <a:chOff x="3591" y="864"/>
              <a:chExt cx="967" cy="821"/>
            </a:xfrm>
          </p:grpSpPr>
          <p:sp>
            <p:nvSpPr>
              <p:cNvPr id="249877" name="Rectangle 21"/>
              <p:cNvSpPr>
                <a:spLocks noChangeArrowheads="1"/>
              </p:cNvSpPr>
              <p:nvPr/>
            </p:nvSpPr>
            <p:spPr bwMode="auto">
              <a:xfrm>
                <a:off x="4032" y="919"/>
                <a:ext cx="526" cy="766"/>
              </a:xfrm>
              <a:prstGeom prst="rect">
                <a:avLst/>
              </a:prstGeom>
              <a:solidFill>
                <a:srgbClr val="800000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9878" name="Text Box 22"/>
              <p:cNvSpPr txBox="1">
                <a:spLocks noChangeArrowheads="1"/>
              </p:cNvSpPr>
              <p:nvPr/>
            </p:nvSpPr>
            <p:spPr bwMode="auto">
              <a:xfrm>
                <a:off x="3591" y="864"/>
                <a:ext cx="64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/>
                  <a:t>size   </a:t>
                </a:r>
              </a:p>
            </p:txBody>
          </p:sp>
        </p:grpSp>
        <p:sp>
          <p:nvSpPr>
            <p:cNvPr id="249879" name="Text Box 23"/>
            <p:cNvSpPr txBox="1">
              <a:spLocks noChangeArrowheads="1"/>
            </p:cNvSpPr>
            <p:nvPr/>
          </p:nvSpPr>
          <p:spPr bwMode="auto">
            <a:xfrm>
              <a:off x="4291" y="1778"/>
              <a:ext cx="262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000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249880" name="Text Box 24"/>
          <p:cNvSpPr txBox="1">
            <a:spLocks noChangeArrowheads="1"/>
          </p:cNvSpPr>
          <p:nvPr/>
        </p:nvSpPr>
        <p:spPr bwMode="auto">
          <a:xfrm>
            <a:off x="441325" y="5232737"/>
            <a:ext cx="474027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/>
              <a:t>Next, the </a:t>
            </a:r>
            <a:r>
              <a:rPr lang="en-US" sz="2000">
                <a:solidFill>
                  <a:schemeClr val="accent2"/>
                </a:solidFill>
              </a:rPr>
              <a:t>new command</a:t>
            </a:r>
            <a:r>
              <a:rPr lang="en-US" sz="2000"/>
              <a:t> asks the </a:t>
            </a:r>
            <a:r>
              <a:rPr lang="en-US" sz="2000">
                <a:solidFill>
                  <a:schemeClr val="accent2"/>
                </a:solidFill>
              </a:rPr>
              <a:t>operating system</a:t>
            </a:r>
            <a:r>
              <a:rPr lang="en-US" sz="2000"/>
              <a:t> to reserve that many bytes of memory.</a:t>
            </a:r>
          </a:p>
        </p:txBody>
      </p:sp>
      <p:grpSp>
        <p:nvGrpSpPr>
          <p:cNvPr id="249881" name="Group 25"/>
          <p:cNvGrpSpPr>
            <a:grpSpLocks/>
          </p:cNvGrpSpPr>
          <p:nvPr/>
        </p:nvGrpSpPr>
        <p:grpSpPr bwMode="auto">
          <a:xfrm>
            <a:off x="2057400" y="2655888"/>
            <a:ext cx="2706688" cy="620712"/>
            <a:chOff x="1296" y="1673"/>
            <a:chExt cx="1705" cy="391"/>
          </a:xfrm>
        </p:grpSpPr>
        <p:grpSp>
          <p:nvGrpSpPr>
            <p:cNvPr id="249882" name="Group 26"/>
            <p:cNvGrpSpPr>
              <a:grpSpLocks/>
            </p:cNvGrpSpPr>
            <p:nvPr/>
          </p:nvGrpSpPr>
          <p:grpSpPr bwMode="auto">
            <a:xfrm>
              <a:off x="1296" y="1673"/>
              <a:ext cx="315" cy="391"/>
              <a:chOff x="1296" y="1673"/>
              <a:chExt cx="315" cy="391"/>
            </a:xfrm>
          </p:grpSpPr>
          <p:sp>
            <p:nvSpPr>
              <p:cNvPr id="249883" name="Line 27"/>
              <p:cNvSpPr>
                <a:spLocks noChangeShapeType="1"/>
              </p:cNvSpPr>
              <p:nvPr/>
            </p:nvSpPr>
            <p:spPr bwMode="auto">
              <a:xfrm>
                <a:off x="1296" y="2064"/>
                <a:ext cx="288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9884" name="Text Box 28"/>
              <p:cNvSpPr txBox="1">
                <a:spLocks noChangeArrowheads="1"/>
              </p:cNvSpPr>
              <p:nvPr/>
            </p:nvSpPr>
            <p:spPr bwMode="auto">
              <a:xfrm>
                <a:off x="1378" y="1673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>
                    <a:solidFill>
                      <a:srgbClr val="FF3300"/>
                    </a:solidFill>
                  </a:rPr>
                  <a:t>4</a:t>
                </a:r>
              </a:p>
            </p:txBody>
          </p:sp>
        </p:grpSp>
        <p:grpSp>
          <p:nvGrpSpPr>
            <p:cNvPr id="249885" name="Group 29"/>
            <p:cNvGrpSpPr>
              <a:grpSpLocks/>
            </p:cNvGrpSpPr>
            <p:nvPr/>
          </p:nvGrpSpPr>
          <p:grpSpPr bwMode="auto">
            <a:xfrm>
              <a:off x="1584" y="1680"/>
              <a:ext cx="480" cy="384"/>
              <a:chOff x="1584" y="1680"/>
              <a:chExt cx="480" cy="384"/>
            </a:xfrm>
          </p:grpSpPr>
          <p:sp>
            <p:nvSpPr>
              <p:cNvPr id="249886" name="Line 30"/>
              <p:cNvSpPr>
                <a:spLocks noChangeShapeType="1"/>
              </p:cNvSpPr>
              <p:nvPr/>
            </p:nvSpPr>
            <p:spPr bwMode="auto">
              <a:xfrm>
                <a:off x="1679" y="2064"/>
                <a:ext cx="385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9887" name="Text Box 31"/>
              <p:cNvSpPr txBox="1">
                <a:spLocks noChangeArrowheads="1"/>
              </p:cNvSpPr>
              <p:nvPr/>
            </p:nvSpPr>
            <p:spPr bwMode="auto">
              <a:xfrm>
                <a:off x="1584" y="1680"/>
                <a:ext cx="39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>
                    <a:solidFill>
                      <a:srgbClr val="FF3300"/>
                    </a:solidFill>
                  </a:rPr>
                  <a:t>* 3</a:t>
                </a:r>
              </a:p>
            </p:txBody>
          </p:sp>
        </p:grpSp>
        <p:sp>
          <p:nvSpPr>
            <p:cNvPr id="249888" name="Text Box 32"/>
            <p:cNvSpPr txBox="1">
              <a:spLocks noChangeArrowheads="1"/>
            </p:cNvSpPr>
            <p:nvPr/>
          </p:nvSpPr>
          <p:spPr bwMode="auto">
            <a:xfrm>
              <a:off x="1968" y="1673"/>
              <a:ext cx="10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3300"/>
                  </a:solidFill>
                </a:rPr>
                <a:t>= 12 bytes</a:t>
              </a:r>
            </a:p>
          </p:txBody>
        </p:sp>
      </p:grpSp>
      <p:sp>
        <p:nvSpPr>
          <p:cNvPr id="249889" name="AutoShape 33"/>
          <p:cNvSpPr>
            <a:spLocks noChangeArrowheads="1"/>
          </p:cNvSpPr>
          <p:nvPr/>
        </p:nvSpPr>
        <p:spPr bwMode="auto">
          <a:xfrm>
            <a:off x="2673505" y="1634591"/>
            <a:ext cx="3429000" cy="1057359"/>
          </a:xfrm>
          <a:prstGeom prst="wedgeRoundRectCallout">
            <a:avLst>
              <a:gd name="adj1" fmla="val -74135"/>
              <a:gd name="adj2" fmla="val 73361"/>
              <a:gd name="adj3" fmla="val 16667"/>
            </a:avLst>
          </a:prstGeom>
          <a:solidFill>
            <a:srgbClr val="CCFFFF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/>
              <a:t>Operating System – can you reserve </a:t>
            </a:r>
            <a:r>
              <a:rPr lang="en-US" sz="2000" dirty="0">
                <a:solidFill>
                  <a:srgbClr val="6600CC"/>
                </a:solidFill>
              </a:rPr>
              <a:t>12 bytes </a:t>
            </a:r>
            <a:r>
              <a:rPr lang="en-US" sz="2000" dirty="0"/>
              <a:t>of memory for me?</a:t>
            </a:r>
          </a:p>
        </p:txBody>
      </p:sp>
      <p:grpSp>
        <p:nvGrpSpPr>
          <p:cNvPr id="249891" name="Group 35"/>
          <p:cNvGrpSpPr>
            <a:grpSpLocks/>
          </p:cNvGrpSpPr>
          <p:nvPr/>
        </p:nvGrpSpPr>
        <p:grpSpPr bwMode="auto">
          <a:xfrm>
            <a:off x="6553200" y="4518025"/>
            <a:ext cx="2252663" cy="2530475"/>
            <a:chOff x="4128" y="2846"/>
            <a:chExt cx="1419" cy="1594"/>
          </a:xfrm>
        </p:grpSpPr>
        <p:sp>
          <p:nvSpPr>
            <p:cNvPr id="249892" name="Rectangle 36"/>
            <p:cNvSpPr>
              <a:spLocks noChangeArrowheads="1"/>
            </p:cNvSpPr>
            <p:nvPr/>
          </p:nvSpPr>
          <p:spPr bwMode="auto">
            <a:xfrm>
              <a:off x="4128" y="2882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3" name="Rectangle 37"/>
            <p:cNvSpPr>
              <a:spLocks noChangeArrowheads="1"/>
            </p:cNvSpPr>
            <p:nvPr/>
          </p:nvSpPr>
          <p:spPr bwMode="auto">
            <a:xfrm>
              <a:off x="4128" y="3074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4" name="Rectangle 38"/>
            <p:cNvSpPr>
              <a:spLocks noChangeArrowheads="1"/>
            </p:cNvSpPr>
            <p:nvPr/>
          </p:nvSpPr>
          <p:spPr bwMode="auto">
            <a:xfrm>
              <a:off x="4128" y="32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5" name="Rectangle 39"/>
            <p:cNvSpPr>
              <a:spLocks noChangeArrowheads="1"/>
            </p:cNvSpPr>
            <p:nvPr/>
          </p:nvSpPr>
          <p:spPr bwMode="auto">
            <a:xfrm>
              <a:off x="4128" y="3458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6" name="Rectangle 40"/>
            <p:cNvSpPr>
              <a:spLocks noChangeArrowheads="1"/>
            </p:cNvSpPr>
            <p:nvPr/>
          </p:nvSpPr>
          <p:spPr bwMode="auto">
            <a:xfrm>
              <a:off x="4128" y="364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7" name="Rectangle 41"/>
            <p:cNvSpPr>
              <a:spLocks noChangeArrowheads="1"/>
            </p:cNvSpPr>
            <p:nvPr/>
          </p:nvSpPr>
          <p:spPr bwMode="auto">
            <a:xfrm>
              <a:off x="4128" y="4082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8" name="Text Box 42"/>
            <p:cNvSpPr txBox="1">
              <a:spLocks noChangeArrowheads="1"/>
            </p:cNvSpPr>
            <p:nvPr/>
          </p:nvSpPr>
          <p:spPr bwMode="auto">
            <a:xfrm>
              <a:off x="4252" y="3775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...</a:t>
              </a:r>
            </a:p>
          </p:txBody>
        </p:sp>
        <p:sp>
          <p:nvSpPr>
            <p:cNvPr id="249899" name="Text Box 43"/>
            <p:cNvSpPr txBox="1">
              <a:spLocks noChangeArrowheads="1"/>
            </p:cNvSpPr>
            <p:nvPr/>
          </p:nvSpPr>
          <p:spPr bwMode="auto">
            <a:xfrm>
              <a:off x="4663" y="2846"/>
              <a:ext cx="884" cy="1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latin typeface="Courier New" pitchFamily="49" charset="0"/>
                </a:rPr>
                <a:t>00030050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00030051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00030052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00030053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00030054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...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00030060</a:t>
              </a:r>
            </a:p>
            <a:p>
              <a:pPr algn="ctr"/>
              <a:endParaRPr lang="en-US" sz="2000" b="1" dirty="0">
                <a:latin typeface="Courier New" pitchFamily="49" charset="0"/>
              </a:endParaRPr>
            </a:p>
          </p:txBody>
        </p:sp>
      </p:grpSp>
      <p:sp>
        <p:nvSpPr>
          <p:cNvPr id="249900" name="Line 44"/>
          <p:cNvSpPr>
            <a:spLocks noChangeShapeType="1"/>
          </p:cNvSpPr>
          <p:nvPr/>
        </p:nvSpPr>
        <p:spPr bwMode="auto">
          <a:xfrm>
            <a:off x="381000" y="3101975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9890" name="AutoShape 34"/>
          <p:cNvSpPr>
            <a:spLocks noChangeArrowheads="1"/>
          </p:cNvSpPr>
          <p:nvPr/>
        </p:nvSpPr>
        <p:spPr bwMode="auto">
          <a:xfrm>
            <a:off x="5562600" y="4999529"/>
            <a:ext cx="3429000" cy="1096471"/>
          </a:xfrm>
          <a:prstGeom prst="wedgeRoundRectCallout">
            <a:avLst>
              <a:gd name="adj1" fmla="val 52037"/>
              <a:gd name="adj2" fmla="val 114218"/>
              <a:gd name="adj3" fmla="val 16667"/>
            </a:avLst>
          </a:prstGeom>
          <a:solidFill>
            <a:srgbClr val="CCFFFF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/>
              <a:t>Ok.. I found 12 bytes of free memory at address </a:t>
            </a:r>
            <a:r>
              <a:rPr lang="en-US" sz="2000" dirty="0">
                <a:solidFill>
                  <a:srgbClr val="990000"/>
                </a:solidFill>
              </a:rPr>
              <a:t>30050</a:t>
            </a:r>
            <a:r>
              <a:rPr lang="en-US" sz="2000" dirty="0"/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9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9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49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9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880" grpId="0" autoUpdateAnimBg="0"/>
      <p:bldP spid="249889" grpId="0" animBg="1"/>
      <p:bldP spid="24989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46907-B453-41F1-8F6C-A29931B6DA11}" type="slidenum">
              <a:rPr lang="en-US"/>
              <a:pPr/>
              <a:t>38</a:t>
            </a:fld>
            <a:endParaRPr lang="en-US"/>
          </a:p>
        </p:txBody>
      </p:sp>
      <p:sp>
        <p:nvSpPr>
          <p:cNvPr id="250882" name="Rectangle 2"/>
          <p:cNvSpPr>
            <a:spLocks noChangeArrowheads="1"/>
          </p:cNvSpPr>
          <p:nvPr/>
        </p:nvSpPr>
        <p:spPr bwMode="auto">
          <a:xfrm>
            <a:off x="228600" y="990600"/>
            <a:ext cx="3505200" cy="4083106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0883" name="Text Box 3"/>
          <p:cNvSpPr txBox="1">
            <a:spLocks noChangeArrowheads="1"/>
          </p:cNvSpPr>
          <p:nvPr/>
        </p:nvSpPr>
        <p:spPr bwMode="auto">
          <a:xfrm>
            <a:off x="228600" y="457200"/>
            <a:ext cx="3324225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1800" b="1" dirty="0">
              <a:latin typeface="Courier New" pitchFamily="49" charset="0"/>
            </a:endParaRP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main(void)</a:t>
            </a: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*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size; 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cin</a:t>
            </a:r>
            <a:r>
              <a:rPr lang="en-US" sz="1800" b="1" dirty="0">
                <a:latin typeface="Courier New" pitchFamily="49" charset="0"/>
              </a:rPr>
              <a:t> &gt;&gt; size;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 = new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[size];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[0] = 10;</a:t>
            </a:r>
          </a:p>
          <a:p>
            <a:r>
              <a:rPr lang="en-US" sz="1800" b="1" dirty="0">
                <a:latin typeface="Courier New" pitchFamily="49" charset="0"/>
              </a:rPr>
              <a:t>   // </a:t>
            </a:r>
            <a:r>
              <a:rPr lang="en-US" sz="1800" b="1" dirty="0" err="1">
                <a:latin typeface="Courier New" pitchFamily="49" charset="0"/>
              </a:rPr>
              <a:t>etc</a:t>
            </a:r>
            <a:endParaRPr lang="en-US" sz="1800" b="1" dirty="0">
              <a:latin typeface="Courier New" pitchFamily="49" charset="0"/>
            </a:endParaRP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delete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[]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250885" name="Rectangle 5"/>
          <p:cNvSpPr>
            <a:spLocks noChangeArrowheads="1"/>
          </p:cNvSpPr>
          <p:nvPr/>
        </p:nvSpPr>
        <p:spPr bwMode="auto">
          <a:xfrm>
            <a:off x="6583363" y="13081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0886" name="Rectangle 6"/>
          <p:cNvSpPr>
            <a:spLocks noChangeArrowheads="1"/>
          </p:cNvSpPr>
          <p:nvPr/>
        </p:nvSpPr>
        <p:spPr bwMode="auto">
          <a:xfrm>
            <a:off x="6583363" y="16129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0887" name="Rectangle 7"/>
          <p:cNvSpPr>
            <a:spLocks noChangeArrowheads="1"/>
          </p:cNvSpPr>
          <p:nvPr/>
        </p:nvSpPr>
        <p:spPr bwMode="auto">
          <a:xfrm>
            <a:off x="6583363" y="19177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0888" name="Rectangle 8"/>
          <p:cNvSpPr>
            <a:spLocks noChangeArrowheads="1"/>
          </p:cNvSpPr>
          <p:nvPr/>
        </p:nvSpPr>
        <p:spPr bwMode="auto">
          <a:xfrm>
            <a:off x="6583363" y="22225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0889" name="Rectangle 9"/>
          <p:cNvSpPr>
            <a:spLocks noChangeArrowheads="1"/>
          </p:cNvSpPr>
          <p:nvPr/>
        </p:nvSpPr>
        <p:spPr bwMode="auto">
          <a:xfrm>
            <a:off x="6583363" y="25273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0890" name="Rectangle 10"/>
          <p:cNvSpPr>
            <a:spLocks noChangeArrowheads="1"/>
          </p:cNvSpPr>
          <p:nvPr/>
        </p:nvSpPr>
        <p:spPr bwMode="auto">
          <a:xfrm>
            <a:off x="6583363" y="28305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0891" name="Rectangle 11"/>
          <p:cNvSpPr>
            <a:spLocks noChangeArrowheads="1"/>
          </p:cNvSpPr>
          <p:nvPr/>
        </p:nvSpPr>
        <p:spPr bwMode="auto">
          <a:xfrm>
            <a:off x="6583363" y="31353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0892" name="Text Box 12"/>
          <p:cNvSpPr txBox="1">
            <a:spLocks noChangeArrowheads="1"/>
          </p:cNvSpPr>
          <p:nvPr/>
        </p:nvSpPr>
        <p:spPr bwMode="auto">
          <a:xfrm>
            <a:off x="7848600" y="838200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250893" name="Text Box 13"/>
          <p:cNvSpPr txBox="1">
            <a:spLocks noChangeArrowheads="1"/>
          </p:cNvSpPr>
          <p:nvPr/>
        </p:nvSpPr>
        <p:spPr bwMode="auto">
          <a:xfrm>
            <a:off x="7391400" y="1295400"/>
            <a:ext cx="140335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b="1">
                <a:latin typeface="Courier New" pitchFamily="49" charset="0"/>
              </a:rPr>
              <a:t>00001000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00001001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00001002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00001003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00001004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00001005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00001006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00001007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00001008</a:t>
            </a:r>
          </a:p>
          <a:p>
            <a:pPr algn="ctr"/>
            <a:r>
              <a:rPr lang="en-US" b="1">
                <a:latin typeface="Courier New" pitchFamily="49" charset="0"/>
              </a:rPr>
              <a:t>…</a:t>
            </a:r>
          </a:p>
        </p:txBody>
      </p:sp>
      <p:sp>
        <p:nvSpPr>
          <p:cNvPr id="250894" name="Rectangle 14"/>
          <p:cNvSpPr>
            <a:spLocks noChangeArrowheads="1"/>
          </p:cNvSpPr>
          <p:nvPr/>
        </p:nvSpPr>
        <p:spPr bwMode="auto">
          <a:xfrm>
            <a:off x="6575425" y="34401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0895" name="Rectangle 15"/>
          <p:cNvSpPr>
            <a:spLocks noChangeArrowheads="1"/>
          </p:cNvSpPr>
          <p:nvPr/>
        </p:nvSpPr>
        <p:spPr bwMode="auto">
          <a:xfrm>
            <a:off x="6575425" y="37449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50896" name="Group 16"/>
          <p:cNvGrpSpPr>
            <a:grpSpLocks/>
          </p:cNvGrpSpPr>
          <p:nvPr/>
        </p:nvGrpSpPr>
        <p:grpSpPr bwMode="auto">
          <a:xfrm>
            <a:off x="5886450" y="1219200"/>
            <a:ext cx="1535113" cy="2522538"/>
            <a:chOff x="3708" y="768"/>
            <a:chExt cx="967" cy="1589"/>
          </a:xfrm>
        </p:grpSpPr>
        <p:grpSp>
          <p:nvGrpSpPr>
            <p:cNvPr id="250897" name="Group 17"/>
            <p:cNvGrpSpPr>
              <a:grpSpLocks/>
            </p:cNvGrpSpPr>
            <p:nvPr/>
          </p:nvGrpSpPr>
          <p:grpSpPr bwMode="auto">
            <a:xfrm>
              <a:off x="3792" y="768"/>
              <a:ext cx="883" cy="821"/>
              <a:chOff x="3675" y="864"/>
              <a:chExt cx="883" cy="821"/>
            </a:xfrm>
          </p:grpSpPr>
          <p:sp>
            <p:nvSpPr>
              <p:cNvPr id="250898" name="Rectangle 18"/>
              <p:cNvSpPr>
                <a:spLocks noChangeArrowheads="1"/>
              </p:cNvSpPr>
              <p:nvPr/>
            </p:nvSpPr>
            <p:spPr bwMode="auto">
              <a:xfrm>
                <a:off x="4032" y="919"/>
                <a:ext cx="526" cy="766"/>
              </a:xfrm>
              <a:prstGeom prst="rect">
                <a:avLst/>
              </a:prstGeom>
              <a:solidFill>
                <a:srgbClr val="800000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0899" name="Text Box 19"/>
              <p:cNvSpPr txBox="1">
                <a:spLocks noChangeArrowheads="1"/>
              </p:cNvSpPr>
              <p:nvPr/>
            </p:nvSpPr>
            <p:spPr bwMode="auto">
              <a:xfrm>
                <a:off x="3675" y="864"/>
                <a:ext cx="39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arr</a:t>
                </a:r>
              </a:p>
            </p:txBody>
          </p:sp>
        </p:grpSp>
        <p:grpSp>
          <p:nvGrpSpPr>
            <p:cNvPr id="250900" name="Group 20"/>
            <p:cNvGrpSpPr>
              <a:grpSpLocks/>
            </p:cNvGrpSpPr>
            <p:nvPr/>
          </p:nvGrpSpPr>
          <p:grpSpPr bwMode="auto">
            <a:xfrm>
              <a:off x="3708" y="1536"/>
              <a:ext cx="967" cy="821"/>
              <a:chOff x="3591" y="864"/>
              <a:chExt cx="967" cy="821"/>
            </a:xfrm>
          </p:grpSpPr>
          <p:sp>
            <p:nvSpPr>
              <p:cNvPr id="250901" name="Rectangle 21"/>
              <p:cNvSpPr>
                <a:spLocks noChangeArrowheads="1"/>
              </p:cNvSpPr>
              <p:nvPr/>
            </p:nvSpPr>
            <p:spPr bwMode="auto">
              <a:xfrm>
                <a:off x="4032" y="919"/>
                <a:ext cx="526" cy="766"/>
              </a:xfrm>
              <a:prstGeom prst="rect">
                <a:avLst/>
              </a:prstGeom>
              <a:solidFill>
                <a:srgbClr val="800000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0902" name="Text Box 22"/>
              <p:cNvSpPr txBox="1">
                <a:spLocks noChangeArrowheads="1"/>
              </p:cNvSpPr>
              <p:nvPr/>
            </p:nvSpPr>
            <p:spPr bwMode="auto">
              <a:xfrm>
                <a:off x="3591" y="864"/>
                <a:ext cx="64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/>
                  <a:t>size   </a:t>
                </a:r>
              </a:p>
            </p:txBody>
          </p:sp>
        </p:grpSp>
        <p:sp>
          <p:nvSpPr>
            <p:cNvPr id="250903" name="Text Box 23"/>
            <p:cNvSpPr txBox="1">
              <a:spLocks noChangeArrowheads="1"/>
            </p:cNvSpPr>
            <p:nvPr/>
          </p:nvSpPr>
          <p:spPr bwMode="auto">
            <a:xfrm>
              <a:off x="4291" y="1778"/>
              <a:ext cx="262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000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250904" name="Text Box 24"/>
          <p:cNvSpPr txBox="1">
            <a:spLocks noChangeArrowheads="1"/>
          </p:cNvSpPr>
          <p:nvPr/>
        </p:nvSpPr>
        <p:spPr bwMode="auto">
          <a:xfrm>
            <a:off x="441325" y="5311914"/>
            <a:ext cx="5273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/>
              <a:t>Finally, your pointer variable gets the address of the newly reserved memory.</a:t>
            </a:r>
          </a:p>
        </p:txBody>
      </p:sp>
      <p:grpSp>
        <p:nvGrpSpPr>
          <p:cNvPr id="250905" name="Group 25"/>
          <p:cNvGrpSpPr>
            <a:grpSpLocks/>
          </p:cNvGrpSpPr>
          <p:nvPr/>
        </p:nvGrpSpPr>
        <p:grpSpPr bwMode="auto">
          <a:xfrm>
            <a:off x="2057400" y="2655888"/>
            <a:ext cx="2706688" cy="620712"/>
            <a:chOff x="1296" y="1673"/>
            <a:chExt cx="1705" cy="391"/>
          </a:xfrm>
        </p:grpSpPr>
        <p:grpSp>
          <p:nvGrpSpPr>
            <p:cNvPr id="250906" name="Group 26"/>
            <p:cNvGrpSpPr>
              <a:grpSpLocks/>
            </p:cNvGrpSpPr>
            <p:nvPr/>
          </p:nvGrpSpPr>
          <p:grpSpPr bwMode="auto">
            <a:xfrm>
              <a:off x="1296" y="1673"/>
              <a:ext cx="315" cy="391"/>
              <a:chOff x="1296" y="1673"/>
              <a:chExt cx="315" cy="391"/>
            </a:xfrm>
          </p:grpSpPr>
          <p:sp>
            <p:nvSpPr>
              <p:cNvPr id="250907" name="Line 27"/>
              <p:cNvSpPr>
                <a:spLocks noChangeShapeType="1"/>
              </p:cNvSpPr>
              <p:nvPr/>
            </p:nvSpPr>
            <p:spPr bwMode="auto">
              <a:xfrm>
                <a:off x="1296" y="2064"/>
                <a:ext cx="288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0908" name="Text Box 28"/>
              <p:cNvSpPr txBox="1">
                <a:spLocks noChangeArrowheads="1"/>
              </p:cNvSpPr>
              <p:nvPr/>
            </p:nvSpPr>
            <p:spPr bwMode="auto">
              <a:xfrm>
                <a:off x="1378" y="1673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>
                    <a:solidFill>
                      <a:srgbClr val="FF3300"/>
                    </a:solidFill>
                  </a:rPr>
                  <a:t>4</a:t>
                </a:r>
              </a:p>
            </p:txBody>
          </p:sp>
        </p:grpSp>
        <p:grpSp>
          <p:nvGrpSpPr>
            <p:cNvPr id="250909" name="Group 29"/>
            <p:cNvGrpSpPr>
              <a:grpSpLocks/>
            </p:cNvGrpSpPr>
            <p:nvPr/>
          </p:nvGrpSpPr>
          <p:grpSpPr bwMode="auto">
            <a:xfrm>
              <a:off x="1584" y="1680"/>
              <a:ext cx="480" cy="384"/>
              <a:chOff x="1584" y="1680"/>
              <a:chExt cx="480" cy="384"/>
            </a:xfrm>
          </p:grpSpPr>
          <p:sp>
            <p:nvSpPr>
              <p:cNvPr id="250910" name="Line 30"/>
              <p:cNvSpPr>
                <a:spLocks noChangeShapeType="1"/>
              </p:cNvSpPr>
              <p:nvPr/>
            </p:nvSpPr>
            <p:spPr bwMode="auto">
              <a:xfrm>
                <a:off x="1679" y="2064"/>
                <a:ext cx="385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0911" name="Text Box 31"/>
              <p:cNvSpPr txBox="1">
                <a:spLocks noChangeArrowheads="1"/>
              </p:cNvSpPr>
              <p:nvPr/>
            </p:nvSpPr>
            <p:spPr bwMode="auto">
              <a:xfrm>
                <a:off x="1584" y="1680"/>
                <a:ext cx="39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>
                    <a:solidFill>
                      <a:srgbClr val="FF3300"/>
                    </a:solidFill>
                  </a:rPr>
                  <a:t>* 3</a:t>
                </a:r>
              </a:p>
            </p:txBody>
          </p:sp>
        </p:grpSp>
        <p:sp>
          <p:nvSpPr>
            <p:cNvPr id="250912" name="Text Box 32"/>
            <p:cNvSpPr txBox="1">
              <a:spLocks noChangeArrowheads="1"/>
            </p:cNvSpPr>
            <p:nvPr/>
          </p:nvSpPr>
          <p:spPr bwMode="auto">
            <a:xfrm>
              <a:off x="1968" y="1673"/>
              <a:ext cx="10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3300"/>
                  </a:solidFill>
                </a:rPr>
                <a:t>= 12 bytes</a:t>
              </a:r>
            </a:p>
          </p:txBody>
        </p:sp>
      </p:grpSp>
      <p:grpSp>
        <p:nvGrpSpPr>
          <p:cNvPr id="250913" name="Group 33"/>
          <p:cNvGrpSpPr>
            <a:grpSpLocks/>
          </p:cNvGrpSpPr>
          <p:nvPr/>
        </p:nvGrpSpPr>
        <p:grpSpPr bwMode="auto">
          <a:xfrm>
            <a:off x="6553200" y="4518025"/>
            <a:ext cx="2252663" cy="2530475"/>
            <a:chOff x="4128" y="2846"/>
            <a:chExt cx="1419" cy="1594"/>
          </a:xfrm>
        </p:grpSpPr>
        <p:sp>
          <p:nvSpPr>
            <p:cNvPr id="250914" name="Rectangle 34"/>
            <p:cNvSpPr>
              <a:spLocks noChangeArrowheads="1"/>
            </p:cNvSpPr>
            <p:nvPr/>
          </p:nvSpPr>
          <p:spPr bwMode="auto">
            <a:xfrm>
              <a:off x="4128" y="2882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5" name="Rectangle 35"/>
            <p:cNvSpPr>
              <a:spLocks noChangeArrowheads="1"/>
            </p:cNvSpPr>
            <p:nvPr/>
          </p:nvSpPr>
          <p:spPr bwMode="auto">
            <a:xfrm>
              <a:off x="4128" y="3074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6" name="Rectangle 36"/>
            <p:cNvSpPr>
              <a:spLocks noChangeArrowheads="1"/>
            </p:cNvSpPr>
            <p:nvPr/>
          </p:nvSpPr>
          <p:spPr bwMode="auto">
            <a:xfrm>
              <a:off x="4128" y="32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7" name="Rectangle 37"/>
            <p:cNvSpPr>
              <a:spLocks noChangeArrowheads="1"/>
            </p:cNvSpPr>
            <p:nvPr/>
          </p:nvSpPr>
          <p:spPr bwMode="auto">
            <a:xfrm>
              <a:off x="4128" y="3458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8" name="Rectangle 38"/>
            <p:cNvSpPr>
              <a:spLocks noChangeArrowheads="1"/>
            </p:cNvSpPr>
            <p:nvPr/>
          </p:nvSpPr>
          <p:spPr bwMode="auto">
            <a:xfrm>
              <a:off x="4128" y="364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9" name="Rectangle 39"/>
            <p:cNvSpPr>
              <a:spLocks noChangeArrowheads="1"/>
            </p:cNvSpPr>
            <p:nvPr/>
          </p:nvSpPr>
          <p:spPr bwMode="auto">
            <a:xfrm>
              <a:off x="4128" y="4082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20" name="Text Box 40"/>
            <p:cNvSpPr txBox="1">
              <a:spLocks noChangeArrowheads="1"/>
            </p:cNvSpPr>
            <p:nvPr/>
          </p:nvSpPr>
          <p:spPr bwMode="auto">
            <a:xfrm>
              <a:off x="4252" y="3775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...</a:t>
              </a:r>
            </a:p>
          </p:txBody>
        </p:sp>
        <p:sp>
          <p:nvSpPr>
            <p:cNvPr id="250921" name="Text Box 41"/>
            <p:cNvSpPr txBox="1">
              <a:spLocks noChangeArrowheads="1"/>
            </p:cNvSpPr>
            <p:nvPr/>
          </p:nvSpPr>
          <p:spPr bwMode="auto">
            <a:xfrm>
              <a:off x="4663" y="2846"/>
              <a:ext cx="884" cy="1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>
                  <a:latin typeface="Courier New" pitchFamily="49" charset="0"/>
                </a:rPr>
                <a:t>00030050</a:t>
              </a:r>
            </a:p>
            <a:p>
              <a:pPr algn="ctr"/>
              <a:r>
                <a:rPr lang="en-US" sz="2000" b="1">
                  <a:latin typeface="Courier New" pitchFamily="49" charset="0"/>
                </a:rPr>
                <a:t>00030051</a:t>
              </a:r>
            </a:p>
            <a:p>
              <a:pPr algn="ctr"/>
              <a:r>
                <a:rPr lang="en-US" sz="2000" b="1">
                  <a:latin typeface="Courier New" pitchFamily="49" charset="0"/>
                </a:rPr>
                <a:t>00030052</a:t>
              </a:r>
            </a:p>
            <a:p>
              <a:pPr algn="ctr"/>
              <a:r>
                <a:rPr lang="en-US" sz="2000" b="1">
                  <a:latin typeface="Courier New" pitchFamily="49" charset="0"/>
                </a:rPr>
                <a:t>00030053</a:t>
              </a:r>
            </a:p>
            <a:p>
              <a:pPr algn="ctr"/>
              <a:r>
                <a:rPr lang="en-US" sz="2000" b="1">
                  <a:latin typeface="Courier New" pitchFamily="49" charset="0"/>
                </a:rPr>
                <a:t>00030054</a:t>
              </a:r>
            </a:p>
            <a:p>
              <a:pPr algn="ctr"/>
              <a:r>
                <a:rPr lang="en-US" sz="2000" b="1">
                  <a:latin typeface="Courier New" pitchFamily="49" charset="0"/>
                </a:rPr>
                <a:t>...</a:t>
              </a:r>
            </a:p>
            <a:p>
              <a:pPr algn="ctr"/>
              <a:r>
                <a:rPr lang="en-US" sz="2000" b="1">
                  <a:latin typeface="Courier New" pitchFamily="49" charset="0"/>
                </a:rPr>
                <a:t>00030060</a:t>
              </a:r>
            </a:p>
            <a:p>
              <a:pPr algn="ctr"/>
              <a:endParaRPr lang="en-US" sz="2000" b="1">
                <a:latin typeface="Courier New" pitchFamily="49" charset="0"/>
              </a:endParaRPr>
            </a:p>
          </p:txBody>
        </p:sp>
      </p:grpSp>
      <p:sp>
        <p:nvSpPr>
          <p:cNvPr id="250922" name="Text Box 42"/>
          <p:cNvSpPr txBox="1">
            <a:spLocks noChangeArrowheads="1"/>
          </p:cNvSpPr>
          <p:nvPr/>
        </p:nvSpPr>
        <p:spPr bwMode="auto">
          <a:xfrm>
            <a:off x="6504297" y="1689100"/>
            <a:ext cx="97013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30050</a:t>
            </a:r>
            <a:endParaRPr lang="en-US" sz="2200" dirty="0">
              <a:solidFill>
                <a:srgbClr val="FFFF00"/>
              </a:solidFill>
            </a:endParaRPr>
          </a:p>
        </p:txBody>
      </p:sp>
      <p:sp>
        <p:nvSpPr>
          <p:cNvPr id="250923" name="Freeform 43"/>
          <p:cNvSpPr>
            <a:spLocks/>
          </p:cNvSpPr>
          <p:nvPr/>
        </p:nvSpPr>
        <p:spPr bwMode="auto">
          <a:xfrm>
            <a:off x="5473700" y="1905000"/>
            <a:ext cx="1079500" cy="2667000"/>
          </a:xfrm>
          <a:custGeom>
            <a:avLst/>
            <a:gdLst>
              <a:gd name="T0" fmla="*/ 680 w 680"/>
              <a:gd name="T1" fmla="*/ 0 h 1680"/>
              <a:gd name="T2" fmla="*/ 8 w 680"/>
              <a:gd name="T3" fmla="*/ 912 h 1680"/>
              <a:gd name="T4" fmla="*/ 632 w 680"/>
              <a:gd name="T5" fmla="*/ 1680 h 1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80" h="1680">
                <a:moveTo>
                  <a:pt x="680" y="0"/>
                </a:moveTo>
                <a:cubicBezTo>
                  <a:pt x="348" y="316"/>
                  <a:pt x="16" y="632"/>
                  <a:pt x="8" y="912"/>
                </a:cubicBezTo>
                <a:cubicBezTo>
                  <a:pt x="0" y="1192"/>
                  <a:pt x="316" y="1436"/>
                  <a:pt x="632" y="1680"/>
                </a:cubicBezTo>
              </a:path>
            </a:pathLst>
          </a:custGeom>
          <a:noFill/>
          <a:ln w="28575" cap="flat" cmpd="sng">
            <a:solidFill>
              <a:srgbClr val="008080"/>
            </a:solidFill>
            <a:prstDash val="solid"/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0924" name="Line 44"/>
          <p:cNvSpPr>
            <a:spLocks noChangeShapeType="1"/>
          </p:cNvSpPr>
          <p:nvPr/>
        </p:nvSpPr>
        <p:spPr bwMode="auto">
          <a:xfrm>
            <a:off x="381000" y="3657600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50925" name="Group 45"/>
          <p:cNvGrpSpPr>
            <a:grpSpLocks/>
          </p:cNvGrpSpPr>
          <p:nvPr/>
        </p:nvGrpSpPr>
        <p:grpSpPr bwMode="auto">
          <a:xfrm>
            <a:off x="6553200" y="4572000"/>
            <a:ext cx="838200" cy="1219200"/>
            <a:chOff x="4128" y="2880"/>
            <a:chExt cx="528" cy="768"/>
          </a:xfrm>
        </p:grpSpPr>
        <p:sp>
          <p:nvSpPr>
            <p:cNvPr id="250926" name="Rectangle 46"/>
            <p:cNvSpPr>
              <a:spLocks noChangeArrowheads="1"/>
            </p:cNvSpPr>
            <p:nvPr/>
          </p:nvSpPr>
          <p:spPr bwMode="auto">
            <a:xfrm>
              <a:off x="4128" y="2880"/>
              <a:ext cx="528" cy="768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27" name="Text Box 47"/>
            <p:cNvSpPr txBox="1">
              <a:spLocks noChangeArrowheads="1"/>
            </p:cNvSpPr>
            <p:nvPr/>
          </p:nvSpPr>
          <p:spPr bwMode="auto">
            <a:xfrm>
              <a:off x="4224" y="3120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</a:t>
              </a:r>
            </a:p>
          </p:txBody>
        </p:sp>
      </p:grpSp>
      <p:sp>
        <p:nvSpPr>
          <p:cNvPr id="250929" name="Rectangle 49"/>
          <p:cNvSpPr>
            <a:spLocks noChangeArrowheads="1"/>
          </p:cNvSpPr>
          <p:nvPr/>
        </p:nvSpPr>
        <p:spPr bwMode="auto"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New and Delete</a:t>
            </a:r>
          </a:p>
        </p:txBody>
      </p:sp>
      <p:sp>
        <p:nvSpPr>
          <p:cNvPr id="250933" name="Line 53"/>
          <p:cNvSpPr>
            <a:spLocks noChangeShapeType="1"/>
          </p:cNvSpPr>
          <p:nvPr/>
        </p:nvSpPr>
        <p:spPr bwMode="auto">
          <a:xfrm>
            <a:off x="381000" y="3101975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Line 35"/>
          <p:cNvSpPr>
            <a:spLocks noChangeShapeType="1"/>
          </p:cNvSpPr>
          <p:nvPr/>
        </p:nvSpPr>
        <p:spPr bwMode="auto">
          <a:xfrm>
            <a:off x="392113" y="4460875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AutoShape 45"/>
          <p:cNvSpPr>
            <a:spLocks noChangeArrowheads="1"/>
          </p:cNvSpPr>
          <p:nvPr/>
        </p:nvSpPr>
        <p:spPr bwMode="auto">
          <a:xfrm>
            <a:off x="1879600" y="1691235"/>
            <a:ext cx="3830638" cy="1406132"/>
          </a:xfrm>
          <a:prstGeom prst="wedgeRoundRectCallout">
            <a:avLst>
              <a:gd name="adj1" fmla="val -61187"/>
              <a:gd name="adj2" fmla="val 8009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2000" dirty="0"/>
              <a:t>You can also use the </a:t>
            </a:r>
            <a:br>
              <a:rPr lang="en-US" sz="2000" dirty="0"/>
            </a:br>
            <a:r>
              <a:rPr lang="en-US" sz="2000" dirty="0">
                <a:solidFill>
                  <a:srgbClr val="6600CC"/>
                </a:solidFill>
              </a:rPr>
              <a:t>* notation </a:t>
            </a:r>
            <a:r>
              <a:rPr lang="en-US" sz="2000" dirty="0"/>
              <a:t>if you like (instead of brackets)</a:t>
            </a:r>
          </a:p>
        </p:txBody>
      </p:sp>
      <p:sp>
        <p:nvSpPr>
          <p:cNvPr id="55" name="Rectangle 47"/>
          <p:cNvSpPr>
            <a:spLocks noChangeArrowheads="1"/>
          </p:cNvSpPr>
          <p:nvPr/>
        </p:nvSpPr>
        <p:spPr bwMode="auto">
          <a:xfrm>
            <a:off x="685800" y="3505200"/>
            <a:ext cx="2133600" cy="685800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Rectangle 46"/>
          <p:cNvSpPr>
            <a:spLocks noChangeArrowheads="1"/>
          </p:cNvSpPr>
          <p:nvPr/>
        </p:nvSpPr>
        <p:spPr bwMode="auto">
          <a:xfrm>
            <a:off x="666750" y="3492500"/>
            <a:ext cx="31357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3300"/>
                </a:solidFill>
              </a:rPr>
              <a:t>*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6600CC"/>
                </a:solidFill>
              </a:rPr>
              <a:t>arr+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  <a:r>
              <a:rPr lang="en-US" sz="1800" dirty="0"/>
              <a:t>) = 10;  </a:t>
            </a:r>
            <a:r>
              <a:rPr lang="en-US" sz="1600" dirty="0"/>
              <a:t>// </a:t>
            </a:r>
            <a:r>
              <a:rPr lang="en-US" sz="1600" dirty="0" err="1"/>
              <a:t>arr</a:t>
            </a:r>
            <a:r>
              <a:rPr lang="en-US" sz="1600" dirty="0"/>
              <a:t>[</a:t>
            </a:r>
            <a:r>
              <a:rPr lang="en-US" sz="1600" dirty="0">
                <a:solidFill>
                  <a:srgbClr val="FF3300"/>
                </a:solidFill>
              </a:rPr>
              <a:t>0</a:t>
            </a:r>
            <a:r>
              <a:rPr lang="en-US" sz="1600" dirty="0"/>
              <a:t>] = 10;</a:t>
            </a:r>
            <a:endParaRPr lang="en-US" sz="1800" dirty="0"/>
          </a:p>
          <a:p>
            <a:r>
              <a:rPr lang="en-US" sz="1800" dirty="0">
                <a:solidFill>
                  <a:srgbClr val="FF3300"/>
                </a:solidFill>
              </a:rPr>
              <a:t>*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6600CC"/>
                </a:solidFill>
              </a:rPr>
              <a:t>arr+</a:t>
            </a:r>
            <a:r>
              <a:rPr lang="en-US" sz="1800" dirty="0">
                <a:solidFill>
                  <a:srgbClr val="FF3300"/>
                </a:solidFill>
              </a:rPr>
              <a:t>1</a:t>
            </a:r>
            <a:r>
              <a:rPr lang="en-US" sz="1800" dirty="0"/>
              <a:t>) = 20;  </a:t>
            </a:r>
            <a:r>
              <a:rPr lang="en-US" sz="1600" dirty="0"/>
              <a:t>// </a:t>
            </a:r>
            <a:r>
              <a:rPr lang="en-US" sz="1600" dirty="0" err="1"/>
              <a:t>arr</a:t>
            </a:r>
            <a:r>
              <a:rPr lang="en-US" sz="1600" dirty="0"/>
              <a:t>[</a:t>
            </a:r>
            <a:r>
              <a:rPr lang="en-US" sz="1600" dirty="0">
                <a:solidFill>
                  <a:srgbClr val="FF3300"/>
                </a:solidFill>
              </a:rPr>
              <a:t>1</a:t>
            </a:r>
            <a:r>
              <a:rPr lang="en-US" sz="1600" dirty="0"/>
              <a:t>] = 20;</a:t>
            </a:r>
            <a:endParaRPr lang="en-US" sz="1800" dirty="0"/>
          </a:p>
        </p:txBody>
      </p:sp>
      <p:sp>
        <p:nvSpPr>
          <p:cNvPr id="57" name="AutoShape 45"/>
          <p:cNvSpPr>
            <a:spLocks noChangeArrowheads="1"/>
          </p:cNvSpPr>
          <p:nvPr/>
        </p:nvSpPr>
        <p:spPr bwMode="auto">
          <a:xfrm>
            <a:off x="1961045" y="1544637"/>
            <a:ext cx="3683000" cy="1552575"/>
          </a:xfrm>
          <a:prstGeom prst="wedgeRoundRectCallout">
            <a:avLst>
              <a:gd name="adj1" fmla="val -67736"/>
              <a:gd name="adj2" fmla="val 7433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2000" dirty="0"/>
              <a:t>You can now treat your pointer just like an array!</a:t>
            </a:r>
          </a:p>
          <a:p>
            <a:pPr algn="ctr"/>
            <a:r>
              <a:rPr lang="en-US" sz="2000" dirty="0"/>
              <a:t>(i.e. use </a:t>
            </a:r>
            <a:r>
              <a:rPr lang="en-US" sz="2000" dirty="0">
                <a:solidFill>
                  <a:srgbClr val="7030A0"/>
                </a:solidFill>
              </a:rPr>
              <a:t>[ ]</a:t>
            </a:r>
            <a:r>
              <a:rPr lang="en-US" sz="2000" dirty="0"/>
              <a:t> to index it)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0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50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50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904" grpId="0" autoUpdateAnimBg="0"/>
      <p:bldP spid="250922" grpId="0"/>
      <p:bldP spid="250923" grpId="0" animBg="1"/>
      <p:bldP spid="250924" grpId="0" animBg="1"/>
      <p:bldP spid="250924" grpId="1" animBg="1"/>
      <p:bldP spid="250933" grpId="0" animBg="1"/>
      <p:bldP spid="53" grpId="0" animBg="1"/>
      <p:bldP spid="54" grpId="0" animBg="1" autoUpdateAnimBg="0"/>
      <p:bldP spid="54" grpId="1" animBg="1"/>
      <p:bldP spid="55" grpId="0" animBg="1"/>
      <p:bldP spid="55" grpId="1" animBg="1"/>
      <p:bldP spid="56" grpId="0"/>
      <p:bldP spid="56" grpId="1"/>
      <p:bldP spid="57" grpId="0" animBg="1" autoUpdateAnimBg="0"/>
      <p:bldP spid="57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F689A-5612-41FA-84CC-269B6FA429E4}" type="slidenum">
              <a:rPr lang="en-US"/>
              <a:pPr/>
              <a:t>39</a:t>
            </a:fld>
            <a:endParaRPr lang="en-US"/>
          </a:p>
        </p:txBody>
      </p:sp>
      <p:sp>
        <p:nvSpPr>
          <p:cNvPr id="251906" name="Rectangle 2"/>
          <p:cNvSpPr>
            <a:spLocks noChangeArrowheads="1"/>
          </p:cNvSpPr>
          <p:nvPr/>
        </p:nvSpPr>
        <p:spPr bwMode="auto">
          <a:xfrm>
            <a:off x="228600" y="990600"/>
            <a:ext cx="3505200" cy="413975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907" name="Text Box 3"/>
          <p:cNvSpPr txBox="1">
            <a:spLocks noChangeArrowheads="1"/>
          </p:cNvSpPr>
          <p:nvPr/>
        </p:nvSpPr>
        <p:spPr bwMode="auto">
          <a:xfrm>
            <a:off x="228600" y="457200"/>
            <a:ext cx="3324225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1800" b="1" dirty="0">
              <a:latin typeface="Courier New" pitchFamily="49" charset="0"/>
            </a:endParaRP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main(void)</a:t>
            </a: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*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size; 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cin</a:t>
            </a:r>
            <a:r>
              <a:rPr lang="en-US" sz="1800" b="1" dirty="0">
                <a:latin typeface="Courier New" pitchFamily="49" charset="0"/>
              </a:rPr>
              <a:t> &gt;&gt; size;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 = new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[size];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[0] = 10;</a:t>
            </a:r>
          </a:p>
          <a:p>
            <a:r>
              <a:rPr lang="en-US" sz="1800" b="1" dirty="0">
                <a:latin typeface="Courier New" pitchFamily="49" charset="0"/>
              </a:rPr>
              <a:t>   // </a:t>
            </a:r>
            <a:r>
              <a:rPr lang="en-US" sz="1800" b="1" dirty="0" err="1">
                <a:latin typeface="Courier New" pitchFamily="49" charset="0"/>
              </a:rPr>
              <a:t>etc</a:t>
            </a:r>
            <a:endParaRPr lang="en-US" sz="1800" b="1" dirty="0">
              <a:latin typeface="Courier New" pitchFamily="49" charset="0"/>
            </a:endParaRP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delete </a:t>
            </a:r>
            <a:r>
              <a:rPr lang="en-US" sz="1800" b="1" dirty="0">
                <a:solidFill>
                  <a:srgbClr val="FF3300"/>
                </a:solidFill>
                <a:latin typeface="Courier New" pitchFamily="49" charset="0"/>
              </a:rPr>
              <a:t>[]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251909" name="Rectangle 5"/>
          <p:cNvSpPr>
            <a:spLocks noChangeArrowheads="1"/>
          </p:cNvSpPr>
          <p:nvPr/>
        </p:nvSpPr>
        <p:spPr bwMode="auto">
          <a:xfrm>
            <a:off x="6583363" y="13081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910" name="Rectangle 6"/>
          <p:cNvSpPr>
            <a:spLocks noChangeArrowheads="1"/>
          </p:cNvSpPr>
          <p:nvPr/>
        </p:nvSpPr>
        <p:spPr bwMode="auto">
          <a:xfrm>
            <a:off x="6583363" y="16129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911" name="Rectangle 7"/>
          <p:cNvSpPr>
            <a:spLocks noChangeArrowheads="1"/>
          </p:cNvSpPr>
          <p:nvPr/>
        </p:nvSpPr>
        <p:spPr bwMode="auto">
          <a:xfrm>
            <a:off x="6583363" y="19177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912" name="Rectangle 8"/>
          <p:cNvSpPr>
            <a:spLocks noChangeArrowheads="1"/>
          </p:cNvSpPr>
          <p:nvPr/>
        </p:nvSpPr>
        <p:spPr bwMode="auto">
          <a:xfrm>
            <a:off x="6583363" y="22225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913" name="Rectangle 9"/>
          <p:cNvSpPr>
            <a:spLocks noChangeArrowheads="1"/>
          </p:cNvSpPr>
          <p:nvPr/>
        </p:nvSpPr>
        <p:spPr bwMode="auto">
          <a:xfrm>
            <a:off x="6583363" y="25273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914" name="Rectangle 10"/>
          <p:cNvSpPr>
            <a:spLocks noChangeArrowheads="1"/>
          </p:cNvSpPr>
          <p:nvPr/>
        </p:nvSpPr>
        <p:spPr bwMode="auto">
          <a:xfrm>
            <a:off x="6583363" y="28305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915" name="Rectangle 11"/>
          <p:cNvSpPr>
            <a:spLocks noChangeArrowheads="1"/>
          </p:cNvSpPr>
          <p:nvPr/>
        </p:nvSpPr>
        <p:spPr bwMode="auto">
          <a:xfrm>
            <a:off x="6583363" y="31353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916" name="Text Box 12"/>
          <p:cNvSpPr txBox="1">
            <a:spLocks noChangeArrowheads="1"/>
          </p:cNvSpPr>
          <p:nvPr/>
        </p:nvSpPr>
        <p:spPr bwMode="auto">
          <a:xfrm>
            <a:off x="7848600" y="838200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251917" name="Text Box 13"/>
          <p:cNvSpPr txBox="1">
            <a:spLocks noChangeArrowheads="1"/>
          </p:cNvSpPr>
          <p:nvPr/>
        </p:nvSpPr>
        <p:spPr bwMode="auto">
          <a:xfrm>
            <a:off x="7391400" y="1295400"/>
            <a:ext cx="140335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b="1">
                <a:latin typeface="Courier New" pitchFamily="49" charset="0"/>
              </a:rPr>
              <a:t>00001000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00001001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00001002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00001003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00001004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00001005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00001006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00001007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00001008</a:t>
            </a:r>
          </a:p>
          <a:p>
            <a:pPr algn="ctr"/>
            <a:r>
              <a:rPr lang="en-US" b="1">
                <a:latin typeface="Courier New" pitchFamily="49" charset="0"/>
              </a:rPr>
              <a:t>…</a:t>
            </a:r>
          </a:p>
        </p:txBody>
      </p:sp>
      <p:sp>
        <p:nvSpPr>
          <p:cNvPr id="251918" name="Rectangle 14"/>
          <p:cNvSpPr>
            <a:spLocks noChangeArrowheads="1"/>
          </p:cNvSpPr>
          <p:nvPr/>
        </p:nvSpPr>
        <p:spPr bwMode="auto">
          <a:xfrm>
            <a:off x="6575425" y="34401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919" name="Rectangle 15"/>
          <p:cNvSpPr>
            <a:spLocks noChangeArrowheads="1"/>
          </p:cNvSpPr>
          <p:nvPr/>
        </p:nvSpPr>
        <p:spPr bwMode="auto">
          <a:xfrm>
            <a:off x="6575425" y="37449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51920" name="Group 16"/>
          <p:cNvGrpSpPr>
            <a:grpSpLocks/>
          </p:cNvGrpSpPr>
          <p:nvPr/>
        </p:nvGrpSpPr>
        <p:grpSpPr bwMode="auto">
          <a:xfrm>
            <a:off x="5886450" y="1219200"/>
            <a:ext cx="1535113" cy="2522538"/>
            <a:chOff x="3708" y="768"/>
            <a:chExt cx="967" cy="1589"/>
          </a:xfrm>
        </p:grpSpPr>
        <p:grpSp>
          <p:nvGrpSpPr>
            <p:cNvPr id="251921" name="Group 17"/>
            <p:cNvGrpSpPr>
              <a:grpSpLocks/>
            </p:cNvGrpSpPr>
            <p:nvPr/>
          </p:nvGrpSpPr>
          <p:grpSpPr bwMode="auto">
            <a:xfrm>
              <a:off x="3792" y="768"/>
              <a:ext cx="883" cy="821"/>
              <a:chOff x="3675" y="864"/>
              <a:chExt cx="883" cy="821"/>
            </a:xfrm>
          </p:grpSpPr>
          <p:sp>
            <p:nvSpPr>
              <p:cNvPr id="251922" name="Rectangle 18"/>
              <p:cNvSpPr>
                <a:spLocks noChangeArrowheads="1"/>
              </p:cNvSpPr>
              <p:nvPr/>
            </p:nvSpPr>
            <p:spPr bwMode="auto">
              <a:xfrm>
                <a:off x="4032" y="919"/>
                <a:ext cx="526" cy="766"/>
              </a:xfrm>
              <a:prstGeom prst="rect">
                <a:avLst/>
              </a:prstGeom>
              <a:solidFill>
                <a:srgbClr val="800000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1923" name="Text Box 19"/>
              <p:cNvSpPr txBox="1">
                <a:spLocks noChangeArrowheads="1"/>
              </p:cNvSpPr>
              <p:nvPr/>
            </p:nvSpPr>
            <p:spPr bwMode="auto">
              <a:xfrm>
                <a:off x="3675" y="864"/>
                <a:ext cx="39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arr</a:t>
                </a:r>
              </a:p>
            </p:txBody>
          </p:sp>
        </p:grpSp>
        <p:grpSp>
          <p:nvGrpSpPr>
            <p:cNvPr id="251924" name="Group 20"/>
            <p:cNvGrpSpPr>
              <a:grpSpLocks/>
            </p:cNvGrpSpPr>
            <p:nvPr/>
          </p:nvGrpSpPr>
          <p:grpSpPr bwMode="auto">
            <a:xfrm>
              <a:off x="3708" y="1536"/>
              <a:ext cx="967" cy="821"/>
              <a:chOff x="3591" y="864"/>
              <a:chExt cx="967" cy="821"/>
            </a:xfrm>
          </p:grpSpPr>
          <p:sp>
            <p:nvSpPr>
              <p:cNvPr id="251925" name="Rectangle 21"/>
              <p:cNvSpPr>
                <a:spLocks noChangeArrowheads="1"/>
              </p:cNvSpPr>
              <p:nvPr/>
            </p:nvSpPr>
            <p:spPr bwMode="auto">
              <a:xfrm>
                <a:off x="4032" y="919"/>
                <a:ext cx="526" cy="766"/>
              </a:xfrm>
              <a:prstGeom prst="rect">
                <a:avLst/>
              </a:prstGeom>
              <a:solidFill>
                <a:srgbClr val="800000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1926" name="Text Box 22"/>
              <p:cNvSpPr txBox="1">
                <a:spLocks noChangeArrowheads="1"/>
              </p:cNvSpPr>
              <p:nvPr/>
            </p:nvSpPr>
            <p:spPr bwMode="auto">
              <a:xfrm>
                <a:off x="3591" y="864"/>
                <a:ext cx="64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/>
                  <a:t>size   </a:t>
                </a:r>
              </a:p>
            </p:txBody>
          </p:sp>
        </p:grpSp>
        <p:sp>
          <p:nvSpPr>
            <p:cNvPr id="251927" name="Text Box 23"/>
            <p:cNvSpPr txBox="1">
              <a:spLocks noChangeArrowheads="1"/>
            </p:cNvSpPr>
            <p:nvPr/>
          </p:nvSpPr>
          <p:spPr bwMode="auto">
            <a:xfrm>
              <a:off x="4291" y="1778"/>
              <a:ext cx="262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00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251928" name="Group 24"/>
          <p:cNvGrpSpPr>
            <a:grpSpLocks/>
          </p:cNvGrpSpPr>
          <p:nvPr/>
        </p:nvGrpSpPr>
        <p:grpSpPr bwMode="auto">
          <a:xfrm>
            <a:off x="6553200" y="4518025"/>
            <a:ext cx="2252663" cy="2530475"/>
            <a:chOff x="4128" y="2846"/>
            <a:chExt cx="1419" cy="1594"/>
          </a:xfrm>
        </p:grpSpPr>
        <p:sp>
          <p:nvSpPr>
            <p:cNvPr id="251929" name="Rectangle 25"/>
            <p:cNvSpPr>
              <a:spLocks noChangeArrowheads="1"/>
            </p:cNvSpPr>
            <p:nvPr/>
          </p:nvSpPr>
          <p:spPr bwMode="auto">
            <a:xfrm>
              <a:off x="4128" y="2882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930" name="Rectangle 26"/>
            <p:cNvSpPr>
              <a:spLocks noChangeArrowheads="1"/>
            </p:cNvSpPr>
            <p:nvPr/>
          </p:nvSpPr>
          <p:spPr bwMode="auto">
            <a:xfrm>
              <a:off x="4128" y="3074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931" name="Rectangle 27"/>
            <p:cNvSpPr>
              <a:spLocks noChangeArrowheads="1"/>
            </p:cNvSpPr>
            <p:nvPr/>
          </p:nvSpPr>
          <p:spPr bwMode="auto">
            <a:xfrm>
              <a:off x="4128" y="32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932" name="Rectangle 28"/>
            <p:cNvSpPr>
              <a:spLocks noChangeArrowheads="1"/>
            </p:cNvSpPr>
            <p:nvPr/>
          </p:nvSpPr>
          <p:spPr bwMode="auto">
            <a:xfrm>
              <a:off x="4128" y="3458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933" name="Rectangle 29"/>
            <p:cNvSpPr>
              <a:spLocks noChangeArrowheads="1"/>
            </p:cNvSpPr>
            <p:nvPr/>
          </p:nvSpPr>
          <p:spPr bwMode="auto">
            <a:xfrm>
              <a:off x="4128" y="364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934" name="Rectangle 30"/>
            <p:cNvSpPr>
              <a:spLocks noChangeArrowheads="1"/>
            </p:cNvSpPr>
            <p:nvPr/>
          </p:nvSpPr>
          <p:spPr bwMode="auto">
            <a:xfrm>
              <a:off x="4128" y="4082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935" name="Text Box 31"/>
            <p:cNvSpPr txBox="1">
              <a:spLocks noChangeArrowheads="1"/>
            </p:cNvSpPr>
            <p:nvPr/>
          </p:nvSpPr>
          <p:spPr bwMode="auto">
            <a:xfrm>
              <a:off x="4252" y="3775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...</a:t>
              </a:r>
            </a:p>
          </p:txBody>
        </p:sp>
        <p:sp>
          <p:nvSpPr>
            <p:cNvPr id="251936" name="Text Box 32"/>
            <p:cNvSpPr txBox="1">
              <a:spLocks noChangeArrowheads="1"/>
            </p:cNvSpPr>
            <p:nvPr/>
          </p:nvSpPr>
          <p:spPr bwMode="auto">
            <a:xfrm>
              <a:off x="4663" y="2846"/>
              <a:ext cx="884" cy="1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>
                  <a:latin typeface="Courier New" pitchFamily="49" charset="0"/>
                </a:rPr>
                <a:t>00030050</a:t>
              </a:r>
            </a:p>
            <a:p>
              <a:pPr algn="ctr"/>
              <a:r>
                <a:rPr lang="en-US" sz="2000" b="1">
                  <a:latin typeface="Courier New" pitchFamily="49" charset="0"/>
                </a:rPr>
                <a:t>00030051</a:t>
              </a:r>
            </a:p>
            <a:p>
              <a:pPr algn="ctr"/>
              <a:r>
                <a:rPr lang="en-US" sz="2000" b="1">
                  <a:latin typeface="Courier New" pitchFamily="49" charset="0"/>
                </a:rPr>
                <a:t>00030052</a:t>
              </a:r>
            </a:p>
            <a:p>
              <a:pPr algn="ctr"/>
              <a:r>
                <a:rPr lang="en-US" sz="2000" b="1">
                  <a:latin typeface="Courier New" pitchFamily="49" charset="0"/>
                </a:rPr>
                <a:t>00030053</a:t>
              </a:r>
            </a:p>
            <a:p>
              <a:pPr algn="ctr"/>
              <a:r>
                <a:rPr lang="en-US" sz="2000" b="1">
                  <a:latin typeface="Courier New" pitchFamily="49" charset="0"/>
                </a:rPr>
                <a:t>00030054</a:t>
              </a:r>
            </a:p>
            <a:p>
              <a:pPr algn="ctr"/>
              <a:r>
                <a:rPr lang="en-US" sz="2000" b="1">
                  <a:latin typeface="Courier New" pitchFamily="49" charset="0"/>
                </a:rPr>
                <a:t>...</a:t>
              </a:r>
            </a:p>
            <a:p>
              <a:pPr algn="ctr"/>
              <a:r>
                <a:rPr lang="en-US" sz="2000" b="1">
                  <a:latin typeface="Courier New" pitchFamily="49" charset="0"/>
                </a:rPr>
                <a:t>00030060</a:t>
              </a:r>
            </a:p>
            <a:p>
              <a:pPr algn="ctr"/>
              <a:endParaRPr lang="en-US" sz="2000" b="1">
                <a:latin typeface="Courier New" pitchFamily="49" charset="0"/>
              </a:endParaRPr>
            </a:p>
          </p:txBody>
        </p:sp>
      </p:grpSp>
      <p:sp>
        <p:nvSpPr>
          <p:cNvPr id="251937" name="Text Box 33"/>
          <p:cNvSpPr txBox="1">
            <a:spLocks noChangeArrowheads="1"/>
          </p:cNvSpPr>
          <p:nvPr/>
        </p:nvSpPr>
        <p:spPr bwMode="auto">
          <a:xfrm>
            <a:off x="6504297" y="1689100"/>
            <a:ext cx="97013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30050</a:t>
            </a:r>
          </a:p>
        </p:txBody>
      </p:sp>
      <p:grpSp>
        <p:nvGrpSpPr>
          <p:cNvPr id="251940" name="Group 36"/>
          <p:cNvGrpSpPr>
            <a:grpSpLocks/>
          </p:cNvGrpSpPr>
          <p:nvPr/>
        </p:nvGrpSpPr>
        <p:grpSpPr bwMode="auto">
          <a:xfrm>
            <a:off x="6553200" y="4572000"/>
            <a:ext cx="838200" cy="1219200"/>
            <a:chOff x="4128" y="2880"/>
            <a:chExt cx="528" cy="768"/>
          </a:xfrm>
        </p:grpSpPr>
        <p:sp>
          <p:nvSpPr>
            <p:cNvPr id="251941" name="Rectangle 37"/>
            <p:cNvSpPr>
              <a:spLocks noChangeArrowheads="1"/>
            </p:cNvSpPr>
            <p:nvPr/>
          </p:nvSpPr>
          <p:spPr bwMode="auto">
            <a:xfrm>
              <a:off x="4128" y="2880"/>
              <a:ext cx="528" cy="768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942" name="Text Box 38"/>
            <p:cNvSpPr txBox="1">
              <a:spLocks noChangeArrowheads="1"/>
            </p:cNvSpPr>
            <p:nvPr/>
          </p:nvSpPr>
          <p:spPr bwMode="auto">
            <a:xfrm>
              <a:off x="4224" y="3120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10</a:t>
              </a:r>
            </a:p>
          </p:txBody>
        </p:sp>
      </p:grpSp>
      <p:sp>
        <p:nvSpPr>
          <p:cNvPr id="251945" name="Text Box 41"/>
          <p:cNvSpPr txBox="1">
            <a:spLocks noChangeArrowheads="1"/>
          </p:cNvSpPr>
          <p:nvPr/>
        </p:nvSpPr>
        <p:spPr bwMode="auto">
          <a:xfrm>
            <a:off x="76200" y="5229761"/>
            <a:ext cx="590867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 dirty="0"/>
              <a:t>When you’re done, you use the </a:t>
            </a:r>
            <a:br>
              <a:rPr lang="en-US" sz="2000" dirty="0"/>
            </a:br>
            <a:r>
              <a:rPr lang="en-US" sz="2000" dirty="0">
                <a:solidFill>
                  <a:schemeClr val="accent2"/>
                </a:solidFill>
              </a:rPr>
              <a:t>delete </a:t>
            </a:r>
            <a:r>
              <a:rPr lang="en-US" sz="2000" dirty="0"/>
              <a:t>command to </a:t>
            </a:r>
            <a:r>
              <a:rPr lang="en-US" sz="2000" dirty="0">
                <a:solidFill>
                  <a:srgbClr val="6600CC"/>
                </a:solidFill>
              </a:rPr>
              <a:t>free</a:t>
            </a:r>
            <a:r>
              <a:rPr lang="en-US" sz="2000" dirty="0"/>
              <a:t> the array.  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Usage: </a:t>
            </a:r>
            <a:r>
              <a:rPr lang="en-US" sz="2000" dirty="0">
                <a:solidFill>
                  <a:srgbClr val="990000"/>
                </a:solidFill>
              </a:rPr>
              <a:t>delete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6666"/>
                </a:solidFill>
              </a:rPr>
              <a:t>[]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ptrname</a:t>
            </a:r>
            <a:r>
              <a:rPr lang="en-US" sz="2000" dirty="0"/>
              <a:t>;</a:t>
            </a:r>
          </a:p>
        </p:txBody>
      </p:sp>
      <p:sp>
        <p:nvSpPr>
          <p:cNvPr id="251946" name="Rectangle 42"/>
          <p:cNvSpPr>
            <a:spLocks noChangeArrowheads="1"/>
          </p:cNvSpPr>
          <p:nvPr/>
        </p:nvSpPr>
        <p:spPr bwMode="auto">
          <a:xfrm>
            <a:off x="5453062" y="4440237"/>
            <a:ext cx="3690938" cy="2417763"/>
          </a:xfrm>
          <a:prstGeom prst="rect">
            <a:avLst/>
          </a:prstGeom>
          <a:solidFill>
            <a:srgbClr val="FFFFFF">
              <a:alpha val="85882"/>
            </a:srgbClr>
          </a:solidFill>
          <a:ln w="2857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1944" name="AutoShape 40"/>
          <p:cNvSpPr>
            <a:spLocks noChangeArrowheads="1"/>
          </p:cNvSpPr>
          <p:nvPr/>
        </p:nvSpPr>
        <p:spPr bwMode="auto">
          <a:xfrm>
            <a:off x="5562600" y="5102914"/>
            <a:ext cx="3429000" cy="840686"/>
          </a:xfrm>
          <a:prstGeom prst="wedgeRoundRectCallout">
            <a:avLst>
              <a:gd name="adj1" fmla="val 54161"/>
              <a:gd name="adj2" fmla="val 154645"/>
              <a:gd name="adj3" fmla="val 16667"/>
            </a:avLst>
          </a:prstGeom>
          <a:solidFill>
            <a:srgbClr val="CCFFFF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/>
              <a:t>Ok.. I’ll let someone else use that memory now…</a:t>
            </a:r>
          </a:p>
        </p:txBody>
      </p:sp>
      <p:sp>
        <p:nvSpPr>
          <p:cNvPr id="251948" name="Rectangle 44"/>
          <p:cNvSpPr>
            <a:spLocks noChangeArrowheads="1"/>
          </p:cNvSpPr>
          <p:nvPr/>
        </p:nvSpPr>
        <p:spPr bwMode="auto"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New and Delete</a:t>
            </a:r>
          </a:p>
        </p:txBody>
      </p:sp>
      <p:grpSp>
        <p:nvGrpSpPr>
          <p:cNvPr id="251954" name="Group 50"/>
          <p:cNvGrpSpPr>
            <a:grpSpLocks/>
          </p:cNvGrpSpPr>
          <p:nvPr/>
        </p:nvGrpSpPr>
        <p:grpSpPr bwMode="auto">
          <a:xfrm>
            <a:off x="204789" y="4579936"/>
            <a:ext cx="3241675" cy="554038"/>
            <a:chOff x="129" y="2885"/>
            <a:chExt cx="2042" cy="349"/>
          </a:xfrm>
        </p:grpSpPr>
        <p:sp>
          <p:nvSpPr>
            <p:cNvPr id="251953" name="Rectangle 49"/>
            <p:cNvSpPr>
              <a:spLocks noChangeArrowheads="1"/>
            </p:cNvSpPr>
            <p:nvPr/>
          </p:nvSpPr>
          <p:spPr bwMode="auto">
            <a:xfrm>
              <a:off x="205" y="2898"/>
              <a:ext cx="944" cy="179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952" name="Text Box 48"/>
            <p:cNvSpPr txBox="1">
              <a:spLocks noChangeArrowheads="1"/>
            </p:cNvSpPr>
            <p:nvPr/>
          </p:nvSpPr>
          <p:spPr bwMode="auto">
            <a:xfrm>
              <a:off x="129" y="2885"/>
              <a:ext cx="2042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dirty="0"/>
                <a:t>      </a:t>
              </a:r>
              <a:r>
                <a:rPr lang="en-US" sz="1100" dirty="0"/>
                <a:t> </a:t>
              </a:r>
              <a:r>
                <a:rPr lang="en-US" sz="1800" dirty="0" err="1"/>
                <a:t>arr</a:t>
              </a:r>
              <a:r>
                <a:rPr lang="en-US" sz="1800" dirty="0"/>
                <a:t>[0] = 50;    </a:t>
              </a:r>
              <a:endParaRPr lang="en-US" sz="1800" dirty="0">
                <a:solidFill>
                  <a:srgbClr val="FF3300"/>
                </a:solidFill>
              </a:endParaRPr>
            </a:p>
            <a:p>
              <a:r>
                <a:rPr lang="en-US" sz="1100" b="1" dirty="0">
                  <a:solidFill>
                    <a:schemeClr val="tx1"/>
                  </a:solidFill>
                </a:rPr>
                <a:t> </a:t>
              </a:r>
              <a:r>
                <a:rPr lang="en-US" sz="1200" b="1" dirty="0">
                  <a:solidFill>
                    <a:schemeClr val="tx1"/>
                  </a:solidFill>
                </a:rPr>
                <a:t>}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1" name="Line 35"/>
          <p:cNvSpPr>
            <a:spLocks noChangeShapeType="1"/>
          </p:cNvSpPr>
          <p:nvPr/>
        </p:nvSpPr>
        <p:spPr bwMode="auto">
          <a:xfrm>
            <a:off x="392113" y="4460875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AutoShape 39"/>
          <p:cNvSpPr>
            <a:spLocks noChangeArrowheads="1"/>
          </p:cNvSpPr>
          <p:nvPr/>
        </p:nvSpPr>
        <p:spPr bwMode="auto">
          <a:xfrm>
            <a:off x="1825626" y="176675"/>
            <a:ext cx="4060824" cy="1927254"/>
          </a:xfrm>
          <a:prstGeom prst="wedgeRoundRectCallout">
            <a:avLst>
              <a:gd name="adj1" fmla="val 68506"/>
              <a:gd name="adj2" fmla="val 34628"/>
              <a:gd name="adj3" fmla="val 16667"/>
            </a:avLst>
          </a:prstGeom>
          <a:solidFill>
            <a:srgbClr val="FFEFDF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 not the pointer variable itself!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/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Our pointer variable still holds the address of the previously-reserved memory slots!</a:t>
            </a:r>
          </a:p>
        </p:txBody>
      </p:sp>
      <p:sp>
        <p:nvSpPr>
          <p:cNvPr id="53" name="AutoShape 39"/>
          <p:cNvSpPr>
            <a:spLocks noChangeArrowheads="1"/>
          </p:cNvSpPr>
          <p:nvPr/>
        </p:nvSpPr>
        <p:spPr bwMode="auto">
          <a:xfrm>
            <a:off x="2971800" y="3426514"/>
            <a:ext cx="2514600" cy="1676400"/>
          </a:xfrm>
          <a:prstGeom prst="wedgeRoundRectCallout">
            <a:avLst>
              <a:gd name="adj1" fmla="val 81453"/>
              <a:gd name="adj2" fmla="val 43445"/>
              <a:gd name="adj3" fmla="val 16667"/>
            </a:avLst>
          </a:prstGeom>
          <a:solidFill>
            <a:srgbClr val="FFEFDF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Note</a:t>
            </a:r>
            <a:r>
              <a:rPr lang="en-US" sz="2000" dirty="0"/>
              <a:t>: When you use the delete command, you free the pointed-to memory…</a:t>
            </a:r>
          </a:p>
        </p:txBody>
      </p:sp>
      <p:sp>
        <p:nvSpPr>
          <p:cNvPr id="54" name="AutoShape 39"/>
          <p:cNvSpPr>
            <a:spLocks noChangeArrowheads="1"/>
          </p:cNvSpPr>
          <p:nvPr/>
        </p:nvSpPr>
        <p:spPr bwMode="auto">
          <a:xfrm>
            <a:off x="2703750" y="5133974"/>
            <a:ext cx="3365277" cy="1655244"/>
          </a:xfrm>
          <a:prstGeom prst="wedgeRoundRectCallout">
            <a:avLst>
              <a:gd name="adj1" fmla="val -85869"/>
              <a:gd name="adj2" fmla="val -60807"/>
              <a:gd name="adj3" fmla="val 16667"/>
            </a:avLst>
          </a:prstGeom>
          <a:solidFill>
            <a:srgbClr val="FFEFDF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But they’re </a:t>
            </a:r>
            <a:r>
              <a:rPr lang="en-US" sz="1800" dirty="0">
                <a:solidFill>
                  <a:srgbClr val="FF0066"/>
                </a:solidFill>
              </a:rPr>
              <a:t>no longer reserved </a:t>
            </a:r>
            <a:r>
              <a:rPr lang="en-US" sz="1800" dirty="0">
                <a:solidFill>
                  <a:schemeClr val="tx1"/>
                </a:solidFill>
              </a:rPr>
              <a:t>for this program!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So don’t try to access them or </a:t>
            </a:r>
            <a:r>
              <a:rPr lang="en-US" sz="1800" dirty="0">
                <a:solidFill>
                  <a:srgbClr val="FF0066"/>
                </a:solidFill>
              </a:rPr>
              <a:t>bad</a:t>
            </a:r>
            <a:r>
              <a:rPr lang="en-US" sz="1800" dirty="0">
                <a:solidFill>
                  <a:schemeClr val="tx1"/>
                </a:solidFill>
              </a:rPr>
              <a:t> things will happen!</a:t>
            </a:r>
          </a:p>
        </p:txBody>
      </p:sp>
      <p:sp>
        <p:nvSpPr>
          <p:cNvPr id="251938" name="Freeform 34"/>
          <p:cNvSpPr>
            <a:spLocks/>
          </p:cNvSpPr>
          <p:nvPr/>
        </p:nvSpPr>
        <p:spPr bwMode="auto">
          <a:xfrm>
            <a:off x="5473700" y="1905000"/>
            <a:ext cx="1079500" cy="2667000"/>
          </a:xfrm>
          <a:custGeom>
            <a:avLst/>
            <a:gdLst>
              <a:gd name="T0" fmla="*/ 680 w 680"/>
              <a:gd name="T1" fmla="*/ 0 h 1680"/>
              <a:gd name="T2" fmla="*/ 8 w 680"/>
              <a:gd name="T3" fmla="*/ 912 h 1680"/>
              <a:gd name="T4" fmla="*/ 632 w 680"/>
              <a:gd name="T5" fmla="*/ 1680 h 1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80" h="1680">
                <a:moveTo>
                  <a:pt x="680" y="0"/>
                </a:moveTo>
                <a:cubicBezTo>
                  <a:pt x="348" y="316"/>
                  <a:pt x="16" y="632"/>
                  <a:pt x="8" y="912"/>
                </a:cubicBezTo>
                <a:cubicBezTo>
                  <a:pt x="0" y="1192"/>
                  <a:pt x="316" y="1436"/>
                  <a:pt x="632" y="1680"/>
                </a:cubicBezTo>
              </a:path>
            </a:pathLst>
          </a:custGeom>
          <a:noFill/>
          <a:ln w="28575" cap="flat" cmpd="sng">
            <a:solidFill>
              <a:srgbClr val="008080"/>
            </a:solidFill>
            <a:prstDash val="solid"/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943" name="AutoShape 39"/>
          <p:cNvSpPr>
            <a:spLocks noChangeArrowheads="1"/>
          </p:cNvSpPr>
          <p:nvPr/>
        </p:nvSpPr>
        <p:spPr bwMode="auto">
          <a:xfrm>
            <a:off x="1981199" y="2832212"/>
            <a:ext cx="3626581" cy="1214480"/>
          </a:xfrm>
          <a:prstGeom prst="wedgeRoundRectCallout">
            <a:avLst>
              <a:gd name="adj1" fmla="val -69815"/>
              <a:gd name="adj2" fmla="val 74338"/>
              <a:gd name="adj3" fmla="val 16667"/>
            </a:avLst>
          </a:prstGeom>
          <a:solidFill>
            <a:srgbClr val="CCFFFF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/>
              <a:t>Operating System – I’m done with my 12 bytes of memory at location 30050.</a:t>
            </a:r>
          </a:p>
        </p:txBody>
      </p:sp>
      <p:sp>
        <p:nvSpPr>
          <p:cNvPr id="56" name="AutoShape 46"/>
          <p:cNvSpPr>
            <a:spLocks noChangeArrowheads="1"/>
          </p:cNvSpPr>
          <p:nvPr/>
        </p:nvSpPr>
        <p:spPr bwMode="auto">
          <a:xfrm>
            <a:off x="2224088" y="4046692"/>
            <a:ext cx="1509712" cy="1273175"/>
          </a:xfrm>
          <a:prstGeom prst="irregularSeal2">
            <a:avLst/>
          </a:prstGeom>
          <a:solidFill>
            <a:srgbClr val="FF33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400" dirty="0">
                <a:solidFill>
                  <a:srgbClr val="FFFF00"/>
                </a:solidFill>
              </a:rPr>
              <a:t>CRASH!</a:t>
            </a:r>
          </a:p>
        </p:txBody>
      </p:sp>
      <p:sp>
        <p:nvSpPr>
          <p:cNvPr id="57" name="Line 35"/>
          <p:cNvSpPr>
            <a:spLocks noChangeShapeType="1"/>
          </p:cNvSpPr>
          <p:nvPr/>
        </p:nvSpPr>
        <p:spPr bwMode="auto">
          <a:xfrm>
            <a:off x="413018" y="4775838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51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51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1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945" grpId="0" autoUpdateAnimBg="0"/>
      <p:bldP spid="251946" grpId="0" animBg="1"/>
      <p:bldP spid="251944" grpId="0" animBg="1" autoUpdateAnimBg="0"/>
      <p:bldP spid="251944" grpId="1" animBg="1"/>
      <p:bldP spid="51" grpId="0" animBg="1"/>
      <p:bldP spid="52" grpId="0" animBg="1" autoUpdateAnimBg="0"/>
      <p:bldP spid="52" grpId="1" animBg="1"/>
      <p:bldP spid="53" grpId="0" animBg="1" autoUpdateAnimBg="0"/>
      <p:bldP spid="53" grpId="1" animBg="1"/>
      <p:bldP spid="54" grpId="0" animBg="1" autoUpdateAnimBg="0"/>
      <p:bldP spid="54" grpId="1" animBg="1"/>
      <p:bldP spid="251943" grpId="0" animBg="1" autoUpdateAnimBg="0"/>
      <p:bldP spid="251943" grpId="1" animBg="1"/>
      <p:bldP spid="56" grpId="0" animBg="1"/>
      <p:bldP spid="5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509047" y="37708"/>
            <a:ext cx="828851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Pointers…</a:t>
            </a:r>
            <a:br>
              <a:rPr lang="en-US" sz="3200" dirty="0">
                <a:solidFill>
                  <a:schemeClr val="tx2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Why should you care?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09047" y="1279591"/>
            <a:ext cx="6042582" cy="531917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29" y="1279591"/>
            <a:ext cx="2402823" cy="1307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4145" y="1533392"/>
            <a:ext cx="554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Pointers are a critical feature of C and C++.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4145" y="2864143"/>
            <a:ext cx="55429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And you’ll </a:t>
            </a:r>
            <a:r>
              <a:rPr lang="en-US" sz="2800" dirty="0">
                <a:solidFill>
                  <a:srgbClr val="FF0000"/>
                </a:solidFill>
              </a:rPr>
              <a:t>struggle</a:t>
            </a:r>
            <a:r>
              <a:rPr lang="en-US" sz="2800" dirty="0"/>
              <a:t> during the rest of the CS32 if you don’t understand them super well.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4145" y="4546829"/>
            <a:ext cx="554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And </a:t>
            </a:r>
            <a:r>
              <a:rPr lang="en-US" sz="2800" dirty="0">
                <a:solidFill>
                  <a:srgbClr val="FF0000"/>
                </a:solidFill>
              </a:rPr>
              <a:t>job interviewers</a:t>
            </a:r>
            <a:r>
              <a:rPr lang="en-US" sz="2800" dirty="0"/>
              <a:t> love asking pointer questions.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8890" y="5877580"/>
            <a:ext cx="5542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 pay attention!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456" y="1279591"/>
            <a:ext cx="1295400" cy="130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811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EB54-2B62-4474-B1C7-B83422BA63CD}" type="slidenum">
              <a:rPr lang="en-US"/>
              <a:pPr/>
              <a:t>40</a:t>
            </a:fld>
            <a:endParaRPr lang="en-US"/>
          </a:p>
        </p:txBody>
      </p:sp>
      <p:sp>
        <p:nvSpPr>
          <p:cNvPr id="254978" name="Rectangle 2"/>
          <p:cNvSpPr>
            <a:spLocks noChangeArrowheads="1"/>
          </p:cNvSpPr>
          <p:nvPr/>
        </p:nvSpPr>
        <p:spPr bwMode="auto">
          <a:xfrm>
            <a:off x="228600" y="990600"/>
            <a:ext cx="4495800" cy="504348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4979" name="Text Box 3"/>
          <p:cNvSpPr txBox="1">
            <a:spLocks noChangeArrowheads="1"/>
          </p:cNvSpPr>
          <p:nvPr/>
        </p:nvSpPr>
        <p:spPr bwMode="auto">
          <a:xfrm>
            <a:off x="228600" y="457200"/>
            <a:ext cx="3870325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1800" b="1" dirty="0">
              <a:latin typeface="Courier New" pitchFamily="49" charset="0"/>
            </a:endParaRP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main(void)</a:t>
            </a: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   double *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size; 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cin</a:t>
            </a:r>
            <a:r>
              <a:rPr lang="en-US" sz="1800" b="1" dirty="0">
                <a:latin typeface="Courier New" pitchFamily="49" charset="0"/>
              </a:rPr>
              <a:t> &gt;&gt; size;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 = new double[size];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// </a:t>
            </a:r>
            <a:r>
              <a:rPr lang="en-US" sz="1800" b="1" dirty="0" err="1">
                <a:latin typeface="Courier New" pitchFamily="49" charset="0"/>
              </a:rPr>
              <a:t>succesfull</a:t>
            </a:r>
            <a:r>
              <a:rPr lang="en-US" sz="1800" b="1" dirty="0">
                <a:latin typeface="Courier New" pitchFamily="49" charset="0"/>
              </a:rPr>
              <a:t> allocation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[5] = 12345;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[7] = 61616;</a:t>
            </a:r>
          </a:p>
          <a:p>
            <a:r>
              <a:rPr lang="en-US" sz="1800" b="1" dirty="0">
                <a:latin typeface="Courier New" pitchFamily="49" charset="0"/>
              </a:rPr>
              <a:t>   delete []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254981" name="Rectangle 5"/>
          <p:cNvSpPr>
            <a:spLocks noChangeArrowheads="1"/>
          </p:cNvSpPr>
          <p:nvPr/>
        </p:nvSpPr>
        <p:spPr bwMode="auto">
          <a:xfrm>
            <a:off x="6583363" y="13081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4982" name="Rectangle 6"/>
          <p:cNvSpPr>
            <a:spLocks noChangeArrowheads="1"/>
          </p:cNvSpPr>
          <p:nvPr/>
        </p:nvSpPr>
        <p:spPr bwMode="auto">
          <a:xfrm>
            <a:off x="6583363" y="16129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4983" name="Rectangle 7"/>
          <p:cNvSpPr>
            <a:spLocks noChangeArrowheads="1"/>
          </p:cNvSpPr>
          <p:nvPr/>
        </p:nvSpPr>
        <p:spPr bwMode="auto">
          <a:xfrm>
            <a:off x="6583363" y="19177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4984" name="Rectangle 8"/>
          <p:cNvSpPr>
            <a:spLocks noChangeArrowheads="1"/>
          </p:cNvSpPr>
          <p:nvPr/>
        </p:nvSpPr>
        <p:spPr bwMode="auto">
          <a:xfrm>
            <a:off x="6583363" y="22225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4985" name="Rectangle 9"/>
          <p:cNvSpPr>
            <a:spLocks noChangeArrowheads="1"/>
          </p:cNvSpPr>
          <p:nvPr/>
        </p:nvSpPr>
        <p:spPr bwMode="auto">
          <a:xfrm>
            <a:off x="6583363" y="25273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4986" name="Rectangle 10"/>
          <p:cNvSpPr>
            <a:spLocks noChangeArrowheads="1"/>
          </p:cNvSpPr>
          <p:nvPr/>
        </p:nvSpPr>
        <p:spPr bwMode="auto">
          <a:xfrm>
            <a:off x="6583363" y="28305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4987" name="Rectangle 11"/>
          <p:cNvSpPr>
            <a:spLocks noChangeArrowheads="1"/>
          </p:cNvSpPr>
          <p:nvPr/>
        </p:nvSpPr>
        <p:spPr bwMode="auto">
          <a:xfrm>
            <a:off x="6583363" y="31353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4988" name="Text Box 12"/>
          <p:cNvSpPr txBox="1">
            <a:spLocks noChangeArrowheads="1"/>
          </p:cNvSpPr>
          <p:nvPr/>
        </p:nvSpPr>
        <p:spPr bwMode="auto">
          <a:xfrm>
            <a:off x="7848600" y="838200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254989" name="Text Box 13"/>
          <p:cNvSpPr txBox="1">
            <a:spLocks noChangeArrowheads="1"/>
          </p:cNvSpPr>
          <p:nvPr/>
        </p:nvSpPr>
        <p:spPr bwMode="auto">
          <a:xfrm>
            <a:off x="7391400" y="1295400"/>
            <a:ext cx="140335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b="1">
                <a:latin typeface="Courier New" pitchFamily="49" charset="0"/>
              </a:rPr>
              <a:t>00001000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00001001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00001002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00001003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00001004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00001005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00001006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00001007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00001008</a:t>
            </a:r>
          </a:p>
          <a:p>
            <a:pPr algn="ctr"/>
            <a:r>
              <a:rPr lang="en-US" b="1">
                <a:latin typeface="Courier New" pitchFamily="49" charset="0"/>
              </a:rPr>
              <a:t>…</a:t>
            </a:r>
          </a:p>
        </p:txBody>
      </p:sp>
      <p:sp>
        <p:nvSpPr>
          <p:cNvPr id="254990" name="Line 14"/>
          <p:cNvSpPr>
            <a:spLocks noChangeShapeType="1"/>
          </p:cNvSpPr>
          <p:nvPr/>
        </p:nvSpPr>
        <p:spPr bwMode="auto">
          <a:xfrm>
            <a:off x="387350" y="1727200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4991" name="Rectangle 15"/>
          <p:cNvSpPr>
            <a:spLocks noChangeArrowheads="1"/>
          </p:cNvSpPr>
          <p:nvPr/>
        </p:nvSpPr>
        <p:spPr bwMode="auto">
          <a:xfrm>
            <a:off x="6575425" y="34401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4992" name="Rectangle 16"/>
          <p:cNvSpPr>
            <a:spLocks noChangeArrowheads="1"/>
          </p:cNvSpPr>
          <p:nvPr/>
        </p:nvSpPr>
        <p:spPr bwMode="auto">
          <a:xfrm>
            <a:off x="6575425" y="37449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54993" name="Group 17"/>
          <p:cNvGrpSpPr>
            <a:grpSpLocks/>
          </p:cNvGrpSpPr>
          <p:nvPr/>
        </p:nvGrpSpPr>
        <p:grpSpPr bwMode="auto">
          <a:xfrm>
            <a:off x="6019800" y="1219200"/>
            <a:ext cx="1401763" cy="1303338"/>
            <a:chOff x="3675" y="864"/>
            <a:chExt cx="883" cy="821"/>
          </a:xfrm>
        </p:grpSpPr>
        <p:sp>
          <p:nvSpPr>
            <p:cNvPr id="254994" name="Rectangle 18"/>
            <p:cNvSpPr>
              <a:spLocks noChangeArrowheads="1"/>
            </p:cNvSpPr>
            <p:nvPr/>
          </p:nvSpPr>
          <p:spPr bwMode="auto">
            <a:xfrm>
              <a:off x="4032" y="919"/>
              <a:ext cx="526" cy="766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995" name="Text Box 19"/>
            <p:cNvSpPr txBox="1">
              <a:spLocks noChangeArrowheads="1"/>
            </p:cNvSpPr>
            <p:nvPr/>
          </p:nvSpPr>
          <p:spPr bwMode="auto">
            <a:xfrm>
              <a:off x="3675" y="864"/>
              <a:ext cx="39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arr</a:t>
              </a:r>
            </a:p>
          </p:txBody>
        </p:sp>
      </p:grpSp>
      <p:sp>
        <p:nvSpPr>
          <p:cNvPr id="254996" name="Line 20"/>
          <p:cNvSpPr>
            <a:spLocks noChangeShapeType="1"/>
          </p:cNvSpPr>
          <p:nvPr/>
        </p:nvSpPr>
        <p:spPr bwMode="auto">
          <a:xfrm>
            <a:off x="381000" y="2012950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54997" name="Group 21"/>
          <p:cNvGrpSpPr>
            <a:grpSpLocks/>
          </p:cNvGrpSpPr>
          <p:nvPr/>
        </p:nvGrpSpPr>
        <p:grpSpPr bwMode="auto">
          <a:xfrm>
            <a:off x="5886450" y="2438400"/>
            <a:ext cx="1535113" cy="1303338"/>
            <a:chOff x="3591" y="864"/>
            <a:chExt cx="967" cy="821"/>
          </a:xfrm>
        </p:grpSpPr>
        <p:sp>
          <p:nvSpPr>
            <p:cNvPr id="254998" name="Rectangle 22"/>
            <p:cNvSpPr>
              <a:spLocks noChangeArrowheads="1"/>
            </p:cNvSpPr>
            <p:nvPr/>
          </p:nvSpPr>
          <p:spPr bwMode="auto">
            <a:xfrm>
              <a:off x="4032" y="919"/>
              <a:ext cx="526" cy="766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999" name="Text Box 23"/>
            <p:cNvSpPr txBox="1">
              <a:spLocks noChangeArrowheads="1"/>
            </p:cNvSpPr>
            <p:nvPr/>
          </p:nvSpPr>
          <p:spPr bwMode="auto">
            <a:xfrm>
              <a:off x="3591" y="864"/>
              <a:ext cx="64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size   </a:t>
              </a:r>
            </a:p>
          </p:txBody>
        </p:sp>
      </p:grpSp>
      <p:sp>
        <p:nvSpPr>
          <p:cNvPr id="255000" name="Line 24"/>
          <p:cNvSpPr>
            <a:spLocks noChangeShapeType="1"/>
          </p:cNvSpPr>
          <p:nvPr/>
        </p:nvSpPr>
        <p:spPr bwMode="auto">
          <a:xfrm>
            <a:off x="369888" y="2547938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001" name="Text Box 25"/>
          <p:cNvSpPr txBox="1">
            <a:spLocks noChangeArrowheads="1"/>
          </p:cNvSpPr>
          <p:nvPr/>
        </p:nvSpPr>
        <p:spPr bwMode="auto">
          <a:xfrm rot="3600000">
            <a:off x="6219032" y="2969418"/>
            <a:ext cx="158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4000000000</a:t>
            </a:r>
          </a:p>
        </p:txBody>
      </p:sp>
      <p:grpSp>
        <p:nvGrpSpPr>
          <p:cNvPr id="255002" name="Group 26"/>
          <p:cNvGrpSpPr>
            <a:grpSpLocks/>
          </p:cNvGrpSpPr>
          <p:nvPr/>
        </p:nvGrpSpPr>
        <p:grpSpPr bwMode="auto">
          <a:xfrm>
            <a:off x="2133600" y="2057400"/>
            <a:ext cx="2803525" cy="457200"/>
            <a:chOff x="1344" y="1296"/>
            <a:chExt cx="1766" cy="288"/>
          </a:xfrm>
        </p:grpSpPr>
        <p:sp>
          <p:nvSpPr>
            <p:cNvPr id="255003" name="Text Box 27"/>
            <p:cNvSpPr txBox="1">
              <a:spLocks noChangeArrowheads="1"/>
            </p:cNvSpPr>
            <p:nvPr/>
          </p:nvSpPr>
          <p:spPr bwMode="auto">
            <a:xfrm>
              <a:off x="1824" y="1296"/>
              <a:ext cx="128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accent2"/>
                  </a:solidFill>
                </a:rPr>
                <a:t>4000000000</a:t>
              </a:r>
            </a:p>
          </p:txBody>
        </p:sp>
        <p:sp>
          <p:nvSpPr>
            <p:cNvPr id="255004" name="Line 28"/>
            <p:cNvSpPr>
              <a:spLocks noChangeShapeType="1"/>
            </p:cNvSpPr>
            <p:nvPr/>
          </p:nvSpPr>
          <p:spPr bwMode="auto">
            <a:xfrm flipH="1">
              <a:off x="1344" y="1440"/>
              <a:ext cx="480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5005" name="Line 29"/>
          <p:cNvSpPr>
            <a:spLocks noChangeShapeType="1"/>
          </p:cNvSpPr>
          <p:nvPr/>
        </p:nvSpPr>
        <p:spPr bwMode="auto">
          <a:xfrm>
            <a:off x="381000" y="3101975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006" name="Text Box 30"/>
          <p:cNvSpPr txBox="1">
            <a:spLocks noChangeArrowheads="1"/>
          </p:cNvSpPr>
          <p:nvPr/>
        </p:nvSpPr>
        <p:spPr bwMode="auto">
          <a:xfrm>
            <a:off x="4695825" y="4787900"/>
            <a:ext cx="4395788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 dirty="0"/>
              <a:t>If the new command fails (i.e. there’s not enough memory), then the </a:t>
            </a:r>
            <a:r>
              <a:rPr lang="en-US" sz="2000" dirty="0">
                <a:solidFill>
                  <a:srgbClr val="006666"/>
                </a:solidFill>
              </a:rPr>
              <a:t>new</a:t>
            </a:r>
            <a:r>
              <a:rPr lang="en-US" sz="2000" dirty="0"/>
              <a:t> command will cause your program to CRASH!</a:t>
            </a:r>
          </a:p>
        </p:txBody>
      </p:sp>
      <p:grpSp>
        <p:nvGrpSpPr>
          <p:cNvPr id="255007" name="Group 31"/>
          <p:cNvGrpSpPr>
            <a:grpSpLocks/>
          </p:cNvGrpSpPr>
          <p:nvPr/>
        </p:nvGrpSpPr>
        <p:grpSpPr bwMode="auto">
          <a:xfrm>
            <a:off x="2243138" y="2655888"/>
            <a:ext cx="500062" cy="620712"/>
            <a:chOff x="1296" y="1673"/>
            <a:chExt cx="315" cy="391"/>
          </a:xfrm>
        </p:grpSpPr>
        <p:sp>
          <p:nvSpPr>
            <p:cNvPr id="255008" name="Line 32"/>
            <p:cNvSpPr>
              <a:spLocks noChangeShapeType="1"/>
            </p:cNvSpPr>
            <p:nvPr/>
          </p:nvSpPr>
          <p:spPr bwMode="auto">
            <a:xfrm>
              <a:off x="1296" y="2064"/>
              <a:ext cx="288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009" name="Text Box 33"/>
            <p:cNvSpPr txBox="1">
              <a:spLocks noChangeArrowheads="1"/>
            </p:cNvSpPr>
            <p:nvPr/>
          </p:nvSpPr>
          <p:spPr bwMode="auto">
            <a:xfrm>
              <a:off x="1378" y="1673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3300"/>
                  </a:solidFill>
                </a:rPr>
                <a:t>8</a:t>
              </a:r>
            </a:p>
          </p:txBody>
        </p:sp>
      </p:grpSp>
      <p:grpSp>
        <p:nvGrpSpPr>
          <p:cNvPr id="255010" name="Group 34"/>
          <p:cNvGrpSpPr>
            <a:grpSpLocks/>
          </p:cNvGrpSpPr>
          <p:nvPr/>
        </p:nvGrpSpPr>
        <p:grpSpPr bwMode="auto">
          <a:xfrm>
            <a:off x="2811463" y="2667000"/>
            <a:ext cx="2293937" cy="609600"/>
            <a:chOff x="1584" y="1680"/>
            <a:chExt cx="1445" cy="384"/>
          </a:xfrm>
        </p:grpSpPr>
        <p:sp>
          <p:nvSpPr>
            <p:cNvPr id="255011" name="Line 35"/>
            <p:cNvSpPr>
              <a:spLocks noChangeShapeType="1"/>
            </p:cNvSpPr>
            <p:nvPr/>
          </p:nvSpPr>
          <p:spPr bwMode="auto">
            <a:xfrm>
              <a:off x="1679" y="2064"/>
              <a:ext cx="38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012" name="Text Box 36"/>
            <p:cNvSpPr txBox="1">
              <a:spLocks noChangeArrowheads="1"/>
            </p:cNvSpPr>
            <p:nvPr/>
          </p:nvSpPr>
          <p:spPr bwMode="auto">
            <a:xfrm>
              <a:off x="1584" y="1680"/>
              <a:ext cx="144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3300"/>
                  </a:solidFill>
                </a:rPr>
                <a:t>* 4000000000</a:t>
              </a:r>
            </a:p>
          </p:txBody>
        </p:sp>
      </p:grpSp>
      <p:sp>
        <p:nvSpPr>
          <p:cNvPr id="255013" name="Text Box 37"/>
          <p:cNvSpPr txBox="1">
            <a:spLocks noChangeArrowheads="1"/>
          </p:cNvSpPr>
          <p:nvPr/>
        </p:nvSpPr>
        <p:spPr bwMode="auto">
          <a:xfrm>
            <a:off x="4008438" y="3048000"/>
            <a:ext cx="26209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= 32 billion bytes</a:t>
            </a:r>
          </a:p>
        </p:txBody>
      </p:sp>
      <p:sp>
        <p:nvSpPr>
          <p:cNvPr id="255014" name="AutoShape 38"/>
          <p:cNvSpPr>
            <a:spLocks noChangeArrowheads="1"/>
          </p:cNvSpPr>
          <p:nvPr/>
        </p:nvSpPr>
        <p:spPr bwMode="auto">
          <a:xfrm>
            <a:off x="1752600" y="914400"/>
            <a:ext cx="3733800" cy="1524000"/>
          </a:xfrm>
          <a:prstGeom prst="wedgeRoundRectCallout">
            <a:avLst>
              <a:gd name="adj1" fmla="val -49194"/>
              <a:gd name="adj2" fmla="val 86773"/>
              <a:gd name="adj3" fmla="val 16667"/>
            </a:avLst>
          </a:prstGeom>
          <a:solidFill>
            <a:srgbClr val="CCFFFF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dirty="0"/>
              <a:t>Operating System – can I have… uh… err.. </a:t>
            </a:r>
            <a:br>
              <a:rPr lang="en-US" dirty="0"/>
            </a:br>
            <a:r>
              <a:rPr lang="en-US" dirty="0">
                <a:solidFill>
                  <a:srgbClr val="6600CC"/>
                </a:solidFill>
              </a:rPr>
              <a:t>32</a:t>
            </a:r>
            <a:r>
              <a:rPr lang="en-US" dirty="0"/>
              <a:t> </a:t>
            </a:r>
            <a:r>
              <a:rPr lang="en-US" dirty="0">
                <a:solidFill>
                  <a:srgbClr val="6600CC"/>
                </a:solidFill>
              </a:rPr>
              <a:t>BILLION</a:t>
            </a:r>
            <a:r>
              <a:rPr lang="en-US" dirty="0"/>
              <a:t> bytes of memory?</a:t>
            </a:r>
          </a:p>
        </p:txBody>
      </p:sp>
      <p:sp>
        <p:nvSpPr>
          <p:cNvPr id="255019" name="AutoShape 43"/>
          <p:cNvSpPr>
            <a:spLocks noChangeArrowheads="1"/>
          </p:cNvSpPr>
          <p:nvPr/>
        </p:nvSpPr>
        <p:spPr bwMode="auto">
          <a:xfrm>
            <a:off x="1752600" y="914400"/>
            <a:ext cx="3733800" cy="1524000"/>
          </a:xfrm>
          <a:prstGeom prst="wedgeRoundRectCallout">
            <a:avLst>
              <a:gd name="adj1" fmla="val -49194"/>
              <a:gd name="adj2" fmla="val 86773"/>
              <a:gd name="adj3" fmla="val 16667"/>
            </a:avLst>
          </a:prstGeom>
          <a:solidFill>
            <a:srgbClr val="CCFFFF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dirty="0"/>
              <a:t>Ok – well in that case, I’ll just CRASH the program… HA!</a:t>
            </a:r>
          </a:p>
        </p:txBody>
      </p:sp>
      <p:sp>
        <p:nvSpPr>
          <p:cNvPr id="255020" name="AutoShape 44"/>
          <p:cNvSpPr>
            <a:spLocks noChangeArrowheads="1"/>
          </p:cNvSpPr>
          <p:nvPr/>
        </p:nvSpPr>
        <p:spPr bwMode="auto">
          <a:xfrm>
            <a:off x="5441950" y="4405313"/>
            <a:ext cx="3549650" cy="1538287"/>
          </a:xfrm>
          <a:prstGeom prst="wedgeRoundRectCallout">
            <a:avLst>
              <a:gd name="adj1" fmla="val 51968"/>
              <a:gd name="adj2" fmla="val 104074"/>
              <a:gd name="adj3" fmla="val 16667"/>
            </a:avLst>
          </a:prstGeom>
          <a:solidFill>
            <a:srgbClr val="CCFFFF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200" dirty="0">
                <a:solidFill>
                  <a:srgbClr val="6600CC"/>
                </a:solidFill>
              </a:rPr>
              <a:t>32 BILLION?!!??</a:t>
            </a:r>
            <a:r>
              <a:rPr lang="en-US" sz="2200" dirty="0"/>
              <a:t> </a:t>
            </a:r>
          </a:p>
          <a:p>
            <a:pPr algn="ctr"/>
            <a:r>
              <a:rPr lang="en-US" sz="2200" dirty="0"/>
              <a:t>ARE YOU SMOKING </a:t>
            </a:r>
            <a:r>
              <a:rPr lang="en-US" sz="2200" dirty="0">
                <a:solidFill>
                  <a:srgbClr val="FF3300"/>
                </a:solidFill>
              </a:rPr>
              <a:t>CRACK</a:t>
            </a:r>
            <a:r>
              <a:rPr lang="en-US" sz="2200" dirty="0"/>
              <a:t>?  NO WAY!</a:t>
            </a:r>
          </a:p>
        </p:txBody>
      </p:sp>
      <p:sp>
        <p:nvSpPr>
          <p:cNvPr id="255021" name="Rectangle 45"/>
          <p:cNvSpPr>
            <a:spLocks noChangeArrowheads="1"/>
          </p:cNvSpPr>
          <p:nvPr/>
        </p:nvSpPr>
        <p:spPr bwMode="auto"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New and Delete</a:t>
            </a:r>
          </a:p>
        </p:txBody>
      </p:sp>
      <p:sp>
        <p:nvSpPr>
          <p:cNvPr id="255022" name="AutoShape 46"/>
          <p:cNvSpPr>
            <a:spLocks noChangeArrowheads="1"/>
          </p:cNvSpPr>
          <p:nvPr/>
        </p:nvSpPr>
        <p:spPr bwMode="auto">
          <a:xfrm>
            <a:off x="623888" y="1252538"/>
            <a:ext cx="3830637" cy="3983037"/>
          </a:xfrm>
          <a:prstGeom prst="irregularSeal2">
            <a:avLst/>
          </a:prstGeom>
          <a:solidFill>
            <a:srgbClr val="FF33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3600" dirty="0">
                <a:solidFill>
                  <a:srgbClr val="FFFF00"/>
                </a:solidFill>
              </a:rPr>
              <a:t>CRASH!</a:t>
            </a:r>
          </a:p>
        </p:txBody>
      </p:sp>
      <p:sp>
        <p:nvSpPr>
          <p:cNvPr id="255023" name="Text Box 47"/>
          <p:cNvSpPr txBox="1">
            <a:spLocks noChangeArrowheads="1"/>
          </p:cNvSpPr>
          <p:nvPr/>
        </p:nvSpPr>
        <p:spPr bwMode="auto">
          <a:xfrm>
            <a:off x="4730750" y="4628852"/>
            <a:ext cx="4395788" cy="2000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 dirty="0"/>
              <a:t>C++ has a way for the programmer to check for such errors and address them properly…</a:t>
            </a:r>
          </a:p>
          <a:p>
            <a:pPr algn="ctr"/>
            <a:endParaRPr lang="en-US" sz="1000" dirty="0"/>
          </a:p>
          <a:p>
            <a:pPr algn="ctr"/>
            <a:r>
              <a:rPr lang="en-US" sz="1800" dirty="0"/>
              <a:t>But that’s beyond the scope of CS32</a:t>
            </a:r>
            <a:br>
              <a:rPr lang="en-US" sz="1800" dirty="0"/>
            </a:br>
            <a:r>
              <a:rPr lang="en-US" sz="1800" dirty="0"/>
              <a:t>(So for now, don’t worry about checking for errors in this case)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54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54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5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5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5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5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5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5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5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5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55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55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55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255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255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5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990" grpId="0" animBg="1"/>
      <p:bldP spid="254990" grpId="1" animBg="1"/>
      <p:bldP spid="254996" grpId="0" animBg="1"/>
      <p:bldP spid="254996" grpId="1" animBg="1"/>
      <p:bldP spid="255000" grpId="0" animBg="1"/>
      <p:bldP spid="255000" grpId="1" animBg="1"/>
      <p:bldP spid="255001" grpId="0" autoUpdateAnimBg="0"/>
      <p:bldP spid="255005" grpId="0" animBg="1"/>
      <p:bldP spid="255005" grpId="1" animBg="1"/>
      <p:bldP spid="255006" grpId="0"/>
      <p:bldP spid="255006" grpId="1"/>
      <p:bldP spid="255013" grpId="0" autoUpdateAnimBg="0"/>
      <p:bldP spid="255014" grpId="0" animBg="1"/>
      <p:bldP spid="255014" grpId="1" animBg="1"/>
      <p:bldP spid="255019" grpId="0" animBg="1" autoUpdateAnimBg="0"/>
      <p:bldP spid="255019" grpId="1" animBg="1"/>
      <p:bldP spid="255020" grpId="0" animBg="1"/>
      <p:bldP spid="255020" grpId="1" animBg="1"/>
      <p:bldP spid="255022" grpId="0" animBg="1"/>
      <p:bldP spid="25502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14A9D-972E-45D4-9042-032359A83563}" type="slidenum">
              <a:rPr lang="en-US"/>
              <a:pPr/>
              <a:t>41</a:t>
            </a:fld>
            <a:endParaRPr lang="en-US"/>
          </a:p>
        </p:txBody>
      </p:sp>
      <p:grpSp>
        <p:nvGrpSpPr>
          <p:cNvPr id="391170" name="Group 2"/>
          <p:cNvGrpSpPr>
            <a:grpSpLocks/>
          </p:cNvGrpSpPr>
          <p:nvPr/>
        </p:nvGrpSpPr>
        <p:grpSpPr bwMode="auto">
          <a:xfrm>
            <a:off x="-261336" y="793765"/>
            <a:ext cx="5054600" cy="6254750"/>
            <a:chOff x="-68" y="893"/>
            <a:chExt cx="3088" cy="3579"/>
          </a:xfrm>
        </p:grpSpPr>
        <p:sp>
          <p:nvSpPr>
            <p:cNvPr id="391171" name="Rectangle 3"/>
            <p:cNvSpPr>
              <a:spLocks noChangeArrowheads="1"/>
            </p:cNvSpPr>
            <p:nvPr/>
          </p:nvSpPr>
          <p:spPr bwMode="auto">
            <a:xfrm>
              <a:off x="192" y="923"/>
              <a:ext cx="2688" cy="3298"/>
            </a:xfrm>
            <a:prstGeom prst="rect">
              <a:avLst/>
            </a:prstGeom>
            <a:solidFill>
              <a:srgbClr val="A3FFE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1172" name="Rectangle 4"/>
            <p:cNvSpPr>
              <a:spLocks noChangeArrowheads="1"/>
            </p:cNvSpPr>
            <p:nvPr/>
          </p:nvSpPr>
          <p:spPr bwMode="auto">
            <a:xfrm>
              <a:off x="-68" y="893"/>
              <a:ext cx="3088" cy="35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class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public: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 { </a:t>
              </a: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endPara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for (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j=0;j&lt;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10  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;j++)</a:t>
              </a: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[j] =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getPiDigit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(j);</a:t>
              </a:r>
              <a:b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</a:b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0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endPara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endParaRPr>
            </a:p>
            <a:p>
              <a:pPr indent="457200"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0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void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showOff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{ 	</a:t>
              </a: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for (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j=0;j&lt;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10  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;j++)</a:t>
              </a: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cout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&lt;&lt;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[j] &lt;&lt;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endl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b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</a:b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}</a:t>
              </a:r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private: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[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10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];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};	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391173" name="Rectangle 5"/>
          <p:cNvSpPr>
            <a:spLocks noChangeArrowheads="1"/>
          </p:cNvSpPr>
          <p:nvPr/>
        </p:nvSpPr>
        <p:spPr bwMode="auto">
          <a:xfrm>
            <a:off x="330200" y="-152400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Using </a:t>
            </a:r>
            <a:r>
              <a:rPr lang="en-US" sz="4400">
                <a:solidFill>
                  <a:srgbClr val="6600CC"/>
                </a:solidFill>
              </a:rPr>
              <a:t>new </a:t>
            </a:r>
            <a:r>
              <a:rPr lang="en-US" sz="4400"/>
              <a:t>and </a:t>
            </a:r>
            <a:r>
              <a:rPr lang="en-US" sz="4400">
                <a:solidFill>
                  <a:srgbClr val="6600CC"/>
                </a:solidFill>
              </a:rPr>
              <a:t>delete</a:t>
            </a:r>
            <a:r>
              <a:rPr lang="en-US" sz="4400"/>
              <a:t> in a class</a:t>
            </a:r>
          </a:p>
        </p:txBody>
      </p:sp>
      <p:sp>
        <p:nvSpPr>
          <p:cNvPr id="391174" name="Text Box 6"/>
          <p:cNvSpPr txBox="1">
            <a:spLocks noChangeArrowheads="1"/>
          </p:cNvSpPr>
          <p:nvPr/>
        </p:nvSpPr>
        <p:spPr bwMode="auto">
          <a:xfrm>
            <a:off x="4670425" y="1323975"/>
            <a:ext cx="4257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 sz="2800"/>
          </a:p>
        </p:txBody>
      </p:sp>
      <p:sp>
        <p:nvSpPr>
          <p:cNvPr id="391177" name="Text Box 9"/>
          <p:cNvSpPr txBox="1">
            <a:spLocks noChangeArrowheads="1"/>
          </p:cNvSpPr>
          <p:nvPr/>
        </p:nvSpPr>
        <p:spPr bwMode="auto">
          <a:xfrm>
            <a:off x="4564106" y="1545104"/>
            <a:ext cx="4443370" cy="96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/>
              <a:t>Well, here we have a class that represents people who like to memorize </a:t>
            </a:r>
            <a:r>
              <a:rPr lang="el-GR" sz="1900" dirty="0"/>
              <a:t>π</a:t>
            </a:r>
            <a:r>
              <a:rPr lang="en-US" sz="1900" dirty="0"/>
              <a:t> – </a:t>
            </a:r>
            <a:r>
              <a:rPr lang="en-US" sz="1900" dirty="0" err="1">
                <a:solidFill>
                  <a:srgbClr val="FF0000"/>
                </a:solidFill>
              </a:rPr>
              <a:t>PiNerds</a:t>
            </a:r>
            <a:r>
              <a:rPr lang="en-US" sz="1900" dirty="0"/>
              <a:t>! </a:t>
            </a:r>
          </a:p>
        </p:txBody>
      </p:sp>
      <p:sp>
        <p:nvSpPr>
          <p:cNvPr id="391178" name="Text Box 10"/>
          <p:cNvSpPr txBox="1">
            <a:spLocks noChangeArrowheads="1"/>
          </p:cNvSpPr>
          <p:nvPr/>
        </p:nvSpPr>
        <p:spPr bwMode="auto">
          <a:xfrm>
            <a:off x="2082800" y="2844800"/>
            <a:ext cx="2905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/>
              <a:t> </a:t>
            </a:r>
          </a:p>
        </p:txBody>
      </p:sp>
      <p:sp>
        <p:nvSpPr>
          <p:cNvPr id="391179" name="Text Box 11"/>
          <p:cNvSpPr txBox="1">
            <a:spLocks noChangeArrowheads="1"/>
          </p:cNvSpPr>
          <p:nvPr/>
        </p:nvSpPr>
        <p:spPr bwMode="auto">
          <a:xfrm>
            <a:off x="3074988" y="3760788"/>
            <a:ext cx="2905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 </a:t>
            </a:r>
          </a:p>
        </p:txBody>
      </p:sp>
      <p:grpSp>
        <p:nvGrpSpPr>
          <p:cNvPr id="391180" name="Group 12"/>
          <p:cNvGrpSpPr>
            <a:grpSpLocks/>
          </p:cNvGrpSpPr>
          <p:nvPr/>
        </p:nvGrpSpPr>
        <p:grpSpPr bwMode="auto">
          <a:xfrm>
            <a:off x="4394200" y="4267200"/>
            <a:ext cx="4902200" cy="2408238"/>
            <a:chOff x="-48" y="883"/>
            <a:chExt cx="3088" cy="3338"/>
          </a:xfrm>
        </p:grpSpPr>
        <p:sp>
          <p:nvSpPr>
            <p:cNvPr id="391181" name="Rectangle 13"/>
            <p:cNvSpPr>
              <a:spLocks noChangeArrowheads="1"/>
            </p:cNvSpPr>
            <p:nvPr/>
          </p:nvSpPr>
          <p:spPr bwMode="auto">
            <a:xfrm>
              <a:off x="192" y="923"/>
              <a:ext cx="2688" cy="329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1182" name="Rectangle 14"/>
            <p:cNvSpPr>
              <a:spLocks noChangeArrowheads="1"/>
            </p:cNvSpPr>
            <p:nvPr/>
          </p:nvSpPr>
          <p:spPr bwMode="auto">
            <a:xfrm>
              <a:off x="-48" y="883"/>
              <a:ext cx="3088" cy="3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/>
              <a:r>
                <a:rPr lang="en-US" sz="1800" dirty="0" err="1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int</a:t>
              </a:r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main(void)</a:t>
              </a:r>
            </a:p>
            <a:p>
              <a:pPr indent="45720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{</a:t>
              </a:r>
            </a:p>
            <a:p>
              <a:pPr indent="45720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  </a:t>
              </a:r>
              <a:r>
                <a:rPr lang="en-US" sz="1800" dirty="0" err="1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PiNerd</a:t>
              </a:r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notSoNerdy</a:t>
              </a:r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(</a:t>
              </a:r>
              <a:r>
                <a:rPr lang="en-US" sz="1800" dirty="0">
                  <a:solidFill>
                    <a:srgbClr val="FF0066"/>
                  </a:solidFill>
                  <a:latin typeface="+mj-lt"/>
                  <a:ea typeface="MS Mincho" pitchFamily="49" charset="-128"/>
                </a:rPr>
                <a:t>5</a:t>
              </a:r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);</a:t>
              </a:r>
            </a:p>
            <a:p>
              <a:pPr indent="45720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  </a:t>
              </a:r>
              <a:r>
                <a:rPr lang="en-US" sz="1800" dirty="0" err="1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PiNerd</a:t>
              </a:r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superNerdy</a:t>
              </a:r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(</a:t>
              </a:r>
              <a:r>
                <a:rPr lang="en-US" sz="1800" dirty="0">
                  <a:solidFill>
                    <a:srgbClr val="FF0066"/>
                  </a:solidFill>
                  <a:latin typeface="+mj-lt"/>
                  <a:ea typeface="MS Mincho" pitchFamily="49" charset="-128"/>
                </a:rPr>
                <a:t>100</a:t>
              </a:r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);</a:t>
              </a:r>
            </a:p>
            <a:p>
              <a:pPr indent="457200"/>
              <a:endParaRPr lang="en-US" sz="1800" dirty="0">
                <a:solidFill>
                  <a:schemeClr val="tx1"/>
                </a:solidFill>
                <a:latin typeface="+mj-lt"/>
                <a:ea typeface="MS Mincho" pitchFamily="49" charset="-128"/>
              </a:endParaRPr>
            </a:p>
            <a:p>
              <a:pPr indent="45720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  </a:t>
              </a:r>
              <a:r>
                <a:rPr lang="en-US" sz="1800" dirty="0" err="1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notSoNerdy.showOff</a:t>
              </a:r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();</a:t>
              </a:r>
            </a:p>
            <a:p>
              <a:pPr indent="45720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  </a:t>
              </a:r>
              <a:r>
                <a:rPr lang="en-US" sz="1800" dirty="0" err="1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superNerdy.showOff</a:t>
              </a:r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();  </a:t>
              </a:r>
            </a:p>
            <a:p>
              <a:pPr indent="45720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}</a:t>
              </a:r>
              <a:endParaRPr lang="en-US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391183" name="Text Box 15"/>
          <p:cNvSpPr txBox="1">
            <a:spLocks noChangeArrowheads="1"/>
          </p:cNvSpPr>
          <p:nvPr/>
        </p:nvSpPr>
        <p:spPr bwMode="auto">
          <a:xfrm>
            <a:off x="4724400" y="838200"/>
            <a:ext cx="4359275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 dirty="0"/>
              <a:t>So how we might use </a:t>
            </a:r>
            <a:br>
              <a:rPr lang="en-US" sz="1900" dirty="0"/>
            </a:br>
            <a:r>
              <a:rPr lang="en-US" sz="1900" dirty="0">
                <a:solidFill>
                  <a:srgbClr val="6600CC"/>
                </a:solidFill>
              </a:rPr>
              <a:t>new/delete </a:t>
            </a:r>
            <a:r>
              <a:rPr lang="en-US" sz="1900" dirty="0"/>
              <a:t>within a class?</a:t>
            </a:r>
          </a:p>
        </p:txBody>
      </p:sp>
      <p:sp>
        <p:nvSpPr>
          <p:cNvPr id="22" name="Text Box 9"/>
          <p:cNvSpPr txBox="1">
            <a:spLocks noChangeArrowheads="1"/>
          </p:cNvSpPr>
          <p:nvPr/>
        </p:nvSpPr>
        <p:spPr bwMode="auto">
          <a:xfrm>
            <a:off x="4648200" y="2579772"/>
            <a:ext cx="4464049" cy="881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/>
              <a:t>As you can see, right now Pi Nerds can only memorize up to the </a:t>
            </a:r>
            <a:br>
              <a:rPr lang="en-US" sz="1900" dirty="0"/>
            </a:br>
            <a:r>
              <a:rPr lang="en-US" sz="1900" dirty="0"/>
              <a:t>first </a:t>
            </a:r>
            <a:r>
              <a:rPr lang="en-US" sz="1900" dirty="0">
                <a:solidFill>
                  <a:srgbClr val="FF0066"/>
                </a:solidFill>
              </a:rPr>
              <a:t>10 digits </a:t>
            </a:r>
            <a:r>
              <a:rPr lang="en-US" sz="1900" dirty="0">
                <a:solidFill>
                  <a:schemeClr val="tx1"/>
                </a:solidFill>
              </a:rPr>
              <a:t>of</a:t>
            </a:r>
            <a:r>
              <a:rPr lang="en-US" sz="1900" dirty="0">
                <a:solidFill>
                  <a:srgbClr val="FF0066"/>
                </a:solidFill>
              </a:rPr>
              <a:t> </a:t>
            </a:r>
            <a:r>
              <a:rPr lang="el-GR" sz="1900" dirty="0"/>
              <a:t>π</a:t>
            </a:r>
            <a:r>
              <a:rPr lang="en-US" sz="1900" dirty="0"/>
              <a:t>.</a:t>
            </a:r>
          </a:p>
        </p:txBody>
      </p:sp>
      <p:sp>
        <p:nvSpPr>
          <p:cNvPr id="23" name="Text Box 9"/>
          <p:cNvSpPr txBox="1">
            <a:spLocks noChangeArrowheads="1"/>
          </p:cNvSpPr>
          <p:nvPr/>
        </p:nvSpPr>
        <p:spPr bwMode="auto">
          <a:xfrm>
            <a:off x="4648200" y="3590092"/>
            <a:ext cx="4464049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/>
              <a:t>Let’s update our class so they can memorize as many digits as they like!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27808" y="1616384"/>
            <a:ext cx="1733167" cy="369332"/>
          </a:xfrm>
          <a:prstGeom prst="rect">
            <a:avLst/>
          </a:prstGeom>
          <a:solidFill>
            <a:srgbClr val="A3FFE0"/>
          </a:solidFill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chemeClr val="tx1"/>
                </a:solidFill>
                <a:latin typeface="+mj-lt"/>
                <a:ea typeface="MS Mincho" pitchFamily="49" charset="-128"/>
              </a:rPr>
              <a:t>PiNerd</a:t>
            </a:r>
            <a:r>
              <a:rPr lang="en-US" sz="1800" dirty="0">
                <a:solidFill>
                  <a:schemeClr val="tx1"/>
                </a:solidFill>
                <a:latin typeface="+mj-lt"/>
                <a:ea typeface="MS Mincho" pitchFamily="49" charset="-128"/>
              </a:rPr>
              <a:t>(</a:t>
            </a:r>
            <a:r>
              <a:rPr lang="en-US" sz="1800" dirty="0" err="1">
                <a:solidFill>
                  <a:srgbClr val="FF0066"/>
                </a:solidFill>
                <a:latin typeface="+mj-lt"/>
                <a:ea typeface="MS Mincho" pitchFamily="49" charset="-128"/>
              </a:rPr>
              <a:t>int</a:t>
            </a:r>
            <a:r>
              <a:rPr lang="en-US" sz="1800" dirty="0">
                <a:solidFill>
                  <a:srgbClr val="FF0066"/>
                </a:solidFill>
                <a:latin typeface="+mj-lt"/>
                <a:ea typeface="MS Mincho" pitchFamily="49" charset="-128"/>
              </a:rPr>
              <a:t> n</a:t>
            </a:r>
            <a:r>
              <a:rPr lang="en-US" sz="1800" dirty="0">
                <a:solidFill>
                  <a:schemeClr val="tx1"/>
                </a:solidFill>
                <a:latin typeface="+mj-lt"/>
                <a:ea typeface="MS Mincho" pitchFamily="49" charset="-128"/>
              </a:rPr>
              <a:t>) {</a:t>
            </a:r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Rounded Rectangular Callout 26"/>
          <p:cNvSpPr/>
          <p:nvPr/>
        </p:nvSpPr>
        <p:spPr bwMode="auto">
          <a:xfrm>
            <a:off x="3163618" y="7994"/>
            <a:ext cx="3625600" cy="1676400"/>
          </a:xfrm>
          <a:prstGeom prst="wedgeRoundRectCallout">
            <a:avLst>
              <a:gd name="adj1" fmla="val -80692"/>
              <a:gd name="adj2" fmla="val 49950"/>
              <a:gd name="adj3" fmla="val 16667"/>
            </a:avLst>
          </a:prstGeom>
          <a:solidFill>
            <a:srgbClr val="FFEFD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Comic Sans MS" pitchFamily="66" charset="0"/>
                <a:cs typeface="Times New Roman" pitchFamily="18" charset="0"/>
              </a:rPr>
              <a:t>Step #2: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Update our constructor so the user can pass in the size of the prof’s array.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" name="Rounded Rectangular Callout 27"/>
          <p:cNvSpPr/>
          <p:nvPr/>
        </p:nvSpPr>
        <p:spPr bwMode="auto">
          <a:xfrm>
            <a:off x="4267200" y="220508"/>
            <a:ext cx="3886200" cy="1676400"/>
          </a:xfrm>
          <a:prstGeom prst="wedgeRoundRectCallout">
            <a:avLst>
              <a:gd name="adj1" fmla="val -80692"/>
              <a:gd name="adj2" fmla="val 49950"/>
              <a:gd name="adj3" fmla="val 16667"/>
            </a:avLst>
          </a:prstGeom>
          <a:solidFill>
            <a:srgbClr val="FFEFD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Comic Sans MS" pitchFamily="66" charset="0"/>
                <a:cs typeface="Times New Roman" pitchFamily="18" charset="0"/>
              </a:rPr>
              <a:t>Step #3: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Use the </a:t>
            </a:r>
            <a:r>
              <a:rPr lang="en-US" sz="2000" dirty="0">
                <a:solidFill>
                  <a:srgbClr val="6600CC"/>
                </a:solidFill>
              </a:rPr>
              <a:t>new command </a:t>
            </a:r>
            <a:r>
              <a:rPr lang="en-US" sz="2000" dirty="0"/>
              <a:t>to allocate an array of the right size. Remember its size!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922079" y="4935210"/>
            <a:ext cx="628698" cy="369332"/>
          </a:xfrm>
          <a:prstGeom prst="rect">
            <a:avLst/>
          </a:prstGeom>
          <a:solidFill>
            <a:srgbClr val="A3FFE0"/>
          </a:solidFill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FF0066"/>
                </a:solidFill>
                <a:latin typeface="+mj-lt"/>
                <a:ea typeface="MS Mincho" pitchFamily="49" charset="-128"/>
              </a:rPr>
              <a:t>m_n</a:t>
            </a:r>
            <a:endParaRPr lang="en-US" sz="1800" dirty="0">
              <a:solidFill>
                <a:srgbClr val="FF0066"/>
              </a:solidFill>
              <a:latin typeface="+mj-lt"/>
            </a:endParaRPr>
          </a:p>
        </p:txBody>
      </p:sp>
      <p:sp>
        <p:nvSpPr>
          <p:cNvPr id="29" name="Rounded Rectangular Callout 28"/>
          <p:cNvSpPr/>
          <p:nvPr/>
        </p:nvSpPr>
        <p:spPr bwMode="auto">
          <a:xfrm>
            <a:off x="3962400" y="3289412"/>
            <a:ext cx="3886200" cy="1242128"/>
          </a:xfrm>
          <a:prstGeom prst="wedgeRoundRectCallout">
            <a:avLst>
              <a:gd name="adj1" fmla="val -67574"/>
              <a:gd name="adj2" fmla="val 85129"/>
              <a:gd name="adj3" fmla="val 16667"/>
            </a:avLst>
          </a:prstGeom>
          <a:solidFill>
            <a:srgbClr val="FFEFD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Comic Sans MS" pitchFamily="66" charset="0"/>
                <a:cs typeface="Times New Roman" pitchFamily="18" charset="0"/>
              </a:rPr>
              <a:t>Step #5: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Update our loop so we print out all N numbers.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54042" y="3379559"/>
            <a:ext cx="402385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66"/>
                </a:solidFill>
                <a:latin typeface="+mj-lt"/>
                <a:ea typeface="MS Mincho" pitchFamily="49" charset="-128"/>
              </a:rPr>
              <a:t>~</a:t>
            </a:r>
            <a:r>
              <a:rPr lang="en-US" sz="1800" dirty="0" err="1">
                <a:solidFill>
                  <a:srgbClr val="FF0066"/>
                </a:solidFill>
                <a:latin typeface="+mj-lt"/>
                <a:ea typeface="MS Mincho" pitchFamily="49" charset="-128"/>
              </a:rPr>
              <a:t>PiNerd</a:t>
            </a:r>
            <a:r>
              <a:rPr lang="en-US" sz="1800" dirty="0">
                <a:solidFill>
                  <a:srgbClr val="FF0066"/>
                </a:solidFill>
                <a:latin typeface="+mj-lt"/>
                <a:ea typeface="MS Mincho" pitchFamily="49" charset="-128"/>
              </a:rPr>
              <a:t>() {</a:t>
            </a:r>
          </a:p>
          <a:p>
            <a:r>
              <a:rPr lang="en-US" sz="1800" dirty="0">
                <a:solidFill>
                  <a:srgbClr val="FF0066"/>
                </a:solidFill>
                <a:latin typeface="+mj-lt"/>
                <a:ea typeface="MS Mincho" pitchFamily="49" charset="-128"/>
              </a:rPr>
              <a:t>    delete [] </a:t>
            </a:r>
            <a:r>
              <a:rPr lang="en-US" sz="1800" dirty="0" err="1">
                <a:solidFill>
                  <a:srgbClr val="FF0066"/>
                </a:solidFill>
                <a:latin typeface="+mj-lt"/>
                <a:ea typeface="MS Mincho" pitchFamily="49" charset="-128"/>
              </a:rPr>
              <a:t>m_pi</a:t>
            </a:r>
            <a:r>
              <a:rPr lang="en-US" sz="1800" dirty="0">
                <a:solidFill>
                  <a:srgbClr val="FF0066"/>
                </a:solidFill>
                <a:latin typeface="+mj-lt"/>
                <a:ea typeface="MS Mincho" pitchFamily="49" charset="-128"/>
              </a:rPr>
              <a:t>;  // free memory</a:t>
            </a:r>
          </a:p>
          <a:p>
            <a:r>
              <a:rPr lang="en-US" sz="1800" dirty="0">
                <a:solidFill>
                  <a:srgbClr val="FF0066"/>
                </a:solidFill>
                <a:latin typeface="+mj-lt"/>
                <a:ea typeface="MS Mincho" pitchFamily="49" charset="-128"/>
              </a:rPr>
              <a:t>}</a:t>
            </a:r>
            <a:endParaRPr lang="en-US" sz="1800" dirty="0">
              <a:solidFill>
                <a:srgbClr val="FF0066"/>
              </a:solidFill>
              <a:latin typeface="+mj-lt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731520" y="6103620"/>
            <a:ext cx="1760220" cy="19431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Rectangle 36"/>
          <p:cNvSpPr/>
          <p:nvPr/>
        </p:nvSpPr>
        <p:spPr>
          <a:xfrm>
            <a:off x="2922079" y="2430327"/>
            <a:ext cx="628698" cy="369332"/>
          </a:xfrm>
          <a:prstGeom prst="rect">
            <a:avLst/>
          </a:prstGeom>
          <a:solidFill>
            <a:srgbClr val="A3FFE0"/>
          </a:solidFill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FF0066"/>
                </a:solidFill>
                <a:latin typeface="+mj-lt"/>
                <a:ea typeface="MS Mincho" pitchFamily="49" charset="-128"/>
              </a:rPr>
              <a:t>m_n</a:t>
            </a:r>
            <a:endParaRPr lang="en-US" sz="1800" dirty="0">
              <a:solidFill>
                <a:srgbClr val="FF0066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53908" y="1868966"/>
            <a:ext cx="38347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FF0066"/>
                </a:solidFill>
                <a:latin typeface="+mj-lt"/>
                <a:ea typeface="MS Mincho" pitchFamily="49" charset="-128"/>
              </a:rPr>
              <a:t>m_pi</a:t>
            </a:r>
            <a:r>
              <a:rPr lang="en-US" sz="1800" dirty="0">
                <a:solidFill>
                  <a:srgbClr val="FF0066"/>
                </a:solidFill>
                <a:latin typeface="+mj-lt"/>
                <a:ea typeface="MS Mincho" pitchFamily="49" charset="-128"/>
              </a:rPr>
              <a:t> = new </a:t>
            </a:r>
            <a:r>
              <a:rPr lang="en-US" sz="1800" dirty="0" err="1">
                <a:solidFill>
                  <a:srgbClr val="FF0066"/>
                </a:solidFill>
                <a:latin typeface="+mj-lt"/>
                <a:ea typeface="MS Mincho" pitchFamily="49" charset="-128"/>
              </a:rPr>
              <a:t>int</a:t>
            </a:r>
            <a:r>
              <a:rPr lang="en-US" sz="1800" dirty="0">
                <a:solidFill>
                  <a:srgbClr val="FF0066"/>
                </a:solidFill>
                <a:latin typeface="+mj-lt"/>
                <a:ea typeface="MS Mincho" pitchFamily="49" charset="-128"/>
              </a:rPr>
              <a:t>[n]; </a:t>
            </a:r>
            <a:r>
              <a:rPr lang="en-US" sz="1600" dirty="0">
                <a:solidFill>
                  <a:srgbClr val="FF0066"/>
                </a:solidFill>
                <a:latin typeface="+mj-lt"/>
                <a:ea typeface="MS Mincho" pitchFamily="49" charset="-128"/>
              </a:rPr>
              <a:t>// </a:t>
            </a:r>
            <a:r>
              <a:rPr lang="en-US" sz="1600" dirty="0" err="1">
                <a:solidFill>
                  <a:srgbClr val="FF0066"/>
                </a:solidFill>
                <a:latin typeface="+mj-lt"/>
                <a:ea typeface="MS Mincho" pitchFamily="49" charset="-128"/>
              </a:rPr>
              <a:t>alloc</a:t>
            </a:r>
            <a:r>
              <a:rPr lang="en-US" sz="1600" dirty="0">
                <a:solidFill>
                  <a:srgbClr val="FF0066"/>
                </a:solidFill>
                <a:latin typeface="+mj-lt"/>
                <a:ea typeface="MS Mincho" pitchFamily="49" charset="-128"/>
              </a:rPr>
              <a:t> array</a:t>
            </a:r>
            <a:endParaRPr lang="en-US" sz="1800" dirty="0">
              <a:solidFill>
                <a:srgbClr val="FF0066"/>
              </a:solidFill>
              <a:latin typeface="+mj-lt"/>
              <a:ea typeface="MS Mincho" pitchFamily="49" charset="-128"/>
            </a:endParaRPr>
          </a:p>
          <a:p>
            <a:r>
              <a:rPr lang="en-US" sz="1800" dirty="0" err="1">
                <a:solidFill>
                  <a:srgbClr val="FF0066"/>
                </a:solidFill>
                <a:latin typeface="+mj-lt"/>
                <a:ea typeface="MS Mincho" pitchFamily="49" charset="-128"/>
              </a:rPr>
              <a:t>m_n</a:t>
            </a:r>
            <a:r>
              <a:rPr lang="en-US" sz="1800" dirty="0">
                <a:solidFill>
                  <a:srgbClr val="FF0066"/>
                </a:solidFill>
                <a:latin typeface="+mj-lt"/>
                <a:ea typeface="MS Mincho" pitchFamily="49" charset="-128"/>
              </a:rPr>
              <a:t> = n;                 </a:t>
            </a:r>
            <a:r>
              <a:rPr lang="en-US" sz="1600" dirty="0">
                <a:solidFill>
                  <a:srgbClr val="FF0066"/>
                </a:solidFill>
                <a:latin typeface="+mj-lt"/>
                <a:ea typeface="MS Mincho" pitchFamily="49" charset="-128"/>
              </a:rPr>
              <a:t>// store its size!</a:t>
            </a:r>
            <a:endParaRPr lang="en-US" sz="1600" dirty="0">
              <a:solidFill>
                <a:srgbClr val="FF0066"/>
              </a:solidFill>
              <a:latin typeface="+mj-lt"/>
            </a:endParaRPr>
          </a:p>
        </p:txBody>
      </p:sp>
      <p:sp>
        <p:nvSpPr>
          <p:cNvPr id="35" name="Rounded Rectangular Callout 34"/>
          <p:cNvSpPr/>
          <p:nvPr/>
        </p:nvSpPr>
        <p:spPr bwMode="auto">
          <a:xfrm>
            <a:off x="4429714" y="793765"/>
            <a:ext cx="4104685" cy="1514321"/>
          </a:xfrm>
          <a:prstGeom prst="wedgeRoundRectCallout">
            <a:avLst>
              <a:gd name="adj1" fmla="val -78721"/>
              <a:gd name="adj2" fmla="val 59034"/>
              <a:gd name="adj3" fmla="val 16667"/>
            </a:avLst>
          </a:prstGeom>
          <a:solidFill>
            <a:srgbClr val="FFEFD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Comic Sans MS" pitchFamily="66" charset="0"/>
                <a:cs typeface="Times New Roman" pitchFamily="18" charset="0"/>
              </a:rPr>
              <a:t>Step #4: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Update our loop so we compute the </a:t>
            </a:r>
            <a:r>
              <a:rPr lang="en-US" sz="2000" dirty="0">
                <a:solidFill>
                  <a:srgbClr val="6600CC"/>
                </a:solidFill>
              </a:rPr>
              <a:t>first n </a:t>
            </a:r>
            <a:r>
              <a:rPr lang="en-US" sz="2000" dirty="0"/>
              <a:t>square numbers (instead of just the first 100)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1" name="Rounded Rectangular Callout 30"/>
          <p:cNvSpPr/>
          <p:nvPr/>
        </p:nvSpPr>
        <p:spPr bwMode="auto">
          <a:xfrm>
            <a:off x="2212068" y="1817336"/>
            <a:ext cx="4447677" cy="1242128"/>
          </a:xfrm>
          <a:prstGeom prst="wedgeRoundRectCallout">
            <a:avLst>
              <a:gd name="adj1" fmla="val -45559"/>
              <a:gd name="adj2" fmla="val 94250"/>
              <a:gd name="adj3" fmla="val 16667"/>
            </a:avLst>
          </a:prstGeom>
          <a:solidFill>
            <a:srgbClr val="FFEFD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Comic Sans MS" pitchFamily="66" charset="0"/>
                <a:cs typeface="Times New Roman" pitchFamily="18" charset="0"/>
              </a:rPr>
              <a:t>Step #6: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Add a destructor that frees the dynamic array when we’re done!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66180" y="6019800"/>
            <a:ext cx="2171803" cy="457200"/>
          </a:xfrm>
          <a:prstGeom prst="rect">
            <a:avLst/>
          </a:prstGeom>
          <a:solidFill>
            <a:srgbClr val="A3FFE0"/>
          </a:solidFill>
        </p:spPr>
        <p:txBody>
          <a:bodyPr wrap="square"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4" name="AutoShape 43"/>
          <p:cNvSpPr>
            <a:spLocks noChangeArrowheads="1"/>
          </p:cNvSpPr>
          <p:nvPr/>
        </p:nvSpPr>
        <p:spPr bwMode="auto">
          <a:xfrm>
            <a:off x="3399790" y="686445"/>
            <a:ext cx="3733800" cy="1524000"/>
          </a:xfrm>
          <a:prstGeom prst="wedgeRoundRectCallout">
            <a:avLst>
              <a:gd name="adj1" fmla="val -49194"/>
              <a:gd name="adj2" fmla="val 86773"/>
              <a:gd name="adj3" fmla="val 16667"/>
            </a:avLst>
          </a:prstGeom>
          <a:solidFill>
            <a:srgbClr val="FFEBFF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pPr algn="ctr"/>
            <a:r>
              <a:rPr lang="en-US" sz="2000" dirty="0"/>
              <a:t>Let’s assume we’re given a function that can give us any digit of </a:t>
            </a:r>
            <a:r>
              <a:rPr lang="el-GR" sz="2000" dirty="0"/>
              <a:t>π</a:t>
            </a:r>
            <a:r>
              <a:rPr lang="en-US" sz="2000" dirty="0"/>
              <a:t>.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526914" y="6035310"/>
            <a:ext cx="2768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chemeClr val="tx1"/>
                </a:solidFill>
              </a:rPr>
              <a:t>int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rgbClr val="FF0066"/>
                </a:solidFill>
              </a:rPr>
              <a:t>*</a:t>
            </a:r>
            <a:r>
              <a:rPr lang="en-US" sz="1800" dirty="0" err="1">
                <a:solidFill>
                  <a:srgbClr val="FF0066"/>
                </a:solidFill>
              </a:rPr>
              <a:t>m_pi</a:t>
            </a:r>
            <a:r>
              <a:rPr lang="en-US" sz="1800" dirty="0">
                <a:solidFill>
                  <a:schemeClr val="tx1"/>
                </a:solidFill>
              </a:rPr>
              <a:t>, </a:t>
            </a:r>
            <a:r>
              <a:rPr lang="en-US" sz="1800" dirty="0" err="1">
                <a:solidFill>
                  <a:srgbClr val="FF0066"/>
                </a:solidFill>
              </a:rPr>
              <a:t>m_n</a:t>
            </a:r>
            <a:r>
              <a:rPr lang="en-US" sz="1800" dirty="0">
                <a:solidFill>
                  <a:schemeClr val="tx1"/>
                </a:solidFill>
              </a:rPr>
              <a:t>;</a:t>
            </a:r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2074708" y="4114800"/>
            <a:ext cx="3259292" cy="1676400"/>
          </a:xfrm>
          <a:prstGeom prst="wedgeRoundRectCallout">
            <a:avLst>
              <a:gd name="adj1" fmla="val -69675"/>
              <a:gd name="adj2" fmla="val 67327"/>
              <a:gd name="adj3" fmla="val 16667"/>
            </a:avLst>
          </a:prstGeom>
          <a:solidFill>
            <a:srgbClr val="FFEFD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Comic Sans MS" pitchFamily="66" charset="0"/>
                <a:cs typeface="Times New Roman" pitchFamily="18" charset="0"/>
              </a:rPr>
              <a:t>Step #1: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Change our fixed array to a pointer variable and add a size variable.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6" name="AutoShape 43"/>
          <p:cNvSpPr>
            <a:spLocks noChangeArrowheads="1"/>
          </p:cNvSpPr>
          <p:nvPr/>
        </p:nvSpPr>
        <p:spPr bwMode="auto">
          <a:xfrm>
            <a:off x="1265772" y="2938128"/>
            <a:ext cx="3733800" cy="1524000"/>
          </a:xfrm>
          <a:prstGeom prst="wedgeRoundRectCallout">
            <a:avLst>
              <a:gd name="adj1" fmla="val 56724"/>
              <a:gd name="adj2" fmla="val 92773"/>
              <a:gd name="adj3" fmla="val 16667"/>
            </a:avLst>
          </a:prstGeom>
          <a:solidFill>
            <a:srgbClr val="FFEBFF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pPr algn="ctr"/>
            <a:r>
              <a:rPr lang="en-US" sz="2000" dirty="0"/>
              <a:t>Cool! Now we can have </a:t>
            </a:r>
            <a:r>
              <a:rPr lang="en-US" sz="2000" dirty="0" err="1"/>
              <a:t>PiNerds</a:t>
            </a:r>
            <a:r>
              <a:rPr lang="en-US" sz="2000" dirty="0"/>
              <a:t> of varying </a:t>
            </a:r>
            <a:r>
              <a:rPr lang="en-US" sz="2000" dirty="0" err="1"/>
              <a:t>nerdiness</a:t>
            </a:r>
            <a:r>
              <a:rPr lang="en-US" sz="2000" dirty="0"/>
              <a:t>!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1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1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44444E-6 L -0.21111 -4.44444E-6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56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91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91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1177" grpId="0"/>
      <p:bldP spid="391183" grpId="0"/>
      <p:bldP spid="22" grpId="0"/>
      <p:bldP spid="23" grpId="0"/>
      <p:bldP spid="24" grpId="0" animBg="1"/>
      <p:bldP spid="27" grpId="0" animBg="1"/>
      <p:bldP spid="27" grpId="1" animBg="1"/>
      <p:bldP spid="28" grpId="0" animBg="1"/>
      <p:bldP spid="28" grpId="1" animBg="1"/>
      <p:bldP spid="30" grpId="0" animBg="1"/>
      <p:bldP spid="29" grpId="0" animBg="1"/>
      <p:bldP spid="29" grpId="1" animBg="1"/>
      <p:bldP spid="32" grpId="0"/>
      <p:bldP spid="37" grpId="0" animBg="1"/>
      <p:bldP spid="2" grpId="0"/>
      <p:bldP spid="35" grpId="0" animBg="1"/>
      <p:bldP spid="35" grpId="1" animBg="1"/>
      <p:bldP spid="31" grpId="0" animBg="1"/>
      <p:bldP spid="31" grpId="1" animBg="1"/>
      <p:bldP spid="33" grpId="0" animBg="1"/>
      <p:bldP spid="34" grpId="0" animBg="1" autoUpdateAnimBg="0"/>
      <p:bldP spid="34" grpId="1" animBg="1"/>
      <p:bldP spid="25" grpId="0"/>
      <p:bldP spid="25" grpId="1"/>
      <p:bldP spid="5" grpId="0" animBg="1"/>
      <p:bldP spid="5" grpId="1" animBg="1"/>
      <p:bldP spid="36" grpId="0" animBg="1" autoUpdateAnimBg="0"/>
      <p:bldP spid="36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3EE2E-6464-42D3-AB9E-27ECED90B2A7}" type="slidenum">
              <a:rPr lang="en-US"/>
              <a:pPr/>
              <a:t>42</a:t>
            </a:fld>
            <a:endParaRPr lang="en-US"/>
          </a:p>
        </p:txBody>
      </p:sp>
      <p:sp>
        <p:nvSpPr>
          <p:cNvPr id="404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New and Delete </a:t>
            </a:r>
          </a:p>
        </p:txBody>
      </p:sp>
      <p:sp>
        <p:nvSpPr>
          <p:cNvPr id="404484" name="Text Box 4"/>
          <p:cNvSpPr txBox="1">
            <a:spLocks noChangeArrowheads="1"/>
          </p:cNvSpPr>
          <p:nvPr/>
        </p:nvSpPr>
        <p:spPr bwMode="auto">
          <a:xfrm>
            <a:off x="365125" y="1031875"/>
            <a:ext cx="48926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So we just saw how to use new and delete to allocate </a:t>
            </a:r>
            <a:r>
              <a:rPr lang="en-US" dirty="0">
                <a:solidFill>
                  <a:srgbClr val="6600CC"/>
                </a:solidFill>
              </a:rPr>
              <a:t>arrays</a:t>
            </a:r>
            <a:r>
              <a:rPr lang="en-US" dirty="0"/>
              <a:t>…</a:t>
            </a:r>
          </a:p>
        </p:txBody>
      </p:sp>
      <p:sp>
        <p:nvSpPr>
          <p:cNvPr id="404485" name="Text Box 5"/>
          <p:cNvSpPr txBox="1">
            <a:spLocks noChangeArrowheads="1"/>
          </p:cNvSpPr>
          <p:nvPr/>
        </p:nvSpPr>
        <p:spPr bwMode="auto">
          <a:xfrm>
            <a:off x="3429000" y="2362200"/>
            <a:ext cx="48926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We can also use new and delete to allocate </a:t>
            </a:r>
            <a:r>
              <a:rPr lang="en-US" dirty="0">
                <a:solidFill>
                  <a:srgbClr val="6600CC"/>
                </a:solidFill>
              </a:rPr>
              <a:t>non-array variables</a:t>
            </a:r>
            <a:r>
              <a:rPr lang="en-US" dirty="0"/>
              <a:t>.</a:t>
            </a:r>
          </a:p>
        </p:txBody>
      </p:sp>
      <p:sp>
        <p:nvSpPr>
          <p:cNvPr id="404486" name="Text Box 6"/>
          <p:cNvSpPr txBox="1">
            <a:spLocks noChangeArrowheads="1"/>
          </p:cNvSpPr>
          <p:nvPr/>
        </p:nvSpPr>
        <p:spPr bwMode="auto">
          <a:xfrm>
            <a:off x="914400" y="4114800"/>
            <a:ext cx="48926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000">
                <a:solidFill>
                  <a:srgbClr val="6600CC"/>
                </a:solidFill>
              </a:rPr>
              <a:t>Let’s see!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CD40-3AE5-431F-8ED4-4457FFDE006C}" type="slidenum">
              <a:rPr lang="en-US"/>
              <a:pPr/>
              <a:t>43</a:t>
            </a:fld>
            <a:endParaRPr lang="en-US"/>
          </a:p>
        </p:txBody>
      </p:sp>
      <p:sp>
        <p:nvSpPr>
          <p:cNvPr id="406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06532" name="Text Box 4"/>
          <p:cNvSpPr txBox="1">
            <a:spLocks noChangeArrowheads="1"/>
          </p:cNvSpPr>
          <p:nvPr/>
        </p:nvSpPr>
        <p:spPr bwMode="auto">
          <a:xfrm>
            <a:off x="76200" y="-31750"/>
            <a:ext cx="5532438" cy="7062788"/>
          </a:xfrm>
          <a:prstGeom prst="rect">
            <a:avLst/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 err="1">
                <a:latin typeface="Courier New" pitchFamily="49" charset="0"/>
              </a:rPr>
              <a:t>struct</a:t>
            </a:r>
            <a:r>
              <a:rPr lang="en-US" sz="1800" b="1" dirty="0">
                <a:latin typeface="Courier New" pitchFamily="49" charset="0"/>
              </a:rPr>
              <a:t> Book</a:t>
            </a: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   string title;</a:t>
            </a:r>
          </a:p>
          <a:p>
            <a:r>
              <a:rPr lang="en-US" sz="1800" b="1" dirty="0">
                <a:latin typeface="Courier New" pitchFamily="49" charset="0"/>
              </a:rPr>
              <a:t>   string author;</a:t>
            </a:r>
          </a:p>
          <a:p>
            <a:r>
              <a:rPr lang="en-US" sz="1800" b="1" dirty="0">
                <a:latin typeface="Courier New" pitchFamily="49" charset="0"/>
              </a:rPr>
              <a:t>};</a:t>
            </a:r>
          </a:p>
          <a:p>
            <a:endParaRPr lang="en-US" sz="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class </a:t>
            </a:r>
            <a:r>
              <a:rPr lang="en-US" sz="1800" b="1" dirty="0" err="1">
                <a:latin typeface="Courier New" pitchFamily="49" charset="0"/>
              </a:rPr>
              <a:t>CSNerd</a:t>
            </a:r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public: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</a:rPr>
              <a:t>(string name) {</a:t>
            </a:r>
          </a:p>
          <a:p>
            <a:r>
              <a:rPr lang="en-US" sz="1800" b="1" dirty="0">
                <a:latin typeface="Courier New" pitchFamily="49" charset="0"/>
              </a:rPr>
              <a:t>     </a:t>
            </a:r>
            <a:r>
              <a:rPr lang="en-US" sz="1800" b="1" dirty="0" err="1">
                <a:latin typeface="Courier New" pitchFamily="49" charset="0"/>
              </a:rPr>
              <a:t>m_myBook</a:t>
            </a:r>
            <a:r>
              <a:rPr lang="en-US" sz="1800" b="1" dirty="0">
                <a:latin typeface="Courier New" pitchFamily="49" charset="0"/>
              </a:rPr>
              <a:t> =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nullptr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    </a:t>
            </a:r>
            <a:r>
              <a:rPr lang="en-US" sz="1800" b="1" dirty="0" err="1">
                <a:latin typeface="Courier New" pitchFamily="49" charset="0"/>
              </a:rPr>
              <a:t>m_myName</a:t>
            </a:r>
            <a:r>
              <a:rPr lang="en-US" sz="1800" b="1" dirty="0">
                <a:latin typeface="Courier New" pitchFamily="49" charset="0"/>
              </a:rPr>
              <a:t> = name;</a:t>
            </a:r>
          </a:p>
          <a:p>
            <a:r>
              <a:rPr lang="en-US" sz="1800" b="1" dirty="0">
                <a:latin typeface="Courier New" pitchFamily="49" charset="0"/>
              </a:rPr>
              <a:t>   }</a:t>
            </a:r>
          </a:p>
          <a:p>
            <a:endParaRPr lang="en-US" sz="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void </a:t>
            </a:r>
            <a:r>
              <a:rPr lang="en-US" sz="1800" b="1" dirty="0" err="1">
                <a:latin typeface="Courier New" pitchFamily="49" charset="0"/>
              </a:rPr>
              <a:t>giveBook</a:t>
            </a:r>
            <a:r>
              <a:rPr lang="en-US" sz="1800" b="1" dirty="0">
                <a:latin typeface="Courier New" pitchFamily="49" charset="0"/>
              </a:rPr>
              <a:t>(string t, string a) {</a:t>
            </a:r>
          </a:p>
          <a:p>
            <a:r>
              <a:rPr lang="en-US" sz="1800" b="1" dirty="0">
                <a:latin typeface="Courier New" pitchFamily="49" charset="0"/>
              </a:rPr>
              <a:t>     </a:t>
            </a:r>
            <a:r>
              <a:rPr lang="en-US" sz="1800" b="1" dirty="0" err="1">
                <a:latin typeface="Courier New" pitchFamily="49" charset="0"/>
              </a:rPr>
              <a:t>m_myBook</a:t>
            </a:r>
            <a:r>
              <a:rPr lang="en-US" sz="1800" b="1" dirty="0">
                <a:latin typeface="Courier New" pitchFamily="49" charset="0"/>
              </a:rPr>
              <a:t> = new Book;</a:t>
            </a:r>
          </a:p>
          <a:p>
            <a:r>
              <a:rPr lang="en-US" sz="1800" b="1" dirty="0">
                <a:latin typeface="Courier New" pitchFamily="49" charset="0"/>
              </a:rPr>
              <a:t>     </a:t>
            </a:r>
            <a:r>
              <a:rPr lang="en-US" sz="1800" b="1" dirty="0" err="1">
                <a:latin typeface="Courier New" pitchFamily="49" charset="0"/>
              </a:rPr>
              <a:t>m_myBook</a:t>
            </a:r>
            <a:r>
              <a:rPr lang="en-US" sz="1800" b="1" dirty="0">
                <a:latin typeface="Courier New" pitchFamily="49" charset="0"/>
              </a:rPr>
              <a:t>-&gt;title = t;</a:t>
            </a:r>
          </a:p>
          <a:p>
            <a:r>
              <a:rPr lang="en-US" sz="1800" b="1" dirty="0">
                <a:latin typeface="Courier New" pitchFamily="49" charset="0"/>
              </a:rPr>
              <a:t>     </a:t>
            </a:r>
            <a:r>
              <a:rPr lang="en-US" sz="1800" b="1" dirty="0" err="1">
                <a:latin typeface="Courier New" pitchFamily="49" charset="0"/>
              </a:rPr>
              <a:t>m_myBook</a:t>
            </a:r>
            <a:r>
              <a:rPr lang="en-US" sz="1800" b="1" dirty="0">
                <a:latin typeface="Courier New" pitchFamily="49" charset="0"/>
              </a:rPr>
              <a:t>-&gt;author = a;</a:t>
            </a:r>
          </a:p>
          <a:p>
            <a:r>
              <a:rPr lang="en-US" sz="1800" b="1" dirty="0">
                <a:latin typeface="Courier New" pitchFamily="49" charset="0"/>
              </a:rPr>
              <a:t>   }</a:t>
            </a:r>
          </a:p>
          <a:p>
            <a:endParaRPr lang="en-US" sz="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~</a:t>
            </a:r>
            <a:r>
              <a:rPr lang="en-US" sz="1800" b="1" dirty="0" err="1">
                <a:latin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</a:rPr>
              <a:t>() {</a:t>
            </a:r>
          </a:p>
          <a:p>
            <a:r>
              <a:rPr lang="en-US" sz="1800" b="1" dirty="0">
                <a:latin typeface="Courier New" pitchFamily="49" charset="0"/>
              </a:rPr>
              <a:t>     delete </a:t>
            </a:r>
            <a:r>
              <a:rPr lang="en-US" sz="1800" b="1" dirty="0" err="1">
                <a:latin typeface="Courier New" pitchFamily="49" charset="0"/>
              </a:rPr>
              <a:t>m_myBook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  }</a:t>
            </a:r>
          </a:p>
          <a:p>
            <a:r>
              <a:rPr lang="en-US" sz="1800" b="1" dirty="0">
                <a:latin typeface="Courier New" pitchFamily="49" charset="0"/>
              </a:rPr>
              <a:t>private:</a:t>
            </a:r>
          </a:p>
          <a:p>
            <a:r>
              <a:rPr lang="en-US" sz="1800" b="1" dirty="0">
                <a:latin typeface="Courier New" pitchFamily="49" charset="0"/>
              </a:rPr>
              <a:t>   Book *</a:t>
            </a:r>
            <a:r>
              <a:rPr lang="en-US" sz="1800" b="1" dirty="0" err="1">
                <a:latin typeface="Courier New" pitchFamily="49" charset="0"/>
              </a:rPr>
              <a:t>m_myBook</a:t>
            </a:r>
            <a:r>
              <a:rPr lang="en-US" sz="1800" b="1" dirty="0">
                <a:latin typeface="Courier New" pitchFamily="49" charset="0"/>
              </a:rPr>
              <a:t>; </a:t>
            </a:r>
          </a:p>
          <a:p>
            <a:r>
              <a:rPr lang="en-US" sz="1800" b="1" dirty="0">
                <a:latin typeface="Courier New" pitchFamily="49" charset="0"/>
              </a:rPr>
              <a:t>   string </a:t>
            </a:r>
            <a:r>
              <a:rPr lang="en-US" sz="1800" b="1" dirty="0" err="1">
                <a:latin typeface="Courier New" pitchFamily="49" charset="0"/>
              </a:rPr>
              <a:t>m_myName</a:t>
            </a:r>
            <a:r>
              <a:rPr lang="en-US" sz="1800" b="1" dirty="0">
                <a:latin typeface="Courier New" pitchFamily="49" charset="0"/>
              </a:rPr>
              <a:t>;	</a:t>
            </a:r>
          </a:p>
          <a:p>
            <a:r>
              <a:rPr lang="en-US" sz="1800" b="1" dirty="0">
                <a:latin typeface="Courier New" pitchFamily="49" charset="0"/>
              </a:rPr>
              <a:t>};</a:t>
            </a:r>
          </a:p>
        </p:txBody>
      </p:sp>
      <p:sp>
        <p:nvSpPr>
          <p:cNvPr id="406534" name="Rectangle 6"/>
          <p:cNvSpPr>
            <a:spLocks noChangeArrowheads="1"/>
          </p:cNvSpPr>
          <p:nvPr/>
        </p:nvSpPr>
        <p:spPr bwMode="auto">
          <a:xfrm>
            <a:off x="5645150" y="1754188"/>
            <a:ext cx="3087688" cy="257651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300"/>
              <a:t>As we know, most </a:t>
            </a:r>
            <a:br>
              <a:rPr lang="en-US" sz="2300"/>
            </a:br>
            <a:r>
              <a:rPr lang="en-US" sz="2300"/>
              <a:t>Comp Sci students </a:t>
            </a:r>
            <a:br>
              <a:rPr lang="en-US" sz="2300"/>
            </a:br>
            <a:r>
              <a:rPr lang="en-US" sz="2300">
                <a:solidFill>
                  <a:schemeClr val="accent2"/>
                </a:solidFill>
              </a:rPr>
              <a:t>hate to carry around </a:t>
            </a:r>
            <a:br>
              <a:rPr lang="en-US" sz="2300">
                <a:solidFill>
                  <a:schemeClr val="accent2"/>
                </a:solidFill>
              </a:rPr>
            </a:br>
            <a:r>
              <a:rPr lang="en-US" sz="2300">
                <a:solidFill>
                  <a:schemeClr val="accent2"/>
                </a:solidFill>
              </a:rPr>
              <a:t>heavy books</a:t>
            </a:r>
            <a:r>
              <a:rPr lang="en-US" sz="2300"/>
              <a:t> unless </a:t>
            </a:r>
            <a:br>
              <a:rPr lang="en-US" sz="2300"/>
            </a:br>
            <a:r>
              <a:rPr lang="en-US" sz="2300"/>
              <a:t>they absolutely </a:t>
            </a:r>
            <a:br>
              <a:rPr lang="en-US" sz="2300"/>
            </a:br>
            <a:r>
              <a:rPr lang="en-US" sz="2300"/>
              <a:t>have to.</a:t>
            </a:r>
          </a:p>
        </p:txBody>
      </p:sp>
      <p:sp>
        <p:nvSpPr>
          <p:cNvPr id="406535" name="Rectangle 7"/>
          <p:cNvSpPr>
            <a:spLocks noChangeArrowheads="1"/>
          </p:cNvSpPr>
          <p:nvPr/>
        </p:nvSpPr>
        <p:spPr bwMode="auto">
          <a:xfrm>
            <a:off x="5651500" y="1755775"/>
            <a:ext cx="3168650" cy="2655888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000" dirty="0"/>
              <a:t>So if I just define a </a:t>
            </a:r>
            <a:br>
              <a:rPr lang="en-US" sz="2000" dirty="0"/>
            </a:br>
            <a:r>
              <a:rPr lang="en-US" sz="2000" dirty="0"/>
              <a:t>CS student he won’t </a:t>
            </a:r>
            <a:br>
              <a:rPr lang="en-US" sz="2000" dirty="0"/>
            </a:br>
            <a:r>
              <a:rPr lang="en-US" sz="2000" dirty="0"/>
              <a:t>by default have a </a:t>
            </a:r>
            <a:br>
              <a:rPr lang="en-US" sz="2000" dirty="0"/>
            </a:br>
            <a:r>
              <a:rPr lang="en-US" sz="2000" dirty="0"/>
              <a:t>book… </a:t>
            </a:r>
            <a:r>
              <a:rPr lang="en-US" sz="2000" dirty="0">
                <a:solidFill>
                  <a:schemeClr val="accent2"/>
                </a:solidFill>
              </a:rPr>
              <a:t>(Nor will he </a:t>
            </a:r>
            <a:br>
              <a:rPr lang="en-US" sz="2000" dirty="0">
                <a:solidFill>
                  <a:schemeClr val="accent2"/>
                </a:solidFill>
              </a:rPr>
            </a:br>
            <a:r>
              <a:rPr lang="en-US" sz="2000" dirty="0">
                <a:solidFill>
                  <a:schemeClr val="accent2"/>
                </a:solidFill>
              </a:rPr>
              <a:t>have to reserve the</a:t>
            </a:r>
            <a:br>
              <a:rPr lang="en-US" sz="2000" dirty="0">
                <a:solidFill>
                  <a:schemeClr val="accent2"/>
                </a:solidFill>
              </a:rPr>
            </a:br>
            <a:r>
              <a:rPr lang="en-US" sz="2000" dirty="0">
                <a:solidFill>
                  <a:schemeClr val="accent2"/>
                </a:solidFill>
              </a:rPr>
              <a:t>memory required to </a:t>
            </a:r>
            <a:br>
              <a:rPr lang="en-US" sz="2000" dirty="0">
                <a:solidFill>
                  <a:schemeClr val="accent2"/>
                </a:solidFill>
              </a:rPr>
            </a:br>
            <a:r>
              <a:rPr lang="en-US" sz="2000" dirty="0">
                <a:solidFill>
                  <a:schemeClr val="accent2"/>
                </a:solidFill>
              </a:rPr>
              <a:t>hold a book)</a:t>
            </a:r>
          </a:p>
        </p:txBody>
      </p:sp>
      <p:sp>
        <p:nvSpPr>
          <p:cNvPr id="406536" name="Text Box 8"/>
          <p:cNvSpPr txBox="1">
            <a:spLocks noChangeArrowheads="1"/>
          </p:cNvSpPr>
          <p:nvPr/>
        </p:nvSpPr>
        <p:spPr bwMode="auto">
          <a:xfrm>
            <a:off x="5029200" y="4724400"/>
            <a:ext cx="4038600" cy="2030413"/>
          </a:xfrm>
          <a:prstGeom prst="rect">
            <a:avLst/>
          </a:prstGeom>
          <a:solidFill>
            <a:srgbClr val="FFE3FF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main(void)</a:t>
            </a:r>
          </a:p>
          <a:p>
            <a:pPr>
              <a:spcBef>
                <a:spcPct val="50000"/>
              </a:spcBef>
            </a:pPr>
            <a:r>
              <a:rPr lang="en-US" sz="1800" b="1" dirty="0">
                <a:latin typeface="Courier New" pitchFamily="49" charset="0"/>
              </a:rPr>
              <a:t>{</a:t>
            </a:r>
          </a:p>
          <a:p>
            <a:pPr>
              <a:spcBef>
                <a:spcPct val="50000"/>
              </a:spcBef>
            </a:pPr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</a:rPr>
              <a:t> s(“Hal”);</a:t>
            </a:r>
          </a:p>
          <a:p>
            <a:pPr>
              <a:spcBef>
                <a:spcPct val="50000"/>
              </a:spcBef>
            </a:pPr>
            <a:r>
              <a:rPr lang="en-US" sz="1800" b="1" dirty="0">
                <a:latin typeface="Courier New" pitchFamily="49" charset="0"/>
              </a:rPr>
              <a:t>  ...</a:t>
            </a:r>
          </a:p>
          <a:p>
            <a:pPr>
              <a:spcBef>
                <a:spcPct val="50000"/>
              </a:spcBef>
            </a:pPr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406537" name="Line 9"/>
          <p:cNvSpPr>
            <a:spLocks noChangeShapeType="1"/>
          </p:cNvSpPr>
          <p:nvPr/>
        </p:nvSpPr>
        <p:spPr bwMode="auto">
          <a:xfrm>
            <a:off x="5029200" y="57435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406544" name="Group 16"/>
          <p:cNvGrpSpPr>
            <a:grpSpLocks/>
          </p:cNvGrpSpPr>
          <p:nvPr/>
        </p:nvGrpSpPr>
        <p:grpSpPr bwMode="auto">
          <a:xfrm>
            <a:off x="5638800" y="3429000"/>
            <a:ext cx="2863850" cy="1066800"/>
            <a:chOff x="3888" y="1824"/>
            <a:chExt cx="1804" cy="672"/>
          </a:xfrm>
        </p:grpSpPr>
        <p:sp>
          <p:nvSpPr>
            <p:cNvPr id="406538" name="Rectangle 10"/>
            <p:cNvSpPr>
              <a:spLocks noChangeArrowheads="1"/>
            </p:cNvSpPr>
            <p:nvPr/>
          </p:nvSpPr>
          <p:spPr bwMode="auto">
            <a:xfrm>
              <a:off x="4512" y="1872"/>
              <a:ext cx="1180" cy="624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6539" name="Text Box 11"/>
            <p:cNvSpPr txBox="1">
              <a:spLocks noChangeArrowheads="1"/>
            </p:cNvSpPr>
            <p:nvPr/>
          </p:nvSpPr>
          <p:spPr bwMode="auto">
            <a:xfrm>
              <a:off x="3888" y="1824"/>
              <a:ext cx="6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      s</a:t>
              </a:r>
            </a:p>
          </p:txBody>
        </p:sp>
        <p:sp>
          <p:nvSpPr>
            <p:cNvPr id="406540" name="Text Box 12"/>
            <p:cNvSpPr txBox="1">
              <a:spLocks noChangeArrowheads="1"/>
            </p:cNvSpPr>
            <p:nvPr/>
          </p:nvSpPr>
          <p:spPr bwMode="auto">
            <a:xfrm>
              <a:off x="4512" y="1950"/>
              <a:ext cx="74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m_myBook</a:t>
              </a:r>
            </a:p>
          </p:txBody>
        </p:sp>
        <p:sp>
          <p:nvSpPr>
            <p:cNvPr id="406541" name="Rectangle 13"/>
            <p:cNvSpPr>
              <a:spLocks noChangeArrowheads="1"/>
            </p:cNvSpPr>
            <p:nvPr/>
          </p:nvSpPr>
          <p:spPr bwMode="auto">
            <a:xfrm>
              <a:off x="5281" y="1979"/>
              <a:ext cx="354" cy="1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6542" name="Text Box 14"/>
            <p:cNvSpPr txBox="1">
              <a:spLocks noChangeArrowheads="1"/>
            </p:cNvSpPr>
            <p:nvPr/>
          </p:nvSpPr>
          <p:spPr bwMode="auto">
            <a:xfrm>
              <a:off x="4512" y="2200"/>
              <a:ext cx="79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m_myName</a:t>
              </a:r>
            </a:p>
          </p:txBody>
        </p:sp>
        <p:sp>
          <p:nvSpPr>
            <p:cNvPr id="406543" name="Rectangle 15"/>
            <p:cNvSpPr>
              <a:spLocks noChangeArrowheads="1"/>
            </p:cNvSpPr>
            <p:nvPr/>
          </p:nvSpPr>
          <p:spPr bwMode="auto">
            <a:xfrm>
              <a:off x="5280" y="2238"/>
              <a:ext cx="354" cy="1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06545" name="Line 17"/>
          <p:cNvSpPr>
            <a:spLocks noChangeShapeType="1"/>
          </p:cNvSpPr>
          <p:nvPr/>
        </p:nvSpPr>
        <p:spPr bwMode="auto">
          <a:xfrm>
            <a:off x="228600" y="24860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6546" name="Line 18"/>
          <p:cNvSpPr>
            <a:spLocks noChangeShapeType="1"/>
          </p:cNvSpPr>
          <p:nvPr/>
        </p:nvSpPr>
        <p:spPr bwMode="auto">
          <a:xfrm>
            <a:off x="476250" y="27749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6547" name="Text Box 19"/>
          <p:cNvSpPr txBox="1">
            <a:spLocks noChangeArrowheads="1"/>
          </p:cNvSpPr>
          <p:nvPr/>
        </p:nvSpPr>
        <p:spPr bwMode="auto">
          <a:xfrm>
            <a:off x="7785100" y="3625850"/>
            <a:ext cx="81624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nullptr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06548" name="Line 20"/>
          <p:cNvSpPr>
            <a:spLocks noChangeShapeType="1"/>
          </p:cNvSpPr>
          <p:nvPr/>
        </p:nvSpPr>
        <p:spPr bwMode="auto">
          <a:xfrm>
            <a:off x="488950" y="30638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6549" name="Text Box 21"/>
          <p:cNvSpPr txBox="1">
            <a:spLocks noChangeArrowheads="1"/>
          </p:cNvSpPr>
          <p:nvPr/>
        </p:nvSpPr>
        <p:spPr bwMode="auto">
          <a:xfrm>
            <a:off x="7785100" y="4038600"/>
            <a:ext cx="685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6600CC"/>
                </a:solidFill>
              </a:rPr>
              <a:t>“Hal”</a:t>
            </a:r>
          </a:p>
        </p:txBody>
      </p:sp>
      <p:sp>
        <p:nvSpPr>
          <p:cNvPr id="406550" name="Line 22"/>
          <p:cNvSpPr>
            <a:spLocks noChangeShapeType="1"/>
          </p:cNvSpPr>
          <p:nvPr/>
        </p:nvSpPr>
        <p:spPr bwMode="auto">
          <a:xfrm>
            <a:off x="288925" y="33083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6551" name="Line 23"/>
          <p:cNvSpPr>
            <a:spLocks noChangeShapeType="1"/>
          </p:cNvSpPr>
          <p:nvPr/>
        </p:nvSpPr>
        <p:spPr bwMode="auto">
          <a:xfrm>
            <a:off x="4772025" y="65690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6552" name="Line 24"/>
          <p:cNvSpPr>
            <a:spLocks noChangeShapeType="1"/>
          </p:cNvSpPr>
          <p:nvPr/>
        </p:nvSpPr>
        <p:spPr bwMode="auto">
          <a:xfrm>
            <a:off x="212725" y="51943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6553" name="Line 25"/>
          <p:cNvSpPr>
            <a:spLocks noChangeShapeType="1"/>
          </p:cNvSpPr>
          <p:nvPr/>
        </p:nvSpPr>
        <p:spPr bwMode="auto">
          <a:xfrm>
            <a:off x="485775" y="54578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6554" name="AutoShape 26"/>
          <p:cNvSpPr>
            <a:spLocks noChangeArrowheads="1"/>
          </p:cNvSpPr>
          <p:nvPr/>
        </p:nvSpPr>
        <p:spPr bwMode="auto">
          <a:xfrm>
            <a:off x="1219200" y="3641416"/>
            <a:ext cx="3733800" cy="1311584"/>
          </a:xfrm>
          <a:prstGeom prst="wedgeRoundRectCallout">
            <a:avLst>
              <a:gd name="adj1" fmla="val -41583"/>
              <a:gd name="adj2" fmla="val 78638"/>
              <a:gd name="adj3" fmla="val 16667"/>
            </a:avLst>
          </a:prstGeom>
          <a:solidFill>
            <a:srgbClr val="FFEFD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/>
              <a:t>Operating System, can you free the memory for me at location </a:t>
            </a:r>
            <a:r>
              <a:rPr lang="en-US" sz="2000" dirty="0" err="1">
                <a:solidFill>
                  <a:srgbClr val="FF0000"/>
                </a:solidFill>
              </a:rPr>
              <a:t>nullptr</a:t>
            </a:r>
            <a:r>
              <a:rPr lang="en-US" sz="2000" dirty="0"/>
              <a:t>?</a:t>
            </a:r>
          </a:p>
        </p:txBody>
      </p:sp>
      <p:sp>
        <p:nvSpPr>
          <p:cNvPr id="406555" name="AutoShape 27"/>
          <p:cNvSpPr>
            <a:spLocks noChangeArrowheads="1"/>
          </p:cNvSpPr>
          <p:nvPr/>
        </p:nvSpPr>
        <p:spPr bwMode="auto">
          <a:xfrm flipH="1">
            <a:off x="4750025" y="4911864"/>
            <a:ext cx="4393975" cy="1488935"/>
          </a:xfrm>
          <a:prstGeom prst="wedgeRoundRectCallout">
            <a:avLst>
              <a:gd name="adj1" fmla="val -53556"/>
              <a:gd name="adj2" fmla="val 77250"/>
              <a:gd name="adj3" fmla="val 16667"/>
            </a:avLst>
          </a:prstGeom>
          <a:solidFill>
            <a:srgbClr val="FFEFD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OS: </a:t>
            </a:r>
            <a:r>
              <a:rPr lang="en-US" sz="2000" dirty="0"/>
              <a:t>There’s no need to.  The user never allocated any memory </a:t>
            </a:r>
            <a:br>
              <a:rPr lang="en-US" sz="2000" dirty="0"/>
            </a:br>
            <a:r>
              <a:rPr lang="en-US" sz="2000" dirty="0"/>
              <a:t>(I can tell by the </a:t>
            </a:r>
            <a:r>
              <a:rPr lang="en-US" sz="2000" dirty="0" err="1">
                <a:solidFill>
                  <a:srgbClr val="FF0000"/>
                </a:solidFill>
              </a:rPr>
              <a:t>nullptr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value)</a:t>
            </a:r>
          </a:p>
        </p:txBody>
      </p:sp>
      <p:sp>
        <p:nvSpPr>
          <p:cNvPr id="406556" name="Text Box 28"/>
          <p:cNvSpPr txBox="1">
            <a:spLocks noChangeArrowheads="1"/>
          </p:cNvSpPr>
          <p:nvPr/>
        </p:nvSpPr>
        <p:spPr bwMode="auto">
          <a:xfrm>
            <a:off x="2393156" y="1973361"/>
            <a:ext cx="898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“Hal”</a:t>
            </a:r>
          </a:p>
        </p:txBody>
      </p:sp>
      <p:sp>
        <p:nvSpPr>
          <p:cNvPr id="406557" name="AutoShape 29"/>
          <p:cNvSpPr>
            <a:spLocks noChangeArrowheads="1"/>
          </p:cNvSpPr>
          <p:nvPr/>
        </p:nvSpPr>
        <p:spPr bwMode="auto">
          <a:xfrm>
            <a:off x="685800" y="990600"/>
            <a:ext cx="4503738" cy="938311"/>
          </a:xfrm>
          <a:prstGeom prst="wedgeRoundRectCallout">
            <a:avLst>
              <a:gd name="adj1" fmla="val -6230"/>
              <a:gd name="adj2" fmla="val 128290"/>
              <a:gd name="adj3" fmla="val 16667"/>
            </a:avLst>
          </a:prstGeom>
          <a:solidFill>
            <a:srgbClr val="E7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is a special constant used to indicate an invalid or unused pointer.</a:t>
            </a:r>
          </a:p>
        </p:txBody>
      </p:sp>
      <p:sp>
        <p:nvSpPr>
          <p:cNvPr id="406558" name="AutoShape 30"/>
          <p:cNvSpPr>
            <a:spLocks noChangeArrowheads="1"/>
          </p:cNvSpPr>
          <p:nvPr/>
        </p:nvSpPr>
        <p:spPr bwMode="auto">
          <a:xfrm>
            <a:off x="4790485" y="1545579"/>
            <a:ext cx="4232865" cy="1121421"/>
          </a:xfrm>
          <a:prstGeom prst="wedgeRoundRectCallout">
            <a:avLst>
              <a:gd name="adj1" fmla="val 30045"/>
              <a:gd name="adj2" fmla="val 131067"/>
              <a:gd name="adj3" fmla="val 16667"/>
            </a:avLst>
          </a:prstGeom>
          <a:solidFill>
            <a:srgbClr val="E7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This indicates that the </a:t>
            </a:r>
            <a:r>
              <a:rPr lang="en-US" sz="1800" dirty="0" err="1">
                <a:solidFill>
                  <a:schemeClr val="accent2"/>
                </a:solidFill>
              </a:rPr>
              <a:t>m_myBook</a:t>
            </a:r>
            <a:r>
              <a:rPr lang="en-US" sz="1800" dirty="0">
                <a:solidFill>
                  <a:schemeClr val="tx1"/>
                </a:solidFill>
              </a:rPr>
              <a:t> variable doesn’t hold a valid address at this time.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6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6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06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06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6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6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6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06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06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6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06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06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06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06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406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406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534" grpId="0" animBg="1"/>
      <p:bldP spid="406534" grpId="1" animBg="1"/>
      <p:bldP spid="406535" grpId="0" animBg="1"/>
      <p:bldP spid="406535" grpId="1" animBg="1"/>
      <p:bldP spid="406537" grpId="0" animBg="1"/>
      <p:bldP spid="406537" grpId="1" animBg="1"/>
      <p:bldP spid="406545" grpId="0" animBg="1"/>
      <p:bldP spid="406545" grpId="1" animBg="1"/>
      <p:bldP spid="406546" grpId="0" animBg="1"/>
      <p:bldP spid="406546" grpId="1" animBg="1"/>
      <p:bldP spid="406547" grpId="0"/>
      <p:bldP spid="406548" grpId="0" animBg="1"/>
      <p:bldP spid="406548" grpId="1" animBg="1"/>
      <p:bldP spid="406549" grpId="0"/>
      <p:bldP spid="406550" grpId="0" animBg="1"/>
      <p:bldP spid="406550" grpId="1" animBg="1"/>
      <p:bldP spid="406551" grpId="0" animBg="1"/>
      <p:bldP spid="406551" grpId="1" animBg="1"/>
      <p:bldP spid="406552" grpId="0" animBg="1"/>
      <p:bldP spid="406552" grpId="1" animBg="1"/>
      <p:bldP spid="406553" grpId="0" animBg="1"/>
      <p:bldP spid="406553" grpId="1" animBg="1"/>
      <p:bldP spid="406554" grpId="0" animBg="1"/>
      <p:bldP spid="406555" grpId="0" animBg="1"/>
      <p:bldP spid="406556" grpId="0"/>
      <p:bldP spid="406557" grpId="0" animBg="1"/>
      <p:bldP spid="406557" grpId="1" animBg="1"/>
      <p:bldP spid="406558" grpId="0" animBg="1"/>
      <p:bldP spid="406558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6A48F-B9F5-40CC-A5E3-F7879E6F8E59}" type="slidenum">
              <a:rPr lang="en-US"/>
              <a:pPr/>
              <a:t>44</a:t>
            </a:fld>
            <a:endParaRPr lang="en-US"/>
          </a:p>
        </p:txBody>
      </p:sp>
      <p:sp>
        <p:nvSpPr>
          <p:cNvPr id="408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08579" name="Text Box 3"/>
          <p:cNvSpPr txBox="1">
            <a:spLocks noChangeArrowheads="1"/>
          </p:cNvSpPr>
          <p:nvPr/>
        </p:nvSpPr>
        <p:spPr bwMode="auto">
          <a:xfrm>
            <a:off x="76200" y="-31750"/>
            <a:ext cx="5532438" cy="7062788"/>
          </a:xfrm>
          <a:prstGeom prst="rect">
            <a:avLst/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 err="1">
                <a:latin typeface="Courier New" pitchFamily="49" charset="0"/>
              </a:rPr>
              <a:t>struct</a:t>
            </a:r>
            <a:r>
              <a:rPr lang="en-US" sz="1800" b="1" dirty="0">
                <a:latin typeface="Courier New" pitchFamily="49" charset="0"/>
              </a:rPr>
              <a:t> Book</a:t>
            </a: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   string title;</a:t>
            </a:r>
          </a:p>
          <a:p>
            <a:r>
              <a:rPr lang="en-US" sz="1800" b="1" dirty="0">
                <a:latin typeface="Courier New" pitchFamily="49" charset="0"/>
              </a:rPr>
              <a:t>   string author;</a:t>
            </a:r>
          </a:p>
          <a:p>
            <a:r>
              <a:rPr lang="en-US" sz="1800" b="1" dirty="0">
                <a:latin typeface="Courier New" pitchFamily="49" charset="0"/>
              </a:rPr>
              <a:t>};</a:t>
            </a:r>
          </a:p>
          <a:p>
            <a:endParaRPr lang="en-US" sz="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class </a:t>
            </a:r>
            <a:r>
              <a:rPr lang="en-US" sz="1800" b="1" dirty="0" err="1">
                <a:latin typeface="Courier New" pitchFamily="49" charset="0"/>
              </a:rPr>
              <a:t>CSNerd</a:t>
            </a:r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public: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</a:rPr>
              <a:t>(string name) {</a:t>
            </a:r>
          </a:p>
          <a:p>
            <a:r>
              <a:rPr lang="en-US" sz="1800" b="1" dirty="0">
                <a:latin typeface="Courier New" pitchFamily="49" charset="0"/>
              </a:rPr>
              <a:t>     </a:t>
            </a:r>
            <a:r>
              <a:rPr lang="en-US" sz="1800" b="1" dirty="0" err="1">
                <a:latin typeface="Courier New" pitchFamily="49" charset="0"/>
              </a:rPr>
              <a:t>m_myBook</a:t>
            </a:r>
            <a:r>
              <a:rPr lang="en-US" sz="1800" b="1" dirty="0">
                <a:latin typeface="Courier New" pitchFamily="49" charset="0"/>
              </a:rPr>
              <a:t> =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nullptr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    </a:t>
            </a:r>
            <a:r>
              <a:rPr lang="en-US" sz="1800" b="1" dirty="0" err="1">
                <a:latin typeface="Courier New" pitchFamily="49" charset="0"/>
              </a:rPr>
              <a:t>m_myName</a:t>
            </a:r>
            <a:r>
              <a:rPr lang="en-US" sz="1800" b="1" dirty="0">
                <a:latin typeface="Courier New" pitchFamily="49" charset="0"/>
              </a:rPr>
              <a:t> = name;</a:t>
            </a:r>
          </a:p>
          <a:p>
            <a:r>
              <a:rPr lang="en-US" sz="1800" b="1" dirty="0">
                <a:latin typeface="Courier New" pitchFamily="49" charset="0"/>
              </a:rPr>
              <a:t>   }</a:t>
            </a:r>
          </a:p>
          <a:p>
            <a:endParaRPr lang="en-US" sz="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void </a:t>
            </a:r>
            <a:r>
              <a:rPr lang="en-US" sz="1800" b="1" dirty="0" err="1">
                <a:latin typeface="Courier New" pitchFamily="49" charset="0"/>
              </a:rPr>
              <a:t>giveBook</a:t>
            </a:r>
            <a:r>
              <a:rPr lang="en-US" sz="1800" b="1" dirty="0">
                <a:latin typeface="Courier New" pitchFamily="49" charset="0"/>
              </a:rPr>
              <a:t>(string t, string a) {</a:t>
            </a:r>
          </a:p>
          <a:p>
            <a:r>
              <a:rPr lang="en-US" sz="1800" b="1" dirty="0">
                <a:latin typeface="Courier New" pitchFamily="49" charset="0"/>
              </a:rPr>
              <a:t>     </a:t>
            </a:r>
            <a:r>
              <a:rPr lang="en-US" sz="1800" b="1" dirty="0" err="1">
                <a:latin typeface="Courier New" pitchFamily="49" charset="0"/>
              </a:rPr>
              <a:t>m_myBook</a:t>
            </a:r>
            <a:r>
              <a:rPr lang="en-US" sz="1800" b="1" dirty="0">
                <a:latin typeface="Courier New" pitchFamily="49" charset="0"/>
              </a:rPr>
              <a:t> = new Book;</a:t>
            </a:r>
          </a:p>
          <a:p>
            <a:r>
              <a:rPr lang="en-US" sz="1800" b="1" dirty="0">
                <a:latin typeface="Courier New" pitchFamily="49" charset="0"/>
              </a:rPr>
              <a:t>     </a:t>
            </a:r>
            <a:r>
              <a:rPr lang="en-US" sz="1800" b="1" dirty="0" err="1">
                <a:latin typeface="Courier New" pitchFamily="49" charset="0"/>
              </a:rPr>
              <a:t>m_myBook</a:t>
            </a:r>
            <a:r>
              <a:rPr lang="en-US" sz="1800" b="1" dirty="0">
                <a:latin typeface="Courier New" pitchFamily="49" charset="0"/>
              </a:rPr>
              <a:t>-&gt;title = t;</a:t>
            </a:r>
          </a:p>
          <a:p>
            <a:r>
              <a:rPr lang="en-US" sz="1800" b="1" dirty="0">
                <a:latin typeface="Courier New" pitchFamily="49" charset="0"/>
              </a:rPr>
              <a:t>     </a:t>
            </a:r>
            <a:r>
              <a:rPr lang="en-US" sz="1800" b="1" dirty="0" err="1">
                <a:latin typeface="Courier New" pitchFamily="49" charset="0"/>
              </a:rPr>
              <a:t>m_myBook</a:t>
            </a:r>
            <a:r>
              <a:rPr lang="en-US" sz="1800" b="1" dirty="0">
                <a:latin typeface="Courier New" pitchFamily="49" charset="0"/>
              </a:rPr>
              <a:t>-&gt;author = a;</a:t>
            </a:r>
          </a:p>
          <a:p>
            <a:r>
              <a:rPr lang="en-US" sz="1800" b="1" dirty="0">
                <a:latin typeface="Courier New" pitchFamily="49" charset="0"/>
              </a:rPr>
              <a:t>   }</a:t>
            </a:r>
          </a:p>
          <a:p>
            <a:endParaRPr lang="en-US" sz="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~</a:t>
            </a:r>
            <a:r>
              <a:rPr lang="en-US" sz="1800" b="1" dirty="0" err="1">
                <a:latin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</a:rPr>
              <a:t>() {</a:t>
            </a:r>
          </a:p>
          <a:p>
            <a:r>
              <a:rPr lang="en-US" sz="1800" b="1" dirty="0">
                <a:latin typeface="Courier New" pitchFamily="49" charset="0"/>
              </a:rPr>
              <a:t>     delete </a:t>
            </a:r>
            <a:r>
              <a:rPr lang="en-US" sz="1800" b="1" dirty="0" err="1">
                <a:latin typeface="Courier New" pitchFamily="49" charset="0"/>
              </a:rPr>
              <a:t>m_myBook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  }</a:t>
            </a:r>
          </a:p>
          <a:p>
            <a:r>
              <a:rPr lang="en-US" sz="1800" b="1" dirty="0">
                <a:latin typeface="Courier New" pitchFamily="49" charset="0"/>
              </a:rPr>
              <a:t>private:</a:t>
            </a:r>
          </a:p>
          <a:p>
            <a:r>
              <a:rPr lang="en-US" sz="1800" b="1" dirty="0">
                <a:latin typeface="Courier New" pitchFamily="49" charset="0"/>
              </a:rPr>
              <a:t>   Book *</a:t>
            </a:r>
            <a:r>
              <a:rPr lang="en-US" sz="1800" b="1" dirty="0" err="1">
                <a:latin typeface="Courier New" pitchFamily="49" charset="0"/>
              </a:rPr>
              <a:t>m_myBook</a:t>
            </a:r>
            <a:r>
              <a:rPr lang="en-US" sz="1800" b="1" dirty="0">
                <a:latin typeface="Courier New" pitchFamily="49" charset="0"/>
              </a:rPr>
              <a:t>; </a:t>
            </a:r>
          </a:p>
          <a:p>
            <a:r>
              <a:rPr lang="en-US" sz="1800" b="1" dirty="0">
                <a:latin typeface="Courier New" pitchFamily="49" charset="0"/>
              </a:rPr>
              <a:t>   string </a:t>
            </a:r>
            <a:r>
              <a:rPr lang="en-US" sz="1800" b="1" dirty="0" err="1">
                <a:latin typeface="Courier New" pitchFamily="49" charset="0"/>
              </a:rPr>
              <a:t>m_myName</a:t>
            </a:r>
            <a:r>
              <a:rPr lang="en-US" sz="1800" b="1" dirty="0">
                <a:latin typeface="Courier New" pitchFamily="49" charset="0"/>
              </a:rPr>
              <a:t>;	</a:t>
            </a:r>
          </a:p>
          <a:p>
            <a:r>
              <a:rPr lang="en-US" sz="1800" b="1" dirty="0">
                <a:latin typeface="Courier New" pitchFamily="49" charset="0"/>
              </a:rPr>
              <a:t>};</a:t>
            </a:r>
          </a:p>
        </p:txBody>
      </p:sp>
      <p:sp>
        <p:nvSpPr>
          <p:cNvPr id="408580" name="Rectangle 4"/>
          <p:cNvSpPr>
            <a:spLocks noChangeArrowheads="1"/>
          </p:cNvSpPr>
          <p:nvPr/>
        </p:nvSpPr>
        <p:spPr bwMode="auto">
          <a:xfrm>
            <a:off x="5916613" y="1711325"/>
            <a:ext cx="2982912" cy="2541588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300" dirty="0"/>
              <a:t>But what if we have </a:t>
            </a:r>
            <a:br>
              <a:rPr lang="en-US" sz="2300" dirty="0"/>
            </a:br>
            <a:r>
              <a:rPr lang="en-US" sz="2300" dirty="0"/>
              <a:t>a particularly nerdy </a:t>
            </a:r>
            <a:br>
              <a:rPr lang="en-US" sz="2300" dirty="0"/>
            </a:br>
            <a:r>
              <a:rPr lang="en-US" sz="2300" dirty="0"/>
              <a:t>CS student and we’ve </a:t>
            </a:r>
            <a:br>
              <a:rPr lang="en-US" sz="2300" dirty="0"/>
            </a:br>
            <a:r>
              <a:rPr lang="en-US" sz="2300" dirty="0"/>
              <a:t>given her a book to </a:t>
            </a:r>
            <a:br>
              <a:rPr lang="en-US" sz="2300" dirty="0"/>
            </a:br>
            <a:r>
              <a:rPr lang="en-US" sz="2300" dirty="0"/>
              <a:t>hold.  Let’s see</a:t>
            </a:r>
            <a:br>
              <a:rPr lang="en-US" sz="2300" dirty="0"/>
            </a:br>
            <a:r>
              <a:rPr lang="en-US" sz="2300" dirty="0"/>
              <a:t>what happens!</a:t>
            </a:r>
          </a:p>
        </p:txBody>
      </p:sp>
      <p:sp>
        <p:nvSpPr>
          <p:cNvPr id="408582" name="Text Box 6"/>
          <p:cNvSpPr txBox="1">
            <a:spLocks noChangeArrowheads="1"/>
          </p:cNvSpPr>
          <p:nvPr/>
        </p:nvSpPr>
        <p:spPr bwMode="auto">
          <a:xfrm>
            <a:off x="5029200" y="4660900"/>
            <a:ext cx="4038600" cy="2305050"/>
          </a:xfrm>
          <a:prstGeom prst="rect">
            <a:avLst/>
          </a:prstGeom>
          <a:solidFill>
            <a:srgbClr val="FFE3FF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main(void)</a:t>
            </a:r>
          </a:p>
          <a:p>
            <a:pPr>
              <a:spcBef>
                <a:spcPct val="50000"/>
              </a:spcBef>
            </a:pPr>
            <a:r>
              <a:rPr lang="en-US" sz="1800" b="1" dirty="0">
                <a:latin typeface="Courier New" pitchFamily="49" charset="0"/>
              </a:rPr>
              <a:t>{</a:t>
            </a:r>
          </a:p>
          <a:p>
            <a:pPr>
              <a:spcBef>
                <a:spcPct val="50000"/>
              </a:spcBef>
            </a:pPr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</a:rPr>
              <a:t> s(“Liz”);</a:t>
            </a:r>
          </a:p>
          <a:p>
            <a:pPr>
              <a:spcBef>
                <a:spcPct val="50000"/>
              </a:spcBef>
            </a:pPr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s.giveBook</a:t>
            </a:r>
            <a:r>
              <a:rPr lang="en-US" sz="1800" b="1" dirty="0">
                <a:latin typeface="Courier New" pitchFamily="49" charset="0"/>
              </a:rPr>
              <a:t>("</a:t>
            </a:r>
            <a:r>
              <a:rPr lang="en-US" sz="1800" b="1" dirty="0" err="1">
                <a:latin typeface="Courier New" pitchFamily="49" charset="0"/>
              </a:rPr>
              <a:t>Calc</a:t>
            </a:r>
            <a:r>
              <a:rPr lang="en-US" sz="1800" b="1" dirty="0">
                <a:latin typeface="Courier New" pitchFamily="49" charset="0"/>
              </a:rPr>
              <a:t>",</a:t>
            </a:r>
            <a:br>
              <a:rPr lang="en-US" sz="1800" b="1" dirty="0">
                <a:latin typeface="Courier New" pitchFamily="49" charset="0"/>
              </a:rPr>
            </a:br>
            <a:r>
              <a:rPr lang="en-US" sz="1800" b="1" dirty="0">
                <a:latin typeface="Courier New" pitchFamily="49" charset="0"/>
              </a:rPr>
              <a:t>             "Bill Nye");</a:t>
            </a:r>
          </a:p>
          <a:p>
            <a:pPr>
              <a:spcBef>
                <a:spcPct val="50000"/>
              </a:spcBef>
            </a:pPr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408583" name="Line 7"/>
          <p:cNvSpPr>
            <a:spLocks noChangeShapeType="1"/>
          </p:cNvSpPr>
          <p:nvPr/>
        </p:nvSpPr>
        <p:spPr bwMode="auto">
          <a:xfrm>
            <a:off x="5029200" y="56800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408584" name="Group 8"/>
          <p:cNvGrpSpPr>
            <a:grpSpLocks/>
          </p:cNvGrpSpPr>
          <p:nvPr/>
        </p:nvGrpSpPr>
        <p:grpSpPr bwMode="auto">
          <a:xfrm>
            <a:off x="5638800" y="3429000"/>
            <a:ext cx="2863850" cy="1066800"/>
            <a:chOff x="3888" y="1824"/>
            <a:chExt cx="1804" cy="672"/>
          </a:xfrm>
        </p:grpSpPr>
        <p:sp>
          <p:nvSpPr>
            <p:cNvPr id="408585" name="Rectangle 9"/>
            <p:cNvSpPr>
              <a:spLocks noChangeArrowheads="1"/>
            </p:cNvSpPr>
            <p:nvPr/>
          </p:nvSpPr>
          <p:spPr bwMode="auto">
            <a:xfrm>
              <a:off x="4512" y="1872"/>
              <a:ext cx="1180" cy="624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8586" name="Text Box 10"/>
            <p:cNvSpPr txBox="1">
              <a:spLocks noChangeArrowheads="1"/>
            </p:cNvSpPr>
            <p:nvPr/>
          </p:nvSpPr>
          <p:spPr bwMode="auto">
            <a:xfrm>
              <a:off x="3888" y="1824"/>
              <a:ext cx="6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      s</a:t>
              </a:r>
            </a:p>
          </p:txBody>
        </p:sp>
        <p:sp>
          <p:nvSpPr>
            <p:cNvPr id="408587" name="Text Box 11"/>
            <p:cNvSpPr txBox="1">
              <a:spLocks noChangeArrowheads="1"/>
            </p:cNvSpPr>
            <p:nvPr/>
          </p:nvSpPr>
          <p:spPr bwMode="auto">
            <a:xfrm>
              <a:off x="4512" y="1950"/>
              <a:ext cx="74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m_myBook</a:t>
              </a:r>
            </a:p>
          </p:txBody>
        </p:sp>
        <p:sp>
          <p:nvSpPr>
            <p:cNvPr id="408588" name="Rectangle 12"/>
            <p:cNvSpPr>
              <a:spLocks noChangeArrowheads="1"/>
            </p:cNvSpPr>
            <p:nvPr/>
          </p:nvSpPr>
          <p:spPr bwMode="auto">
            <a:xfrm>
              <a:off x="5281" y="1979"/>
              <a:ext cx="354" cy="1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8589" name="Text Box 13"/>
            <p:cNvSpPr txBox="1">
              <a:spLocks noChangeArrowheads="1"/>
            </p:cNvSpPr>
            <p:nvPr/>
          </p:nvSpPr>
          <p:spPr bwMode="auto">
            <a:xfrm>
              <a:off x="4512" y="2200"/>
              <a:ext cx="79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m_myName</a:t>
              </a:r>
            </a:p>
          </p:txBody>
        </p:sp>
        <p:sp>
          <p:nvSpPr>
            <p:cNvPr id="408590" name="Rectangle 14"/>
            <p:cNvSpPr>
              <a:spLocks noChangeArrowheads="1"/>
            </p:cNvSpPr>
            <p:nvPr/>
          </p:nvSpPr>
          <p:spPr bwMode="auto">
            <a:xfrm>
              <a:off x="5280" y="2238"/>
              <a:ext cx="354" cy="1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08591" name="Line 15"/>
          <p:cNvSpPr>
            <a:spLocks noChangeShapeType="1"/>
          </p:cNvSpPr>
          <p:nvPr/>
        </p:nvSpPr>
        <p:spPr bwMode="auto">
          <a:xfrm>
            <a:off x="228600" y="24860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8592" name="Line 16"/>
          <p:cNvSpPr>
            <a:spLocks noChangeShapeType="1"/>
          </p:cNvSpPr>
          <p:nvPr/>
        </p:nvSpPr>
        <p:spPr bwMode="auto">
          <a:xfrm>
            <a:off x="476250" y="27749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8593" name="Text Box 17"/>
          <p:cNvSpPr txBox="1">
            <a:spLocks noChangeArrowheads="1"/>
          </p:cNvSpPr>
          <p:nvPr/>
        </p:nvSpPr>
        <p:spPr bwMode="auto">
          <a:xfrm>
            <a:off x="7785100" y="3625850"/>
            <a:ext cx="81624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nullptr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08594" name="Line 18"/>
          <p:cNvSpPr>
            <a:spLocks noChangeShapeType="1"/>
          </p:cNvSpPr>
          <p:nvPr/>
        </p:nvSpPr>
        <p:spPr bwMode="auto">
          <a:xfrm>
            <a:off x="488950" y="30638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8595" name="Text Box 19"/>
          <p:cNvSpPr txBox="1">
            <a:spLocks noChangeArrowheads="1"/>
          </p:cNvSpPr>
          <p:nvPr/>
        </p:nvSpPr>
        <p:spPr bwMode="auto">
          <a:xfrm>
            <a:off x="7785100" y="4038600"/>
            <a:ext cx="6413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6600CC"/>
                </a:solidFill>
              </a:rPr>
              <a:t>“Liz”</a:t>
            </a:r>
          </a:p>
        </p:txBody>
      </p:sp>
      <p:sp>
        <p:nvSpPr>
          <p:cNvPr id="408596" name="Line 20"/>
          <p:cNvSpPr>
            <a:spLocks noChangeShapeType="1"/>
          </p:cNvSpPr>
          <p:nvPr/>
        </p:nvSpPr>
        <p:spPr bwMode="auto">
          <a:xfrm>
            <a:off x="304800" y="32766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8597" name="Line 21"/>
          <p:cNvSpPr>
            <a:spLocks noChangeShapeType="1"/>
          </p:cNvSpPr>
          <p:nvPr/>
        </p:nvSpPr>
        <p:spPr bwMode="auto">
          <a:xfrm>
            <a:off x="5029200" y="61087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8602" name="Line 26"/>
          <p:cNvSpPr>
            <a:spLocks noChangeShapeType="1"/>
          </p:cNvSpPr>
          <p:nvPr/>
        </p:nvSpPr>
        <p:spPr bwMode="auto">
          <a:xfrm>
            <a:off x="228600" y="37052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8603" name="Line 27"/>
          <p:cNvSpPr>
            <a:spLocks noChangeShapeType="1"/>
          </p:cNvSpPr>
          <p:nvPr/>
        </p:nvSpPr>
        <p:spPr bwMode="auto">
          <a:xfrm>
            <a:off x="488950" y="39782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8605" name="AutoShape 29"/>
          <p:cNvSpPr>
            <a:spLocks noChangeArrowheads="1"/>
          </p:cNvSpPr>
          <p:nvPr/>
        </p:nvSpPr>
        <p:spPr bwMode="auto">
          <a:xfrm flipH="1">
            <a:off x="5257800" y="5211270"/>
            <a:ext cx="3886200" cy="1126029"/>
          </a:xfrm>
          <a:prstGeom prst="wedgeRoundRectCallout">
            <a:avLst>
              <a:gd name="adj1" fmla="val -53140"/>
              <a:gd name="adj2" fmla="val 107883"/>
              <a:gd name="adj3" fmla="val 16667"/>
            </a:avLst>
          </a:prstGeom>
          <a:solidFill>
            <a:srgbClr val="FFEFD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/>
              <a:t>OS: Sure thing. Here’s some memory for you at address 45000.  </a:t>
            </a:r>
          </a:p>
        </p:txBody>
      </p:sp>
      <p:grpSp>
        <p:nvGrpSpPr>
          <p:cNvPr id="408611" name="Group 35"/>
          <p:cNvGrpSpPr>
            <a:grpSpLocks/>
          </p:cNvGrpSpPr>
          <p:nvPr/>
        </p:nvGrpSpPr>
        <p:grpSpPr bwMode="auto">
          <a:xfrm>
            <a:off x="6242050" y="762000"/>
            <a:ext cx="2565400" cy="2427288"/>
            <a:chOff x="4000" y="-1104"/>
            <a:chExt cx="1616" cy="1529"/>
          </a:xfrm>
        </p:grpSpPr>
        <p:sp>
          <p:nvSpPr>
            <p:cNvPr id="408606" name="Rectangle 30"/>
            <p:cNvSpPr>
              <a:spLocks noChangeArrowheads="1"/>
            </p:cNvSpPr>
            <p:nvPr/>
          </p:nvSpPr>
          <p:spPr bwMode="auto">
            <a:xfrm>
              <a:off x="4560" y="-816"/>
              <a:ext cx="1056" cy="1008"/>
            </a:xfrm>
            <a:prstGeom prst="rect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8607" name="Text Box 31"/>
            <p:cNvSpPr txBox="1">
              <a:spLocks noChangeArrowheads="1"/>
            </p:cNvSpPr>
            <p:nvPr/>
          </p:nvSpPr>
          <p:spPr bwMode="auto">
            <a:xfrm>
              <a:off x="4000" y="-864"/>
              <a:ext cx="56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/>
                <a:t>45000</a:t>
              </a:r>
            </a:p>
          </p:txBody>
        </p:sp>
        <p:sp>
          <p:nvSpPr>
            <p:cNvPr id="408609" name="Text Box 33"/>
            <p:cNvSpPr txBox="1">
              <a:spLocks noChangeArrowheads="1"/>
            </p:cNvSpPr>
            <p:nvPr/>
          </p:nvSpPr>
          <p:spPr bwMode="auto">
            <a:xfrm>
              <a:off x="4000" y="-1104"/>
              <a:ext cx="106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44999         ...</a:t>
              </a:r>
            </a:p>
          </p:txBody>
        </p:sp>
        <p:sp>
          <p:nvSpPr>
            <p:cNvPr id="408610" name="Text Box 34"/>
            <p:cNvSpPr txBox="1">
              <a:spLocks noChangeArrowheads="1"/>
            </p:cNvSpPr>
            <p:nvPr/>
          </p:nvSpPr>
          <p:spPr bwMode="auto">
            <a:xfrm>
              <a:off x="4052" y="192"/>
              <a:ext cx="103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/>
                <a:t>45100         ...</a:t>
              </a:r>
            </a:p>
          </p:txBody>
        </p:sp>
      </p:grpSp>
      <p:sp>
        <p:nvSpPr>
          <p:cNvPr id="408612" name="Text Box 36"/>
          <p:cNvSpPr txBox="1">
            <a:spLocks noChangeArrowheads="1"/>
          </p:cNvSpPr>
          <p:nvPr/>
        </p:nvSpPr>
        <p:spPr bwMode="auto">
          <a:xfrm>
            <a:off x="7781110" y="3637272"/>
            <a:ext cx="72968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6600CC"/>
                </a:solidFill>
              </a:rPr>
              <a:t>45000</a:t>
            </a:r>
          </a:p>
        </p:txBody>
      </p:sp>
      <p:grpSp>
        <p:nvGrpSpPr>
          <p:cNvPr id="408617" name="Group 41"/>
          <p:cNvGrpSpPr>
            <a:grpSpLocks/>
          </p:cNvGrpSpPr>
          <p:nvPr/>
        </p:nvGrpSpPr>
        <p:grpSpPr bwMode="auto">
          <a:xfrm>
            <a:off x="7115175" y="1447800"/>
            <a:ext cx="1555750" cy="1219200"/>
            <a:chOff x="4482" y="912"/>
            <a:chExt cx="980" cy="768"/>
          </a:xfrm>
        </p:grpSpPr>
        <p:sp>
          <p:nvSpPr>
            <p:cNvPr id="408614" name="Text Box 38"/>
            <p:cNvSpPr txBox="1">
              <a:spLocks noChangeArrowheads="1"/>
            </p:cNvSpPr>
            <p:nvPr/>
          </p:nvSpPr>
          <p:spPr bwMode="auto">
            <a:xfrm>
              <a:off x="4482" y="912"/>
              <a:ext cx="708" cy="5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title</a:t>
              </a:r>
            </a:p>
            <a:p>
              <a:endParaRPr lang="en-US" sz="800"/>
            </a:p>
            <a:p>
              <a:r>
                <a:rPr lang="en-US"/>
                <a:t>author</a:t>
              </a:r>
            </a:p>
          </p:txBody>
        </p:sp>
        <p:sp>
          <p:nvSpPr>
            <p:cNvPr id="408615" name="Rectangle 39"/>
            <p:cNvSpPr>
              <a:spLocks noChangeArrowheads="1"/>
            </p:cNvSpPr>
            <p:nvPr/>
          </p:nvSpPr>
          <p:spPr bwMode="auto">
            <a:xfrm>
              <a:off x="4992" y="960"/>
              <a:ext cx="470" cy="21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8616" name="Rectangle 40"/>
            <p:cNvSpPr>
              <a:spLocks noChangeArrowheads="1"/>
            </p:cNvSpPr>
            <p:nvPr/>
          </p:nvSpPr>
          <p:spPr bwMode="auto">
            <a:xfrm>
              <a:off x="4608" y="1469"/>
              <a:ext cx="816" cy="21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08618" name="Freeform 42"/>
          <p:cNvSpPr>
            <a:spLocks/>
          </p:cNvSpPr>
          <p:nvPr/>
        </p:nvSpPr>
        <p:spPr bwMode="auto">
          <a:xfrm>
            <a:off x="8458200" y="1295400"/>
            <a:ext cx="660400" cy="2514600"/>
          </a:xfrm>
          <a:custGeom>
            <a:avLst/>
            <a:gdLst>
              <a:gd name="T0" fmla="*/ 0 w 416"/>
              <a:gd name="T1" fmla="*/ 1584 h 1584"/>
              <a:gd name="T2" fmla="*/ 240 w 416"/>
              <a:gd name="T3" fmla="*/ 1392 h 1584"/>
              <a:gd name="T4" fmla="*/ 384 w 416"/>
              <a:gd name="T5" fmla="*/ 768 h 1584"/>
              <a:gd name="T6" fmla="*/ 384 w 416"/>
              <a:gd name="T7" fmla="*/ 144 h 1584"/>
              <a:gd name="T8" fmla="*/ 192 w 416"/>
              <a:gd name="T9" fmla="*/ 0 h 1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6" h="1584">
                <a:moveTo>
                  <a:pt x="0" y="1584"/>
                </a:moveTo>
                <a:cubicBezTo>
                  <a:pt x="88" y="1556"/>
                  <a:pt x="176" y="1528"/>
                  <a:pt x="240" y="1392"/>
                </a:cubicBezTo>
                <a:cubicBezTo>
                  <a:pt x="304" y="1256"/>
                  <a:pt x="360" y="976"/>
                  <a:pt x="384" y="768"/>
                </a:cubicBezTo>
                <a:cubicBezTo>
                  <a:pt x="408" y="560"/>
                  <a:pt x="416" y="272"/>
                  <a:pt x="384" y="144"/>
                </a:cubicBezTo>
                <a:cubicBezTo>
                  <a:pt x="352" y="16"/>
                  <a:pt x="216" y="16"/>
                  <a:pt x="192" y="0"/>
                </a:cubicBezTo>
              </a:path>
            </a:pathLst>
          </a:custGeom>
          <a:noFill/>
          <a:ln w="38100" cap="flat" cmpd="sng">
            <a:solidFill>
              <a:srgbClr val="800000"/>
            </a:solidFill>
            <a:prstDash val="solid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8619" name="Line 43"/>
          <p:cNvSpPr>
            <a:spLocks noChangeShapeType="1"/>
          </p:cNvSpPr>
          <p:nvPr/>
        </p:nvSpPr>
        <p:spPr bwMode="auto">
          <a:xfrm>
            <a:off x="501650" y="42545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8620" name="Text Box 44"/>
          <p:cNvSpPr txBox="1">
            <a:spLocks noChangeArrowheads="1"/>
          </p:cNvSpPr>
          <p:nvPr/>
        </p:nvSpPr>
        <p:spPr bwMode="auto">
          <a:xfrm>
            <a:off x="7880323" y="1527175"/>
            <a:ext cx="69442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6600CC"/>
                </a:solidFill>
              </a:rPr>
              <a:t>"</a:t>
            </a:r>
            <a:r>
              <a:rPr lang="en-US" sz="1400" b="1" dirty="0" err="1">
                <a:solidFill>
                  <a:srgbClr val="6600CC"/>
                </a:solidFill>
              </a:rPr>
              <a:t>Calc</a:t>
            </a:r>
            <a:r>
              <a:rPr lang="en-US" sz="1400" b="1" dirty="0">
                <a:solidFill>
                  <a:srgbClr val="6600CC"/>
                </a:solidFill>
              </a:rPr>
              <a:t>"</a:t>
            </a:r>
          </a:p>
        </p:txBody>
      </p:sp>
      <p:sp>
        <p:nvSpPr>
          <p:cNvPr id="408621" name="Line 45"/>
          <p:cNvSpPr>
            <a:spLocks noChangeShapeType="1"/>
          </p:cNvSpPr>
          <p:nvPr/>
        </p:nvSpPr>
        <p:spPr bwMode="auto">
          <a:xfrm>
            <a:off x="488950" y="45434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8622" name="Text Box 46"/>
          <p:cNvSpPr txBox="1">
            <a:spLocks noChangeArrowheads="1"/>
          </p:cNvSpPr>
          <p:nvPr/>
        </p:nvSpPr>
        <p:spPr bwMode="auto">
          <a:xfrm>
            <a:off x="7274698" y="2368550"/>
            <a:ext cx="102944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6600CC"/>
                </a:solidFill>
              </a:rPr>
              <a:t>"Bill Nye"</a:t>
            </a:r>
          </a:p>
        </p:txBody>
      </p:sp>
      <p:sp>
        <p:nvSpPr>
          <p:cNvPr id="408623" name="Line 47"/>
          <p:cNvSpPr>
            <a:spLocks noChangeShapeType="1"/>
          </p:cNvSpPr>
          <p:nvPr/>
        </p:nvSpPr>
        <p:spPr bwMode="auto">
          <a:xfrm>
            <a:off x="304800" y="47688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8624" name="Line 48"/>
          <p:cNvSpPr>
            <a:spLocks noChangeShapeType="1"/>
          </p:cNvSpPr>
          <p:nvPr/>
        </p:nvSpPr>
        <p:spPr bwMode="auto">
          <a:xfrm>
            <a:off x="4800600" y="67818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8625" name="Line 49"/>
          <p:cNvSpPr>
            <a:spLocks noChangeShapeType="1"/>
          </p:cNvSpPr>
          <p:nvPr/>
        </p:nvSpPr>
        <p:spPr bwMode="auto">
          <a:xfrm>
            <a:off x="212725" y="51974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8626" name="Line 50"/>
          <p:cNvSpPr>
            <a:spLocks noChangeShapeType="1"/>
          </p:cNvSpPr>
          <p:nvPr/>
        </p:nvSpPr>
        <p:spPr bwMode="auto">
          <a:xfrm>
            <a:off x="504825" y="54546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8628" name="AutoShape 52"/>
          <p:cNvSpPr>
            <a:spLocks noChangeArrowheads="1"/>
          </p:cNvSpPr>
          <p:nvPr/>
        </p:nvSpPr>
        <p:spPr bwMode="auto">
          <a:xfrm flipH="1">
            <a:off x="5257800" y="5251730"/>
            <a:ext cx="3886200" cy="1149069"/>
          </a:xfrm>
          <a:prstGeom prst="wedgeRoundRectCallout">
            <a:avLst>
              <a:gd name="adj1" fmla="val -52723"/>
              <a:gd name="adj2" fmla="val 97673"/>
              <a:gd name="adj3" fmla="val 16667"/>
            </a:avLst>
          </a:prstGeom>
          <a:solidFill>
            <a:srgbClr val="FFEFD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/>
              <a:t>OS: Sure thing. I’ll free it for someone else to use.</a:t>
            </a:r>
          </a:p>
        </p:txBody>
      </p:sp>
      <p:sp>
        <p:nvSpPr>
          <p:cNvPr id="408629" name="Line 53"/>
          <p:cNvSpPr>
            <a:spLocks noChangeShapeType="1"/>
          </p:cNvSpPr>
          <p:nvPr/>
        </p:nvSpPr>
        <p:spPr bwMode="auto">
          <a:xfrm>
            <a:off x="288925" y="57150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8630" name="Line 54"/>
          <p:cNvSpPr>
            <a:spLocks noChangeShapeType="1"/>
          </p:cNvSpPr>
          <p:nvPr/>
        </p:nvSpPr>
        <p:spPr bwMode="auto">
          <a:xfrm>
            <a:off x="4800600" y="67818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8631" name="Rectangle 55"/>
          <p:cNvSpPr>
            <a:spLocks noChangeArrowheads="1"/>
          </p:cNvSpPr>
          <p:nvPr/>
        </p:nvSpPr>
        <p:spPr bwMode="auto">
          <a:xfrm>
            <a:off x="5907088" y="1697038"/>
            <a:ext cx="2967037" cy="257651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300" dirty="0"/>
              <a:t>So now you see how </a:t>
            </a:r>
            <a:br>
              <a:rPr lang="en-US" sz="2300" dirty="0"/>
            </a:br>
            <a:r>
              <a:rPr lang="en-US" sz="2300" dirty="0"/>
              <a:t>we can </a:t>
            </a:r>
            <a:r>
              <a:rPr lang="en-US" sz="2300" dirty="0">
                <a:solidFill>
                  <a:schemeClr val="accent2"/>
                </a:solidFill>
              </a:rPr>
              <a:t>use dynamic </a:t>
            </a:r>
            <a:br>
              <a:rPr lang="en-US" sz="2300" dirty="0">
                <a:solidFill>
                  <a:schemeClr val="accent2"/>
                </a:solidFill>
              </a:rPr>
            </a:br>
            <a:r>
              <a:rPr lang="en-US" sz="2300" dirty="0">
                <a:solidFill>
                  <a:schemeClr val="accent2"/>
                </a:solidFill>
              </a:rPr>
              <a:t>variables</a:t>
            </a:r>
            <a:r>
              <a:rPr lang="en-US" sz="2300" dirty="0"/>
              <a:t> to ensure </a:t>
            </a:r>
            <a:br>
              <a:rPr lang="en-US" sz="2300" dirty="0"/>
            </a:br>
            <a:r>
              <a:rPr lang="en-US" sz="2300" dirty="0"/>
              <a:t>that we only </a:t>
            </a:r>
            <a:r>
              <a:rPr lang="en-US" sz="2300" dirty="0">
                <a:solidFill>
                  <a:schemeClr val="accent2"/>
                </a:solidFill>
              </a:rPr>
              <a:t>allocate </a:t>
            </a:r>
            <a:br>
              <a:rPr lang="en-US" sz="2300" dirty="0">
                <a:solidFill>
                  <a:schemeClr val="accent2"/>
                </a:solidFill>
              </a:rPr>
            </a:br>
            <a:r>
              <a:rPr lang="en-US" sz="2300" dirty="0">
                <a:solidFill>
                  <a:schemeClr val="accent2"/>
                </a:solidFill>
              </a:rPr>
              <a:t>the minimum amount </a:t>
            </a:r>
            <a:br>
              <a:rPr lang="en-US" sz="2300" dirty="0">
                <a:solidFill>
                  <a:schemeClr val="accent2"/>
                </a:solidFill>
              </a:rPr>
            </a:br>
            <a:r>
              <a:rPr lang="en-US" sz="2300" dirty="0">
                <a:solidFill>
                  <a:schemeClr val="accent2"/>
                </a:solidFill>
              </a:rPr>
              <a:t>of memory</a:t>
            </a:r>
            <a:r>
              <a:rPr lang="en-US" sz="2300" dirty="0"/>
              <a:t> that our </a:t>
            </a:r>
            <a:br>
              <a:rPr lang="en-US" sz="2300" dirty="0"/>
            </a:br>
            <a:r>
              <a:rPr lang="en-US" sz="2300" dirty="0"/>
              <a:t>classes need!</a:t>
            </a:r>
          </a:p>
        </p:txBody>
      </p:sp>
      <p:sp>
        <p:nvSpPr>
          <p:cNvPr id="408632" name="Text Box 56"/>
          <p:cNvSpPr txBox="1">
            <a:spLocks noChangeArrowheads="1"/>
          </p:cNvSpPr>
          <p:nvPr/>
        </p:nvSpPr>
        <p:spPr bwMode="auto">
          <a:xfrm>
            <a:off x="3556000" y="1960563"/>
            <a:ext cx="842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“Liz”</a:t>
            </a:r>
          </a:p>
        </p:txBody>
      </p:sp>
      <p:sp>
        <p:nvSpPr>
          <p:cNvPr id="408633" name="Text Box 57"/>
          <p:cNvSpPr txBox="1">
            <a:spLocks noChangeArrowheads="1"/>
          </p:cNvSpPr>
          <p:nvPr/>
        </p:nvSpPr>
        <p:spPr bwMode="auto">
          <a:xfrm>
            <a:off x="2988371" y="3238500"/>
            <a:ext cx="234711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"</a:t>
            </a:r>
            <a:r>
              <a:rPr lang="en-US" sz="2000" dirty="0" err="1">
                <a:solidFill>
                  <a:srgbClr val="6600CC"/>
                </a:solidFill>
              </a:rPr>
              <a:t>Calc</a:t>
            </a:r>
            <a:r>
              <a:rPr lang="en-US" sz="2000" dirty="0">
                <a:solidFill>
                  <a:srgbClr val="6600CC"/>
                </a:solidFill>
              </a:rPr>
              <a:t>"    "Bill Nye"</a:t>
            </a:r>
          </a:p>
        </p:txBody>
      </p:sp>
      <p:sp>
        <p:nvSpPr>
          <p:cNvPr id="408627" name="AutoShape 51"/>
          <p:cNvSpPr>
            <a:spLocks noChangeArrowheads="1"/>
          </p:cNvSpPr>
          <p:nvPr/>
        </p:nvSpPr>
        <p:spPr bwMode="auto">
          <a:xfrm>
            <a:off x="1219200" y="3544312"/>
            <a:ext cx="3733800" cy="1408688"/>
          </a:xfrm>
          <a:prstGeom prst="wedgeRoundRectCallout">
            <a:avLst>
              <a:gd name="adj1" fmla="val -42233"/>
              <a:gd name="adj2" fmla="val 76893"/>
              <a:gd name="adj3" fmla="val 16667"/>
            </a:avLst>
          </a:prstGeom>
          <a:solidFill>
            <a:srgbClr val="FFEFD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/>
              <a:t>Operating System, can you free the memory for me at location </a:t>
            </a:r>
            <a:r>
              <a:rPr lang="en-US" sz="2000">
                <a:solidFill>
                  <a:srgbClr val="990000"/>
                </a:solidFill>
              </a:rPr>
              <a:t>45000</a:t>
            </a:r>
            <a:r>
              <a:rPr lang="en-US" sz="2000"/>
              <a:t>?</a:t>
            </a:r>
          </a:p>
        </p:txBody>
      </p:sp>
      <p:sp>
        <p:nvSpPr>
          <p:cNvPr id="408604" name="AutoShape 28"/>
          <p:cNvSpPr>
            <a:spLocks noChangeArrowheads="1"/>
          </p:cNvSpPr>
          <p:nvPr/>
        </p:nvSpPr>
        <p:spPr bwMode="auto">
          <a:xfrm>
            <a:off x="2362200" y="1950180"/>
            <a:ext cx="3981956" cy="1555019"/>
          </a:xfrm>
          <a:prstGeom prst="wedgeRoundRectCallout">
            <a:avLst>
              <a:gd name="adj1" fmla="val -43750"/>
              <a:gd name="adj2" fmla="val 70000"/>
              <a:gd name="adj3" fmla="val 16667"/>
            </a:avLst>
          </a:prstGeom>
          <a:solidFill>
            <a:srgbClr val="FFEFD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/>
              <a:t>Operating System, can you allocate enough memory to hold a Book structure for me?</a:t>
            </a:r>
          </a:p>
        </p:txBody>
      </p:sp>
      <p:sp>
        <p:nvSpPr>
          <p:cNvPr id="408634" name="AutoShape 58"/>
          <p:cNvSpPr>
            <a:spLocks noChangeArrowheads="1"/>
          </p:cNvSpPr>
          <p:nvPr/>
        </p:nvSpPr>
        <p:spPr bwMode="auto">
          <a:xfrm>
            <a:off x="3983038" y="3005138"/>
            <a:ext cx="4014787" cy="2155825"/>
          </a:xfrm>
          <a:prstGeom prst="wedgeRoundRectCallout">
            <a:avLst>
              <a:gd name="adj1" fmla="val -105319"/>
              <a:gd name="adj2" fmla="val 59130"/>
              <a:gd name="adj3" fmla="val 16667"/>
            </a:avLst>
          </a:prstGeom>
          <a:solidFill>
            <a:srgbClr val="FFFFE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/>
              <a:t>Finally, notice that we don’t need the </a:t>
            </a:r>
            <a:r>
              <a:rPr lang="en-US" sz="2000" dirty="0">
                <a:solidFill>
                  <a:srgbClr val="6600CC"/>
                </a:solidFill>
              </a:rPr>
              <a:t>[ ] brackets </a:t>
            </a:r>
            <a:r>
              <a:rPr lang="en-US" sz="2000" dirty="0"/>
              <a:t>when we delete </a:t>
            </a:r>
            <a:r>
              <a:rPr lang="en-US" sz="2000" dirty="0" err="1"/>
              <a:t>m_myBook</a:t>
            </a:r>
            <a:r>
              <a:rPr lang="en-US" sz="2000" dirty="0"/>
              <a:t>!</a:t>
            </a:r>
          </a:p>
          <a:p>
            <a:pPr algn="ctr"/>
            <a:endParaRPr lang="en-US" sz="1050" dirty="0"/>
          </a:p>
          <a:p>
            <a:pPr algn="ctr"/>
            <a:r>
              <a:rPr lang="en-US" sz="2000" dirty="0"/>
              <a:t>This is because we allocated </a:t>
            </a:r>
            <a:r>
              <a:rPr lang="en-US" sz="2000" dirty="0">
                <a:solidFill>
                  <a:srgbClr val="6600CC"/>
                </a:solidFill>
              </a:rPr>
              <a:t>just one book</a:t>
            </a:r>
            <a:r>
              <a:rPr lang="en-US" sz="2000" dirty="0"/>
              <a:t>… not a whole array of them!</a:t>
            </a:r>
          </a:p>
        </p:txBody>
      </p:sp>
      <p:sp>
        <p:nvSpPr>
          <p:cNvPr id="408635" name="Line 59"/>
          <p:cNvSpPr>
            <a:spLocks noChangeShapeType="1"/>
          </p:cNvSpPr>
          <p:nvPr/>
        </p:nvSpPr>
        <p:spPr bwMode="auto">
          <a:xfrm flipH="1" flipV="1">
            <a:off x="2817813" y="4059238"/>
            <a:ext cx="1598612" cy="595312"/>
          </a:xfrm>
          <a:prstGeom prst="line">
            <a:avLst/>
          </a:prstGeom>
          <a:noFill/>
          <a:ln w="508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8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8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08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08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8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08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408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408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408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408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408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408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 nodeType="clickPar">
                      <p:stCondLst>
                        <p:cond delay="indefinite"/>
                      </p:stCondLst>
                      <p:childTnLst>
                        <p:par>
                          <p:cTn id="1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 nodeType="clickPar">
                      <p:stCondLst>
                        <p:cond delay="indefinite"/>
                      </p:stCondLst>
                      <p:childTnLst>
                        <p:par>
                          <p:cTn id="1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 nodeType="clickPar">
                      <p:stCondLst>
                        <p:cond delay="indefinite"/>
                      </p:stCondLst>
                      <p:childTnLst>
                        <p:par>
                          <p:cTn id="1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408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 nodeType="clickPar">
                      <p:stCondLst>
                        <p:cond delay="indefinite"/>
                      </p:stCondLst>
                      <p:childTnLst>
                        <p:par>
                          <p:cTn id="2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408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 nodeType="clickPar">
                      <p:stCondLst>
                        <p:cond delay="indefinite"/>
                      </p:stCondLst>
                      <p:childTnLst>
                        <p:par>
                          <p:cTn id="2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1000"/>
                                        <p:tgtEl>
                                          <p:spTgt spid="4086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1000"/>
                                        <p:tgtEl>
                                          <p:spTgt spid="4086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8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1000"/>
                                        <p:tgtEl>
                                          <p:spTgt spid="4086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1000"/>
                                        <p:tgtEl>
                                          <p:spTgt spid="4086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 nodeType="clickPar">
                      <p:stCondLst>
                        <p:cond delay="indefinite"/>
                      </p:stCondLst>
                      <p:childTnLst>
                        <p:par>
                          <p:cTn id="2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4086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8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4086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8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 nodeType="clickPar">
                      <p:stCondLst>
                        <p:cond delay="indefinite"/>
                      </p:stCondLst>
                      <p:childTnLst>
                        <p:par>
                          <p:cTn id="2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 nodeType="clickPar">
                      <p:stCondLst>
                        <p:cond delay="indefinite"/>
                      </p:stCondLst>
                      <p:childTnLst>
                        <p:par>
                          <p:cTn id="2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 nodeType="clickPar">
                      <p:stCondLst>
                        <p:cond delay="indefinite"/>
                      </p:stCondLst>
                      <p:childTnLst>
                        <p:par>
                          <p:cTn id="2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 nodeType="clickPar">
                      <p:stCondLst>
                        <p:cond delay="indefinite"/>
                      </p:stCondLst>
                      <p:childTnLst>
                        <p:par>
                          <p:cTn id="2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 nodeType="clickPar">
                      <p:stCondLst>
                        <p:cond delay="indefinite"/>
                      </p:stCondLst>
                      <p:childTnLst>
                        <p:par>
                          <p:cTn id="2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 nodeType="clickPar">
                      <p:stCondLst>
                        <p:cond delay="indefinite"/>
                      </p:stCondLst>
                      <p:childTnLst>
                        <p:par>
                          <p:cTn id="2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 nodeType="clickPar">
                      <p:stCondLst>
                        <p:cond delay="indefinite"/>
                      </p:stCondLst>
                      <p:childTnLst>
                        <p:par>
                          <p:cTn id="2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4086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5" dur="500" fill="hold"/>
                                        <p:tgtEl>
                                          <p:spTgt spid="408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 nodeType="clickPar">
                      <p:stCondLst>
                        <p:cond delay="indefinite"/>
                      </p:stCondLst>
                      <p:childTnLst>
                        <p:par>
                          <p:cTn id="2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8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9" dur="500"/>
                                        <p:tgtEl>
                                          <p:spTgt spid="4086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0" dur="500"/>
                                        <p:tgtEl>
                                          <p:spTgt spid="408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8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 nodeType="clickPar">
                      <p:stCondLst>
                        <p:cond delay="indefinite"/>
                      </p:stCondLst>
                      <p:childTnLst>
                        <p:par>
                          <p:cTn id="2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6" dur="500"/>
                                        <p:tgtEl>
                                          <p:spTgt spid="408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 nodeType="clickPar">
                      <p:stCondLst>
                        <p:cond delay="indefinite"/>
                      </p:stCondLst>
                      <p:childTnLst>
                        <p:par>
                          <p:cTn id="2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1" dur="500"/>
                                        <p:tgtEl>
                                          <p:spTgt spid="408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580" grpId="0" animBg="1"/>
      <p:bldP spid="408580" grpId="1" animBg="1"/>
      <p:bldP spid="408583" grpId="0" animBg="1"/>
      <p:bldP spid="408583" grpId="1" animBg="1"/>
      <p:bldP spid="408591" grpId="0" animBg="1"/>
      <p:bldP spid="408591" grpId="1" animBg="1"/>
      <p:bldP spid="408592" grpId="0" animBg="1"/>
      <p:bldP spid="408592" grpId="1" animBg="1"/>
      <p:bldP spid="408593" grpId="0"/>
      <p:bldP spid="408593" grpId="1"/>
      <p:bldP spid="408594" grpId="0" animBg="1"/>
      <p:bldP spid="408594" grpId="1" animBg="1"/>
      <p:bldP spid="408595" grpId="0"/>
      <p:bldP spid="408595" grpId="1"/>
      <p:bldP spid="408596" grpId="0" animBg="1"/>
      <p:bldP spid="408596" grpId="1" animBg="1"/>
      <p:bldP spid="408597" grpId="0" animBg="1"/>
      <p:bldP spid="408597" grpId="1" animBg="1"/>
      <p:bldP spid="408602" grpId="0" animBg="1"/>
      <p:bldP spid="408602" grpId="1" animBg="1"/>
      <p:bldP spid="408603" grpId="0" animBg="1"/>
      <p:bldP spid="408603" grpId="1" animBg="1"/>
      <p:bldP spid="408605" grpId="0" animBg="1"/>
      <p:bldP spid="408605" grpId="1" animBg="1"/>
      <p:bldP spid="408612" grpId="0"/>
      <p:bldP spid="408612" grpId="1"/>
      <p:bldP spid="408618" grpId="0" animBg="1"/>
      <p:bldP spid="408618" grpId="1" animBg="1"/>
      <p:bldP spid="408619" grpId="0" animBg="1"/>
      <p:bldP spid="408619" grpId="1" animBg="1"/>
      <p:bldP spid="408620" grpId="0"/>
      <p:bldP spid="408620" grpId="1"/>
      <p:bldP spid="408621" grpId="0" animBg="1"/>
      <p:bldP spid="408621" grpId="1" animBg="1"/>
      <p:bldP spid="408622" grpId="0"/>
      <p:bldP spid="408622" grpId="1"/>
      <p:bldP spid="408623" grpId="0" animBg="1"/>
      <p:bldP spid="408623" grpId="1" animBg="1"/>
      <p:bldP spid="408624" grpId="0" animBg="1"/>
      <p:bldP spid="408624" grpId="1" animBg="1"/>
      <p:bldP spid="408625" grpId="0" animBg="1"/>
      <p:bldP spid="408625" grpId="1" animBg="1"/>
      <p:bldP spid="408626" grpId="0" animBg="1"/>
      <p:bldP spid="408626" grpId="1" animBg="1"/>
      <p:bldP spid="408628" grpId="0" animBg="1"/>
      <p:bldP spid="408628" grpId="1" animBg="1"/>
      <p:bldP spid="408629" grpId="0" animBg="1"/>
      <p:bldP spid="408629" grpId="1" animBg="1"/>
      <p:bldP spid="408630" grpId="0" animBg="1"/>
      <p:bldP spid="408630" grpId="1" animBg="1"/>
      <p:bldP spid="408631" grpId="0" animBg="1"/>
      <p:bldP spid="408631" grpId="1" animBg="1"/>
      <p:bldP spid="408632" grpId="0"/>
      <p:bldP spid="408632" grpId="1"/>
      <p:bldP spid="408633" grpId="0"/>
      <p:bldP spid="408633" grpId="1"/>
      <p:bldP spid="408627" grpId="0" animBg="1"/>
      <p:bldP spid="408627" grpId="1" animBg="1"/>
      <p:bldP spid="408604" grpId="0" animBg="1"/>
      <p:bldP spid="408604" grpId="1" animBg="1"/>
      <p:bldP spid="408634" grpId="0" animBg="1"/>
      <p:bldP spid="40863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0072D-8687-4E2B-A679-0FEC7E13D3AB}" type="slidenum">
              <a:rPr lang="en-US"/>
              <a:pPr/>
              <a:t>45</a:t>
            </a:fld>
            <a:endParaRPr lang="en-US"/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title"/>
          </p:nvPr>
        </p:nvSpPr>
        <p:spPr>
          <a:xfrm>
            <a:off x="228600" y="-152400"/>
            <a:ext cx="8915400" cy="1143000"/>
          </a:xfrm>
          <a:noFill/>
          <a:ln/>
        </p:spPr>
        <p:txBody>
          <a:bodyPr/>
          <a:lstStyle/>
          <a:p>
            <a:r>
              <a:rPr lang="en-US" sz="3000"/>
              <a:t>Using </a:t>
            </a:r>
            <a:r>
              <a:rPr lang="en-US" sz="3000">
                <a:solidFill>
                  <a:schemeClr val="accent2"/>
                </a:solidFill>
              </a:rPr>
              <a:t>new</a:t>
            </a:r>
            <a:r>
              <a:rPr lang="en-US" sz="3000"/>
              <a:t> and </a:t>
            </a:r>
            <a:r>
              <a:rPr lang="en-US" sz="3000">
                <a:solidFill>
                  <a:schemeClr val="accent2"/>
                </a:solidFill>
              </a:rPr>
              <a:t>delete</a:t>
            </a:r>
            <a:r>
              <a:rPr lang="en-US" sz="3000"/>
              <a:t> to Allocate </a:t>
            </a:r>
            <a:r>
              <a:rPr lang="en-US" sz="3000" i="1">
                <a:solidFill>
                  <a:srgbClr val="6600CC"/>
                </a:solidFill>
              </a:rPr>
              <a:t>Class</a:t>
            </a:r>
            <a:r>
              <a:rPr lang="en-US" sz="3000"/>
              <a:t> Variables</a:t>
            </a:r>
          </a:p>
        </p:txBody>
      </p:sp>
      <p:sp>
        <p:nvSpPr>
          <p:cNvPr id="228363" name="Text Box 11"/>
          <p:cNvSpPr txBox="1">
            <a:spLocks noChangeArrowheads="1"/>
          </p:cNvSpPr>
          <p:nvPr/>
        </p:nvSpPr>
        <p:spPr bwMode="auto">
          <a:xfrm>
            <a:off x="228600" y="838200"/>
            <a:ext cx="4572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/>
              <a:t>So we saw how to use </a:t>
            </a:r>
            <a:r>
              <a:rPr lang="en-US" sz="2000">
                <a:solidFill>
                  <a:srgbClr val="6600CC"/>
                </a:solidFill>
              </a:rPr>
              <a:t>new</a:t>
            </a:r>
            <a:r>
              <a:rPr lang="en-US" sz="2000"/>
              <a:t> and </a:t>
            </a:r>
            <a:r>
              <a:rPr lang="en-US" sz="2000">
                <a:solidFill>
                  <a:srgbClr val="6600CC"/>
                </a:solidFill>
              </a:rPr>
              <a:t>delete</a:t>
            </a:r>
            <a:r>
              <a:rPr lang="en-US" sz="2000"/>
              <a:t> to allocate a </a:t>
            </a:r>
            <a:r>
              <a:rPr lang="en-US" sz="2000">
                <a:solidFill>
                  <a:srgbClr val="006666"/>
                </a:solidFill>
              </a:rPr>
              <a:t>struct variable</a:t>
            </a:r>
            <a:r>
              <a:rPr lang="en-US" sz="2000"/>
              <a:t>.  </a:t>
            </a:r>
          </a:p>
        </p:txBody>
      </p:sp>
      <p:sp>
        <p:nvSpPr>
          <p:cNvPr id="228364" name="Text Box 12"/>
          <p:cNvSpPr txBox="1">
            <a:spLocks noChangeArrowheads="1"/>
          </p:cNvSpPr>
          <p:nvPr/>
        </p:nvSpPr>
        <p:spPr bwMode="auto">
          <a:xfrm>
            <a:off x="4038600" y="1752600"/>
            <a:ext cx="48768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/>
              <a:t>Can we use new and delete to </a:t>
            </a:r>
            <a:r>
              <a:rPr lang="en-US" sz="2000">
                <a:solidFill>
                  <a:schemeClr val="tx1"/>
                </a:solidFill>
              </a:rPr>
              <a:t>allocate a</a:t>
            </a:r>
            <a:r>
              <a:rPr lang="en-US" sz="2000">
                <a:solidFill>
                  <a:srgbClr val="6600CC"/>
                </a:solidFill>
              </a:rPr>
              <a:t> </a:t>
            </a:r>
            <a:r>
              <a:rPr lang="en-US" sz="2000">
                <a:solidFill>
                  <a:srgbClr val="006666"/>
                </a:solidFill>
              </a:rPr>
              <a:t>class variable</a:t>
            </a:r>
            <a:r>
              <a:rPr lang="en-US" sz="2000"/>
              <a:t> which has </a:t>
            </a:r>
            <a:r>
              <a:rPr lang="en-US" sz="2000">
                <a:solidFill>
                  <a:srgbClr val="6600CC"/>
                </a:solidFill>
              </a:rPr>
              <a:t>constructors</a:t>
            </a:r>
            <a:r>
              <a:rPr lang="en-US" sz="2000"/>
              <a:t> and/or </a:t>
            </a:r>
            <a:r>
              <a:rPr lang="en-US" sz="2000">
                <a:solidFill>
                  <a:srgbClr val="6600CC"/>
                </a:solidFill>
              </a:rPr>
              <a:t>destructors</a:t>
            </a:r>
            <a:r>
              <a:rPr lang="en-US" sz="2000"/>
              <a:t>?</a:t>
            </a:r>
          </a:p>
        </p:txBody>
      </p:sp>
      <p:sp>
        <p:nvSpPr>
          <p:cNvPr id="228365" name="Text Box 13"/>
          <p:cNvSpPr txBox="1">
            <a:spLocks noChangeArrowheads="1"/>
          </p:cNvSpPr>
          <p:nvPr/>
        </p:nvSpPr>
        <p:spPr bwMode="auto">
          <a:xfrm>
            <a:off x="1600200" y="1920875"/>
            <a:ext cx="134620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4800">
                <a:solidFill>
                  <a:srgbClr val="006666"/>
                </a:solidFill>
              </a:rPr>
              <a:t>Yes!</a:t>
            </a:r>
          </a:p>
        </p:txBody>
      </p:sp>
      <p:sp>
        <p:nvSpPr>
          <p:cNvPr id="228367" name="Text Box 15"/>
          <p:cNvSpPr txBox="1">
            <a:spLocks noChangeArrowheads="1"/>
          </p:cNvSpPr>
          <p:nvPr/>
        </p:nvSpPr>
        <p:spPr bwMode="auto">
          <a:xfrm>
            <a:off x="2133600" y="4038600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Let’s see how it works. </a:t>
            </a:r>
          </a:p>
        </p:txBody>
      </p:sp>
      <p:pic>
        <p:nvPicPr>
          <p:cNvPr id="228373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4" t="7040" r="11423" b="5968"/>
          <a:stretch>
            <a:fillRect/>
          </a:stretch>
        </p:blipFill>
        <p:spPr bwMode="auto">
          <a:xfrm>
            <a:off x="7170738" y="3546475"/>
            <a:ext cx="1547812" cy="296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8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8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364" grpId="0"/>
      <p:bldP spid="228365" grpId="0"/>
      <p:bldP spid="22836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643688" y="3630040"/>
            <a:ext cx="2216011" cy="1938992"/>
            <a:chOff x="6643688" y="3630040"/>
            <a:chExt cx="2216011" cy="1938992"/>
          </a:xfrm>
        </p:grpSpPr>
        <p:sp>
          <p:nvSpPr>
            <p:cNvPr id="24" name="Text Box 11"/>
            <p:cNvSpPr txBox="1">
              <a:spLocks noChangeArrowheads="1"/>
            </p:cNvSpPr>
            <p:nvPr/>
          </p:nvSpPr>
          <p:spPr bwMode="auto">
            <a:xfrm>
              <a:off x="7443927" y="3630040"/>
              <a:ext cx="1415772" cy="1938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latin typeface="Courier New" pitchFamily="49" charset="0"/>
                </a:rPr>
                <a:t>00004000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00004002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00004004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00004006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00004008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…</a:t>
              </a:r>
            </a:p>
          </p:txBody>
        </p:sp>
        <p:sp>
          <p:nvSpPr>
            <p:cNvPr id="25" name="Rectangle 12"/>
            <p:cNvSpPr>
              <a:spLocks noChangeArrowheads="1"/>
            </p:cNvSpPr>
            <p:nvPr/>
          </p:nvSpPr>
          <p:spPr bwMode="auto">
            <a:xfrm>
              <a:off x="6643688" y="3767138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Rectangle 13"/>
            <p:cNvSpPr>
              <a:spLocks noChangeArrowheads="1"/>
            </p:cNvSpPr>
            <p:nvPr/>
          </p:nvSpPr>
          <p:spPr bwMode="auto">
            <a:xfrm>
              <a:off x="6643688" y="4071938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Rectangle 14"/>
            <p:cNvSpPr>
              <a:spLocks noChangeArrowheads="1"/>
            </p:cNvSpPr>
            <p:nvPr/>
          </p:nvSpPr>
          <p:spPr bwMode="auto">
            <a:xfrm>
              <a:off x="6643688" y="4681538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Text Box 15"/>
            <p:cNvSpPr txBox="1">
              <a:spLocks noChangeArrowheads="1"/>
            </p:cNvSpPr>
            <p:nvPr/>
          </p:nvSpPr>
          <p:spPr bwMode="auto">
            <a:xfrm>
              <a:off x="6872288" y="5105400"/>
              <a:ext cx="412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...</a:t>
              </a:r>
            </a:p>
          </p:txBody>
        </p:sp>
        <p:sp>
          <p:nvSpPr>
            <p:cNvPr id="33" name="Text Box 33"/>
            <p:cNvSpPr txBox="1">
              <a:spLocks noChangeArrowheads="1"/>
            </p:cNvSpPr>
            <p:nvPr/>
          </p:nvSpPr>
          <p:spPr bwMode="auto">
            <a:xfrm>
              <a:off x="6713538" y="3640138"/>
              <a:ext cx="290512" cy="519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800">
                  <a:solidFill>
                    <a:schemeClr val="tx1"/>
                  </a:solidFill>
                  <a:cs typeface="Arial" charset="0"/>
                </a:rPr>
                <a:t> </a:t>
              </a:r>
            </a:p>
          </p:txBody>
        </p:sp>
        <p:sp>
          <p:nvSpPr>
            <p:cNvPr id="34" name="Rectangle 13"/>
            <p:cNvSpPr>
              <a:spLocks noChangeArrowheads="1"/>
            </p:cNvSpPr>
            <p:nvPr/>
          </p:nvSpPr>
          <p:spPr bwMode="auto">
            <a:xfrm>
              <a:off x="6645584" y="4375768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FB44E-EAA1-413A-9BCA-80D061139523}" type="slidenum">
              <a:rPr lang="en-US"/>
              <a:pPr/>
              <a:t>46</a:t>
            </a:fld>
            <a:endParaRPr lang="en-US"/>
          </a:p>
        </p:txBody>
      </p:sp>
      <p:sp>
        <p:nvSpPr>
          <p:cNvPr id="332803" name="Rectangle 3"/>
          <p:cNvSpPr>
            <a:spLocks noChangeArrowheads="1"/>
          </p:cNvSpPr>
          <p:nvPr/>
        </p:nvSpPr>
        <p:spPr bwMode="auto">
          <a:xfrm>
            <a:off x="152400" y="1330325"/>
            <a:ext cx="5029200" cy="26670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04" name="Rectangle 4"/>
          <p:cNvSpPr>
            <a:spLocks noChangeArrowheads="1"/>
          </p:cNvSpPr>
          <p:nvPr/>
        </p:nvSpPr>
        <p:spPr bwMode="auto">
          <a:xfrm>
            <a:off x="228600" y="1422400"/>
            <a:ext cx="5334000" cy="255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r>
              <a:rPr lang="en-US" sz="19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main(void)</a:t>
            </a:r>
            <a:endParaRPr lang="en-US" sz="1900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Waldo  *</a:t>
            </a:r>
            <a:r>
              <a:rPr lang="en-US" sz="19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9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new Waldo(165); </a:t>
            </a: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endParaRPr lang="en-US" sz="19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endParaRPr lang="en-US" sz="10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delete </a:t>
            </a:r>
            <a:r>
              <a:rPr lang="en-US" sz="19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332805" name="Rectangle 5"/>
          <p:cNvSpPr>
            <a:spLocks noChangeArrowheads="1"/>
          </p:cNvSpPr>
          <p:nvPr/>
        </p:nvSpPr>
        <p:spPr bwMode="auto">
          <a:xfrm>
            <a:off x="6627813" y="14605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06" name="Rectangle 6"/>
          <p:cNvSpPr>
            <a:spLocks noChangeArrowheads="1"/>
          </p:cNvSpPr>
          <p:nvPr/>
        </p:nvSpPr>
        <p:spPr bwMode="auto">
          <a:xfrm>
            <a:off x="6627813" y="17653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07" name="Rectangle 7"/>
          <p:cNvSpPr>
            <a:spLocks noChangeArrowheads="1"/>
          </p:cNvSpPr>
          <p:nvPr/>
        </p:nvSpPr>
        <p:spPr bwMode="auto">
          <a:xfrm>
            <a:off x="6627813" y="20701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08" name="Rectangle 8"/>
          <p:cNvSpPr>
            <a:spLocks noChangeArrowheads="1"/>
          </p:cNvSpPr>
          <p:nvPr/>
        </p:nvSpPr>
        <p:spPr bwMode="auto">
          <a:xfrm>
            <a:off x="6627813" y="23749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09" name="Rectangle 9"/>
          <p:cNvSpPr>
            <a:spLocks noChangeArrowheads="1"/>
          </p:cNvSpPr>
          <p:nvPr/>
        </p:nvSpPr>
        <p:spPr bwMode="auto">
          <a:xfrm>
            <a:off x="6627813" y="26797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10" name="Text Box 10"/>
          <p:cNvSpPr txBox="1">
            <a:spLocks noChangeArrowheads="1"/>
          </p:cNvSpPr>
          <p:nvPr/>
        </p:nvSpPr>
        <p:spPr bwMode="auto">
          <a:xfrm>
            <a:off x="7435850" y="1301880"/>
            <a:ext cx="1403350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latin typeface="Courier New" pitchFamily="49" charset="0"/>
              </a:rPr>
              <a:t>00001000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00001002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00001004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00001006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00001008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00001010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...</a:t>
            </a:r>
          </a:p>
        </p:txBody>
      </p:sp>
      <p:sp>
        <p:nvSpPr>
          <p:cNvPr id="332811" name="Rectangle 11"/>
          <p:cNvSpPr>
            <a:spLocks noChangeArrowheads="1"/>
          </p:cNvSpPr>
          <p:nvPr/>
        </p:nvSpPr>
        <p:spPr bwMode="auto">
          <a:xfrm>
            <a:off x="6629400" y="29718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32812" name="Group 12"/>
          <p:cNvGrpSpPr>
            <a:grpSpLocks/>
          </p:cNvGrpSpPr>
          <p:nvPr/>
        </p:nvGrpSpPr>
        <p:grpSpPr bwMode="auto">
          <a:xfrm>
            <a:off x="5916816" y="1420239"/>
            <a:ext cx="1544637" cy="659589"/>
            <a:chOff x="3792" y="1440"/>
            <a:chExt cx="973" cy="826"/>
          </a:xfrm>
        </p:grpSpPr>
        <p:sp>
          <p:nvSpPr>
            <p:cNvPr id="332813" name="Rectangle 13"/>
            <p:cNvSpPr>
              <a:spLocks noChangeArrowheads="1"/>
            </p:cNvSpPr>
            <p:nvPr/>
          </p:nvSpPr>
          <p:spPr bwMode="auto">
            <a:xfrm>
              <a:off x="4246" y="1488"/>
              <a:ext cx="519" cy="778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2814" name="Text Box 14"/>
            <p:cNvSpPr txBox="1">
              <a:spLocks noChangeArrowheads="1"/>
            </p:cNvSpPr>
            <p:nvPr/>
          </p:nvSpPr>
          <p:spPr bwMode="auto">
            <a:xfrm>
              <a:off x="3792" y="1440"/>
              <a:ext cx="45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ptr</a:t>
              </a:r>
            </a:p>
          </p:txBody>
        </p:sp>
        <p:sp>
          <p:nvSpPr>
            <p:cNvPr id="332815" name="Text Box 15"/>
            <p:cNvSpPr txBox="1">
              <a:spLocks noChangeArrowheads="1"/>
            </p:cNvSpPr>
            <p:nvPr/>
          </p:nvSpPr>
          <p:spPr bwMode="auto">
            <a:xfrm>
              <a:off x="4224" y="1728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332816" name="Rectangle 16"/>
          <p:cNvSpPr>
            <a:spLocks noChangeArrowheads="1"/>
          </p:cNvSpPr>
          <p:nvPr/>
        </p:nvSpPr>
        <p:spPr bwMode="auto">
          <a:xfrm>
            <a:off x="4572000" y="1143000"/>
            <a:ext cx="4365625" cy="4739759"/>
          </a:xfrm>
          <a:prstGeom prst="rect">
            <a:avLst/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class Waldo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Arial" charset="0"/>
            </a:endParaRP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{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Arial" charset="0"/>
            </a:endParaRP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public: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Arial" charset="0"/>
            </a:endParaRPr>
          </a:p>
          <a:p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Arial" charset="0"/>
              </a:rPr>
              <a:t>  Waldo(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cs typeface="Arial" charset="0"/>
              </a:rPr>
              <a:t>int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Arial" charset="0"/>
              </a:rPr>
              <a:t> weight)</a:t>
            </a:r>
          </a:p>
          <a:p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Arial" charset="0"/>
              </a:rPr>
              <a:t>  {</a:t>
            </a:r>
          </a:p>
          <a:p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Arial" charset="0"/>
              </a:rPr>
              <a:t>    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cs typeface="Arial" charset="0"/>
              </a:rPr>
              <a:t>m_weight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Arial" charset="0"/>
              </a:rPr>
              <a:t> = weight;</a:t>
            </a:r>
            <a:b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Arial" charset="0"/>
              </a:rPr>
            </a:b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Arial" charset="0"/>
              </a:rPr>
              <a:t>    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cs typeface="Arial" charset="0"/>
              </a:rPr>
              <a:t>m_bacteria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Arial" charset="0"/>
              </a:rPr>
              <a:t> = 0;</a:t>
            </a:r>
          </a:p>
          <a:p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Arial" charset="0"/>
              </a:rPr>
              <a:t>  }</a:t>
            </a:r>
          </a:p>
          <a:p>
            <a:r>
              <a:rPr lang="en-US" sz="1800" b="1" dirty="0">
                <a:solidFill>
                  <a:srgbClr val="006666"/>
                </a:solidFill>
                <a:latin typeface="Courier New" pitchFamily="49" charset="0"/>
                <a:cs typeface="Arial" charset="0"/>
              </a:rPr>
              <a:t>  </a:t>
            </a:r>
            <a:r>
              <a:rPr lang="en-US" sz="2200" b="1" dirty="0">
                <a:solidFill>
                  <a:srgbClr val="006666"/>
                </a:solidFill>
                <a:latin typeface="Courier New" pitchFamily="49" charset="0"/>
                <a:cs typeface="Arial" charset="0"/>
              </a:rPr>
              <a:t>~</a:t>
            </a:r>
            <a:r>
              <a:rPr lang="en-US" sz="1800" b="1" dirty="0">
                <a:solidFill>
                  <a:srgbClr val="006666"/>
                </a:solidFill>
                <a:latin typeface="Courier New" pitchFamily="49" charset="0"/>
                <a:cs typeface="Arial" charset="0"/>
              </a:rPr>
              <a:t>Waldo()</a:t>
            </a:r>
          </a:p>
          <a:p>
            <a:r>
              <a:rPr lang="en-US" sz="1800" b="1" dirty="0">
                <a:solidFill>
                  <a:srgbClr val="006666"/>
                </a:solidFill>
                <a:latin typeface="Courier New" pitchFamily="49" charset="0"/>
                <a:cs typeface="Arial" charset="0"/>
              </a:rPr>
              <a:t>  {</a:t>
            </a:r>
          </a:p>
          <a:p>
            <a:r>
              <a:rPr lang="en-US" sz="1800" b="1" dirty="0">
                <a:solidFill>
                  <a:srgbClr val="006666"/>
                </a:solidFill>
                <a:latin typeface="Courier New" pitchFamily="49" charset="0"/>
                <a:cs typeface="Arial" charset="0"/>
              </a:rPr>
              <a:t>     </a:t>
            </a:r>
            <a:r>
              <a:rPr lang="en-US" sz="1800" b="1" dirty="0" err="1">
                <a:solidFill>
                  <a:srgbClr val="006666"/>
                </a:solidFill>
                <a:latin typeface="Courier New" pitchFamily="49" charset="0"/>
                <a:cs typeface="Arial" charset="0"/>
              </a:rPr>
              <a:t>m_weight</a:t>
            </a:r>
            <a:r>
              <a:rPr lang="en-US" sz="1800" b="1" dirty="0">
                <a:solidFill>
                  <a:srgbClr val="006666"/>
                </a:solidFill>
                <a:latin typeface="Courier New" pitchFamily="49" charset="0"/>
                <a:cs typeface="Arial" charset="0"/>
              </a:rPr>
              <a:t> = 0;  // DEAD!</a:t>
            </a:r>
          </a:p>
          <a:p>
            <a:r>
              <a:rPr lang="en-US" sz="1800" b="1" dirty="0">
                <a:solidFill>
                  <a:srgbClr val="006666"/>
                </a:solidFill>
                <a:latin typeface="Courier New" pitchFamily="49" charset="0"/>
                <a:cs typeface="Arial" charset="0"/>
              </a:rPr>
              <a:t>     </a:t>
            </a:r>
            <a:r>
              <a:rPr lang="en-US" sz="1800" b="1" dirty="0" err="1">
                <a:solidFill>
                  <a:srgbClr val="006666"/>
                </a:solidFill>
                <a:latin typeface="Courier New" pitchFamily="49" charset="0"/>
                <a:cs typeface="Arial" charset="0"/>
              </a:rPr>
              <a:t>m_bacteria</a:t>
            </a:r>
            <a:r>
              <a:rPr lang="en-US" sz="1800" b="1" dirty="0">
                <a:solidFill>
                  <a:srgbClr val="006666"/>
                </a:solidFill>
                <a:latin typeface="Courier New" pitchFamily="49" charset="0"/>
                <a:cs typeface="Arial" charset="0"/>
              </a:rPr>
              <a:t> = 1000000; </a:t>
            </a:r>
            <a:r>
              <a:rPr lang="en-US" sz="1200" b="1" dirty="0">
                <a:solidFill>
                  <a:srgbClr val="006666"/>
                </a:solidFill>
                <a:latin typeface="Courier New" pitchFamily="49" charset="0"/>
                <a:cs typeface="Arial" charset="0"/>
              </a:rPr>
              <a:t>//</a:t>
            </a:r>
            <a:r>
              <a:rPr lang="en-US" sz="1200" b="1" dirty="0" err="1">
                <a:solidFill>
                  <a:srgbClr val="006666"/>
                </a:solidFill>
                <a:latin typeface="Courier New" pitchFamily="49" charset="0"/>
                <a:cs typeface="Arial" charset="0"/>
              </a:rPr>
              <a:t>eww</a:t>
            </a:r>
            <a:endParaRPr lang="en-US" sz="1800" b="1" dirty="0">
              <a:solidFill>
                <a:srgbClr val="006666"/>
              </a:solidFill>
              <a:latin typeface="Courier New" pitchFamily="49" charset="0"/>
              <a:cs typeface="Arial" charset="0"/>
            </a:endParaRPr>
          </a:p>
          <a:p>
            <a:r>
              <a:rPr lang="en-US" sz="1800" b="1" dirty="0">
                <a:solidFill>
                  <a:srgbClr val="006666"/>
                </a:solidFill>
                <a:latin typeface="Courier New" pitchFamily="49" charset="0"/>
                <a:cs typeface="Arial" charset="0"/>
              </a:rPr>
              <a:t>  }</a:t>
            </a:r>
          </a:p>
          <a:p>
            <a:endParaRPr lang="en-US" sz="1000" b="1" dirty="0">
              <a:solidFill>
                <a:srgbClr val="006666"/>
              </a:solidFill>
              <a:latin typeface="Courier New" pitchFamily="49" charset="0"/>
              <a:cs typeface="Arial" charset="0"/>
            </a:endParaRP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private: </a:t>
            </a: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m_weight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m_bacteria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;</a:t>
            </a: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};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Arial" charset="0"/>
            </a:endParaRPr>
          </a:p>
        </p:txBody>
      </p:sp>
      <p:sp>
        <p:nvSpPr>
          <p:cNvPr id="332817" name="Rectangle 17"/>
          <p:cNvSpPr>
            <a:spLocks noGrp="1" noChangeArrowheads="1"/>
          </p:cNvSpPr>
          <p:nvPr>
            <p:ph type="title"/>
          </p:nvPr>
        </p:nvSpPr>
        <p:spPr>
          <a:xfrm>
            <a:off x="401638" y="76200"/>
            <a:ext cx="8285162" cy="1143000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new</a:t>
            </a:r>
            <a:r>
              <a:rPr lang="en-US"/>
              <a:t>/</a:t>
            </a:r>
            <a:r>
              <a:rPr lang="en-US">
                <a:solidFill>
                  <a:schemeClr val="accent2"/>
                </a:solidFill>
              </a:rPr>
              <a:t>delete With C’tors, D’tors</a:t>
            </a:r>
            <a:endParaRPr lang="en-US"/>
          </a:p>
        </p:txBody>
      </p:sp>
      <p:sp>
        <p:nvSpPr>
          <p:cNvPr id="332818" name="Line 18"/>
          <p:cNvSpPr>
            <a:spLocks noChangeShapeType="1"/>
          </p:cNvSpPr>
          <p:nvPr/>
        </p:nvSpPr>
        <p:spPr bwMode="auto">
          <a:xfrm flipV="1">
            <a:off x="407988" y="2168525"/>
            <a:ext cx="277812" cy="3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19" name="AutoShape 19"/>
          <p:cNvSpPr>
            <a:spLocks noChangeArrowheads="1"/>
          </p:cNvSpPr>
          <p:nvPr/>
        </p:nvSpPr>
        <p:spPr bwMode="auto">
          <a:xfrm>
            <a:off x="2351088" y="76200"/>
            <a:ext cx="5838052" cy="1445454"/>
          </a:xfrm>
          <a:prstGeom prst="wedgeRoundRectCallout">
            <a:avLst>
              <a:gd name="adj1" fmla="val -55394"/>
              <a:gd name="adj2" fmla="val 104895"/>
              <a:gd name="adj3" fmla="val 16667"/>
            </a:avLst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Part #1: C++ reserves memory for your object</a:t>
            </a:r>
          </a:p>
          <a:p>
            <a:pPr algn="ctr"/>
            <a:r>
              <a:rPr lang="en-US" sz="1100" dirty="0"/>
              <a:t/>
            </a:r>
            <a:br>
              <a:rPr lang="en-US" sz="1100" dirty="0"/>
            </a:br>
            <a:r>
              <a:rPr lang="en-US" sz="2000" dirty="0"/>
              <a:t>”Hey </a:t>
            </a:r>
            <a:r>
              <a:rPr lang="en-US" sz="1800" dirty="0"/>
              <a:t>Operating System, can you reserve enough bytes to hold a Waldo variable for me?”</a:t>
            </a:r>
          </a:p>
        </p:txBody>
      </p:sp>
      <p:sp>
        <p:nvSpPr>
          <p:cNvPr id="332820" name="AutoShape 20"/>
          <p:cNvSpPr>
            <a:spLocks noChangeArrowheads="1"/>
          </p:cNvSpPr>
          <p:nvPr/>
        </p:nvSpPr>
        <p:spPr bwMode="auto">
          <a:xfrm>
            <a:off x="4606826" y="5283368"/>
            <a:ext cx="3429000" cy="1371600"/>
          </a:xfrm>
          <a:prstGeom prst="wedgeRoundRectCallout">
            <a:avLst>
              <a:gd name="adj1" fmla="val 81854"/>
              <a:gd name="adj2" fmla="val 65290"/>
              <a:gd name="adj3" fmla="val 16667"/>
            </a:avLst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/>
              <a:t>Sure. I just reserved some memory for you at address </a:t>
            </a:r>
            <a:r>
              <a:rPr lang="en-US" sz="2000" dirty="0">
                <a:solidFill>
                  <a:srgbClr val="6600CC"/>
                </a:solidFill>
              </a:rPr>
              <a:t>4000</a:t>
            </a:r>
            <a:r>
              <a:rPr lang="en-US" sz="2000" dirty="0"/>
              <a:t>.</a:t>
            </a:r>
          </a:p>
        </p:txBody>
      </p:sp>
      <p:sp>
        <p:nvSpPr>
          <p:cNvPr id="332821" name="Line 21"/>
          <p:cNvSpPr>
            <a:spLocks noChangeShapeType="1"/>
          </p:cNvSpPr>
          <p:nvPr/>
        </p:nvSpPr>
        <p:spPr bwMode="auto">
          <a:xfrm flipV="1">
            <a:off x="442913" y="2482850"/>
            <a:ext cx="277812" cy="3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22" name="Text Box 22"/>
          <p:cNvSpPr txBox="1">
            <a:spLocks noChangeArrowheads="1"/>
          </p:cNvSpPr>
          <p:nvPr/>
        </p:nvSpPr>
        <p:spPr bwMode="auto">
          <a:xfrm>
            <a:off x="142875" y="4267200"/>
            <a:ext cx="412432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 dirty="0"/>
              <a:t>Now lets see how </a:t>
            </a:r>
            <a:r>
              <a:rPr lang="en-US" sz="2000" dirty="0">
                <a:solidFill>
                  <a:srgbClr val="6600CC"/>
                </a:solidFill>
              </a:rPr>
              <a:t>new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6600CC"/>
                </a:solidFill>
              </a:rPr>
              <a:t>delete</a:t>
            </a:r>
            <a:r>
              <a:rPr lang="en-US" sz="2000" dirty="0"/>
              <a:t> work with classes containing </a:t>
            </a:r>
            <a:r>
              <a:rPr lang="en-US" sz="2000" dirty="0">
                <a:solidFill>
                  <a:srgbClr val="006666"/>
                </a:solidFill>
              </a:rPr>
              <a:t>constructors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006666"/>
                </a:solidFill>
              </a:rPr>
              <a:t>destructors</a:t>
            </a:r>
            <a:r>
              <a:rPr lang="en-US" sz="2000" dirty="0"/>
              <a:t>!</a:t>
            </a:r>
          </a:p>
        </p:txBody>
      </p:sp>
      <p:sp>
        <p:nvSpPr>
          <p:cNvPr id="36" name="Text Box 32"/>
          <p:cNvSpPr txBox="1">
            <a:spLocks noChangeArrowheads="1"/>
          </p:cNvSpPr>
          <p:nvPr/>
        </p:nvSpPr>
        <p:spPr bwMode="auto">
          <a:xfrm>
            <a:off x="6570663" y="1533728"/>
            <a:ext cx="927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FFCC"/>
                </a:solidFill>
                <a:cs typeface="Arial" charset="0"/>
              </a:rPr>
              <a:t>4000</a:t>
            </a:r>
          </a:p>
        </p:txBody>
      </p:sp>
      <p:sp>
        <p:nvSpPr>
          <p:cNvPr id="37" name="Text Box 22"/>
          <p:cNvSpPr txBox="1">
            <a:spLocks noChangeArrowheads="1"/>
          </p:cNvSpPr>
          <p:nvPr/>
        </p:nvSpPr>
        <p:spPr bwMode="auto">
          <a:xfrm>
            <a:off x="76200" y="5461337"/>
            <a:ext cx="43434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When you use the </a:t>
            </a:r>
            <a:r>
              <a:rPr lang="en-US" sz="2000" dirty="0">
                <a:solidFill>
                  <a:srgbClr val="6600CC"/>
                </a:solidFill>
              </a:rPr>
              <a:t>new command </a:t>
            </a:r>
            <a:r>
              <a:rPr lang="en-US" sz="2000" dirty="0"/>
              <a:t>to allocate a class with a constructor, C++ uses a </a:t>
            </a:r>
            <a:r>
              <a:rPr lang="en-US" sz="2000" dirty="0">
                <a:solidFill>
                  <a:srgbClr val="6600CC"/>
                </a:solidFill>
              </a:rPr>
              <a:t>two-part process</a:t>
            </a:r>
            <a:r>
              <a:rPr lang="en-US" sz="2000" dirty="0"/>
              <a:t>!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546852" y="3776664"/>
            <a:ext cx="1201229" cy="1265238"/>
            <a:chOff x="6546852" y="3776664"/>
            <a:chExt cx="1201229" cy="1265238"/>
          </a:xfrm>
        </p:grpSpPr>
        <p:grpSp>
          <p:nvGrpSpPr>
            <p:cNvPr id="38" name="Group 21"/>
            <p:cNvGrpSpPr>
              <a:grpSpLocks/>
            </p:cNvGrpSpPr>
            <p:nvPr/>
          </p:nvGrpSpPr>
          <p:grpSpPr bwMode="auto">
            <a:xfrm>
              <a:off x="6546852" y="3776664"/>
              <a:ext cx="1036638" cy="1265238"/>
              <a:chOff x="4124" y="2379"/>
              <a:chExt cx="653" cy="797"/>
            </a:xfrm>
          </p:grpSpPr>
          <p:sp>
            <p:nvSpPr>
              <p:cNvPr id="42" name="Rectangle 22"/>
              <p:cNvSpPr>
                <a:spLocks noChangeArrowheads="1"/>
              </p:cNvSpPr>
              <p:nvPr/>
            </p:nvSpPr>
            <p:spPr bwMode="auto">
              <a:xfrm>
                <a:off x="4185" y="2379"/>
                <a:ext cx="528" cy="797"/>
              </a:xfrm>
              <a:prstGeom prst="rect">
                <a:avLst/>
              </a:prstGeom>
              <a:solidFill>
                <a:schemeClr val="accent1"/>
              </a:solidFill>
              <a:ln w="38100" algn="ctr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3" name="Text Box 23"/>
              <p:cNvSpPr txBox="1">
                <a:spLocks noChangeArrowheads="1"/>
              </p:cNvSpPr>
              <p:nvPr/>
            </p:nvSpPr>
            <p:spPr bwMode="auto">
              <a:xfrm>
                <a:off x="4124" y="2405"/>
                <a:ext cx="653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  <a:cs typeface="Arial" charset="0"/>
                  </a:rPr>
                  <a:t>.</a:t>
                </a:r>
                <a:r>
                  <a:rPr lang="en-US" sz="1400" dirty="0" err="1">
                    <a:solidFill>
                      <a:schemeClr val="tx1"/>
                    </a:solidFill>
                    <a:cs typeface="Arial" charset="0"/>
                  </a:rPr>
                  <a:t>m_weight</a:t>
                </a:r>
                <a:endParaRPr lang="en-US" sz="1400" dirty="0">
                  <a:solidFill>
                    <a:schemeClr val="tx1"/>
                  </a:solidFill>
                  <a:cs typeface="Arial" charset="0"/>
                </a:endParaRPr>
              </a:p>
            </p:txBody>
          </p:sp>
        </p:grpSp>
        <p:sp>
          <p:nvSpPr>
            <p:cNvPr id="39" name="Rectangle 38"/>
            <p:cNvSpPr/>
            <p:nvPr/>
          </p:nvSpPr>
          <p:spPr bwMode="auto">
            <a:xfrm>
              <a:off x="6704419" y="4124325"/>
              <a:ext cx="727513" cy="311488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0" name="Text Box 23"/>
            <p:cNvSpPr txBox="1">
              <a:spLocks noChangeArrowheads="1"/>
            </p:cNvSpPr>
            <p:nvPr/>
          </p:nvSpPr>
          <p:spPr bwMode="auto">
            <a:xfrm>
              <a:off x="6566346" y="4392049"/>
              <a:ext cx="118173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cs typeface="Arial" charset="0"/>
                </a:rPr>
                <a:t>.</a:t>
              </a:r>
              <a:r>
                <a:rPr lang="en-US" sz="1400" dirty="0" err="1">
                  <a:solidFill>
                    <a:schemeClr val="tx1"/>
                  </a:solidFill>
                  <a:cs typeface="Arial" charset="0"/>
                </a:rPr>
                <a:t>m_bacteria</a:t>
              </a:r>
              <a:endParaRPr lang="en-US" sz="14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6694691" y="4674850"/>
              <a:ext cx="727513" cy="311488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cxnSp>
        <p:nvCxnSpPr>
          <p:cNvPr id="44" name="AutoShape 34"/>
          <p:cNvCxnSpPr>
            <a:cxnSpLocks noChangeShapeType="1"/>
          </p:cNvCxnSpPr>
          <p:nvPr/>
        </p:nvCxnSpPr>
        <p:spPr bwMode="auto">
          <a:xfrm rot="10800000" flipH="1" flipV="1">
            <a:off x="6570662" y="1762328"/>
            <a:ext cx="142875" cy="2137366"/>
          </a:xfrm>
          <a:prstGeom prst="curvedConnector3">
            <a:avLst>
              <a:gd name="adj1" fmla="val -160000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28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28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328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328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2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32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32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32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2816" grpId="0" animBg="1"/>
      <p:bldP spid="332816" grpId="1" animBg="1"/>
      <p:bldP spid="332818" grpId="0" animBg="1"/>
      <p:bldP spid="332818" grpId="1" animBg="1"/>
      <p:bldP spid="332819" grpId="0" animBg="1"/>
      <p:bldP spid="332820" grpId="0" animBg="1"/>
      <p:bldP spid="332821" grpId="0" animBg="1"/>
      <p:bldP spid="332821" grpId="1" animBg="1"/>
      <p:bldP spid="36" grpId="0"/>
      <p:bldP spid="3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 Box 22"/>
          <p:cNvSpPr txBox="1">
            <a:spLocks noChangeArrowheads="1"/>
          </p:cNvSpPr>
          <p:nvPr/>
        </p:nvSpPr>
        <p:spPr bwMode="auto">
          <a:xfrm>
            <a:off x="142875" y="4267200"/>
            <a:ext cx="412432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 dirty="0"/>
              <a:t>Now lets see how </a:t>
            </a:r>
            <a:r>
              <a:rPr lang="en-US" sz="2000" dirty="0">
                <a:solidFill>
                  <a:srgbClr val="6600CC"/>
                </a:solidFill>
              </a:rPr>
              <a:t>new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6600CC"/>
                </a:solidFill>
              </a:rPr>
              <a:t>delete</a:t>
            </a:r>
            <a:r>
              <a:rPr lang="en-US" sz="2000" dirty="0"/>
              <a:t> work with classes containing </a:t>
            </a:r>
            <a:r>
              <a:rPr lang="en-US" sz="2000" dirty="0">
                <a:solidFill>
                  <a:srgbClr val="006666"/>
                </a:solidFill>
              </a:rPr>
              <a:t>constructors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006666"/>
                </a:solidFill>
              </a:rPr>
              <a:t>destructors</a:t>
            </a:r>
            <a:r>
              <a:rPr lang="en-US" sz="2000" dirty="0"/>
              <a:t>!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6643688" y="3630040"/>
            <a:ext cx="2216011" cy="1938992"/>
            <a:chOff x="6643688" y="3630040"/>
            <a:chExt cx="2216011" cy="1938992"/>
          </a:xfrm>
        </p:grpSpPr>
        <p:sp>
          <p:nvSpPr>
            <p:cNvPr id="38" name="Text Box 11"/>
            <p:cNvSpPr txBox="1">
              <a:spLocks noChangeArrowheads="1"/>
            </p:cNvSpPr>
            <p:nvPr/>
          </p:nvSpPr>
          <p:spPr bwMode="auto">
            <a:xfrm>
              <a:off x="7443927" y="3630040"/>
              <a:ext cx="1415772" cy="1938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latin typeface="Courier New" pitchFamily="49" charset="0"/>
                </a:rPr>
                <a:t>00004000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00004002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00004004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00004006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00004008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…</a:t>
              </a:r>
            </a:p>
          </p:txBody>
        </p:sp>
        <p:sp>
          <p:nvSpPr>
            <p:cNvPr id="39" name="Rectangle 12"/>
            <p:cNvSpPr>
              <a:spLocks noChangeArrowheads="1"/>
            </p:cNvSpPr>
            <p:nvPr/>
          </p:nvSpPr>
          <p:spPr bwMode="auto">
            <a:xfrm>
              <a:off x="6643688" y="3767138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Rectangle 13"/>
            <p:cNvSpPr>
              <a:spLocks noChangeArrowheads="1"/>
            </p:cNvSpPr>
            <p:nvPr/>
          </p:nvSpPr>
          <p:spPr bwMode="auto">
            <a:xfrm>
              <a:off x="6643688" y="4071938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14"/>
            <p:cNvSpPr>
              <a:spLocks noChangeArrowheads="1"/>
            </p:cNvSpPr>
            <p:nvPr/>
          </p:nvSpPr>
          <p:spPr bwMode="auto">
            <a:xfrm>
              <a:off x="6643688" y="4681538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Text Box 15"/>
            <p:cNvSpPr txBox="1">
              <a:spLocks noChangeArrowheads="1"/>
            </p:cNvSpPr>
            <p:nvPr/>
          </p:nvSpPr>
          <p:spPr bwMode="auto">
            <a:xfrm>
              <a:off x="6872288" y="4260850"/>
              <a:ext cx="412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...</a:t>
              </a:r>
            </a:p>
          </p:txBody>
        </p:sp>
        <p:sp>
          <p:nvSpPr>
            <p:cNvPr id="43" name="Text Box 33"/>
            <p:cNvSpPr txBox="1">
              <a:spLocks noChangeArrowheads="1"/>
            </p:cNvSpPr>
            <p:nvPr/>
          </p:nvSpPr>
          <p:spPr bwMode="auto">
            <a:xfrm>
              <a:off x="6713538" y="3640138"/>
              <a:ext cx="290512" cy="519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800">
                  <a:solidFill>
                    <a:schemeClr val="tx1"/>
                  </a:solidFill>
                  <a:cs typeface="Arial" charset="0"/>
                </a:rPr>
                <a:t> </a:t>
              </a:r>
            </a:p>
          </p:txBody>
        </p:sp>
        <p:sp>
          <p:nvSpPr>
            <p:cNvPr id="44" name="Rectangle 13"/>
            <p:cNvSpPr>
              <a:spLocks noChangeArrowheads="1"/>
            </p:cNvSpPr>
            <p:nvPr/>
          </p:nvSpPr>
          <p:spPr bwMode="auto">
            <a:xfrm>
              <a:off x="6645584" y="4375768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6" name="Group 12"/>
          <p:cNvGrpSpPr>
            <a:grpSpLocks/>
          </p:cNvGrpSpPr>
          <p:nvPr/>
        </p:nvGrpSpPr>
        <p:grpSpPr bwMode="auto">
          <a:xfrm>
            <a:off x="5916816" y="1420239"/>
            <a:ext cx="1544637" cy="659589"/>
            <a:chOff x="3792" y="1440"/>
            <a:chExt cx="973" cy="826"/>
          </a:xfrm>
        </p:grpSpPr>
        <p:sp>
          <p:nvSpPr>
            <p:cNvPr id="47" name="Rectangle 13"/>
            <p:cNvSpPr>
              <a:spLocks noChangeArrowheads="1"/>
            </p:cNvSpPr>
            <p:nvPr/>
          </p:nvSpPr>
          <p:spPr bwMode="auto">
            <a:xfrm>
              <a:off x="4246" y="1488"/>
              <a:ext cx="519" cy="778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Text Box 14"/>
            <p:cNvSpPr txBox="1">
              <a:spLocks noChangeArrowheads="1"/>
            </p:cNvSpPr>
            <p:nvPr/>
          </p:nvSpPr>
          <p:spPr bwMode="auto">
            <a:xfrm>
              <a:off x="3792" y="1440"/>
              <a:ext cx="45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 err="1"/>
                <a:t>ptr</a:t>
              </a:r>
              <a:endParaRPr lang="en-US" dirty="0"/>
            </a:p>
          </p:txBody>
        </p:sp>
        <p:sp>
          <p:nvSpPr>
            <p:cNvPr id="49" name="Text Box 15"/>
            <p:cNvSpPr txBox="1">
              <a:spLocks noChangeArrowheads="1"/>
            </p:cNvSpPr>
            <p:nvPr/>
          </p:nvSpPr>
          <p:spPr bwMode="auto">
            <a:xfrm>
              <a:off x="4224" y="1728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45" name="Text Box 10"/>
          <p:cNvSpPr txBox="1">
            <a:spLocks noChangeArrowheads="1"/>
          </p:cNvSpPr>
          <p:nvPr/>
        </p:nvSpPr>
        <p:spPr bwMode="auto">
          <a:xfrm>
            <a:off x="7435850" y="1301880"/>
            <a:ext cx="1403350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latin typeface="Courier New" pitchFamily="49" charset="0"/>
              </a:rPr>
              <a:t>00001000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00001002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00001004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00001006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00001008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00001010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...</a:t>
            </a:r>
          </a:p>
        </p:txBody>
      </p:sp>
      <p:sp>
        <p:nvSpPr>
          <p:cNvPr id="3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0BE49-1720-4A5D-8C44-A66587F2CF7B}" type="slidenum">
              <a:rPr lang="en-US"/>
              <a:pPr/>
              <a:t>47</a:t>
            </a:fld>
            <a:endParaRPr lang="en-US"/>
          </a:p>
        </p:txBody>
      </p:sp>
      <p:sp>
        <p:nvSpPr>
          <p:cNvPr id="334850" name="Rectangle 2"/>
          <p:cNvSpPr>
            <a:spLocks noChangeArrowheads="1"/>
          </p:cNvSpPr>
          <p:nvPr/>
        </p:nvSpPr>
        <p:spPr bwMode="auto">
          <a:xfrm>
            <a:off x="152400" y="1330325"/>
            <a:ext cx="5029200" cy="26670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51" name="Rectangle 3"/>
          <p:cNvSpPr>
            <a:spLocks noChangeArrowheads="1"/>
          </p:cNvSpPr>
          <p:nvPr/>
        </p:nvSpPr>
        <p:spPr bwMode="auto">
          <a:xfrm>
            <a:off x="228600" y="1422400"/>
            <a:ext cx="5334000" cy="255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r>
              <a:rPr lang="en-US" sz="19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main(void)</a:t>
            </a:r>
            <a:endParaRPr lang="en-US" sz="1900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Waldo  *</a:t>
            </a:r>
            <a:r>
              <a:rPr lang="en-US" sz="19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9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new Waldo(165); </a:t>
            </a: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endParaRPr lang="en-US" sz="19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endParaRPr lang="en-US" sz="10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delete </a:t>
            </a:r>
            <a:r>
              <a:rPr lang="en-US" sz="19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334857" name="Text Box 9"/>
          <p:cNvSpPr txBox="1">
            <a:spLocks noChangeArrowheads="1"/>
          </p:cNvSpPr>
          <p:nvPr/>
        </p:nvSpPr>
        <p:spPr bwMode="auto">
          <a:xfrm>
            <a:off x="6592890" y="18288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>
              <a:solidFill>
                <a:srgbClr val="FFFF00"/>
              </a:solidFill>
            </a:endParaRPr>
          </a:p>
        </p:txBody>
      </p:sp>
      <p:sp>
        <p:nvSpPr>
          <p:cNvPr id="334858" name="Rectangle 10"/>
          <p:cNvSpPr>
            <a:spLocks noGrp="1" noChangeArrowheads="1"/>
          </p:cNvSpPr>
          <p:nvPr>
            <p:ph type="title"/>
          </p:nvPr>
        </p:nvSpPr>
        <p:spPr>
          <a:xfrm>
            <a:off x="401638" y="76200"/>
            <a:ext cx="8285162" cy="1143000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new</a:t>
            </a:r>
            <a:r>
              <a:rPr lang="en-US"/>
              <a:t>/</a:t>
            </a:r>
            <a:r>
              <a:rPr lang="en-US">
                <a:solidFill>
                  <a:schemeClr val="accent2"/>
                </a:solidFill>
              </a:rPr>
              <a:t>delete With C’tors, D’tors</a:t>
            </a:r>
            <a:endParaRPr lang="en-US"/>
          </a:p>
        </p:txBody>
      </p:sp>
      <p:sp>
        <p:nvSpPr>
          <p:cNvPr id="334860" name="Rectangle 12"/>
          <p:cNvSpPr>
            <a:spLocks noChangeArrowheads="1"/>
          </p:cNvSpPr>
          <p:nvPr/>
        </p:nvSpPr>
        <p:spPr bwMode="auto">
          <a:xfrm>
            <a:off x="6643688" y="3767138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61" name="Rectangle 13"/>
          <p:cNvSpPr>
            <a:spLocks noChangeArrowheads="1"/>
          </p:cNvSpPr>
          <p:nvPr/>
        </p:nvSpPr>
        <p:spPr bwMode="auto">
          <a:xfrm>
            <a:off x="6643688" y="4071938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62" name="Rectangle 14"/>
          <p:cNvSpPr>
            <a:spLocks noChangeArrowheads="1"/>
          </p:cNvSpPr>
          <p:nvPr/>
        </p:nvSpPr>
        <p:spPr bwMode="auto">
          <a:xfrm>
            <a:off x="6643688" y="4681538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63" name="Text Box 15"/>
          <p:cNvSpPr txBox="1">
            <a:spLocks noChangeArrowheads="1"/>
          </p:cNvSpPr>
          <p:nvPr/>
        </p:nvSpPr>
        <p:spPr bwMode="auto">
          <a:xfrm>
            <a:off x="6872288" y="4260850"/>
            <a:ext cx="412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...</a:t>
            </a:r>
          </a:p>
        </p:txBody>
      </p:sp>
      <p:sp>
        <p:nvSpPr>
          <p:cNvPr id="334864" name="Rectangle 16"/>
          <p:cNvSpPr>
            <a:spLocks noChangeArrowheads="1"/>
          </p:cNvSpPr>
          <p:nvPr/>
        </p:nvSpPr>
        <p:spPr bwMode="auto">
          <a:xfrm>
            <a:off x="327025" y="4124325"/>
            <a:ext cx="4365625" cy="3200876"/>
          </a:xfrm>
          <a:prstGeom prst="rect">
            <a:avLst/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class Waldo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Arial" charset="0"/>
            </a:endParaRP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{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Arial" charset="0"/>
            </a:endParaRP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public: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Arial" charset="0"/>
            </a:endParaRP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  Waldo(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 weight)</a:t>
            </a: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  {</a:t>
            </a: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m_weight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 = weight;</a:t>
            </a:r>
            <a:b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</a:b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m_bacteria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 = 0;</a:t>
            </a: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  }</a:t>
            </a: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  </a:t>
            </a:r>
            <a:r>
              <a:rPr lang="en-US" sz="22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~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Waldo()</a:t>
            </a: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  {</a:t>
            </a: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     …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Arial" charset="0"/>
            </a:endParaRPr>
          </a:p>
        </p:txBody>
      </p:sp>
      <p:sp>
        <p:nvSpPr>
          <p:cNvPr id="334865" name="AutoShape 17"/>
          <p:cNvSpPr>
            <a:spLocks noChangeArrowheads="1"/>
          </p:cNvSpPr>
          <p:nvPr/>
        </p:nvSpPr>
        <p:spPr bwMode="auto">
          <a:xfrm>
            <a:off x="2351087" y="4190"/>
            <a:ext cx="5819776" cy="1568450"/>
          </a:xfrm>
          <a:prstGeom prst="wedgeRoundRectCallout">
            <a:avLst>
              <a:gd name="adj1" fmla="val -56604"/>
              <a:gd name="adj2" fmla="val 99260"/>
              <a:gd name="adj3" fmla="val 16667"/>
            </a:avLst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Part #2: C++ calls the class’s constructor to initialize the newly allocated memory</a:t>
            </a:r>
            <a:br>
              <a:rPr lang="en-US" sz="2000" dirty="0">
                <a:solidFill>
                  <a:schemeClr val="accent2"/>
                </a:solidFill>
              </a:rPr>
            </a:br>
            <a:endParaRPr lang="en-US" sz="1200" dirty="0">
              <a:solidFill>
                <a:schemeClr val="accent2"/>
              </a:solidFill>
            </a:endParaRPr>
          </a:p>
          <a:p>
            <a:pPr algn="ctr"/>
            <a:r>
              <a:rPr lang="en-US" sz="1800" dirty="0"/>
              <a:t>“Now that I’ve allocated enough memory to hold Waldo, I’ll call his constructor to initialize him!”</a:t>
            </a:r>
          </a:p>
        </p:txBody>
      </p:sp>
      <p:sp>
        <p:nvSpPr>
          <p:cNvPr id="334866" name="Line 18"/>
          <p:cNvSpPr>
            <a:spLocks noChangeShapeType="1"/>
          </p:cNvSpPr>
          <p:nvPr/>
        </p:nvSpPr>
        <p:spPr bwMode="auto">
          <a:xfrm flipV="1">
            <a:off x="484188" y="2482850"/>
            <a:ext cx="277812" cy="3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67" name="Line 19"/>
          <p:cNvSpPr>
            <a:spLocks noChangeShapeType="1"/>
          </p:cNvSpPr>
          <p:nvPr/>
        </p:nvSpPr>
        <p:spPr bwMode="auto">
          <a:xfrm flipV="1">
            <a:off x="385763" y="5145088"/>
            <a:ext cx="277812" cy="3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68" name="Text Box 20"/>
          <p:cNvSpPr txBox="1">
            <a:spLocks noChangeArrowheads="1"/>
          </p:cNvSpPr>
          <p:nvPr/>
        </p:nvSpPr>
        <p:spPr bwMode="auto">
          <a:xfrm>
            <a:off x="2163763" y="4714875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rgbClr val="FF3300"/>
                </a:solidFill>
                <a:cs typeface="Arial" charset="0"/>
              </a:rPr>
              <a:t>165</a:t>
            </a:r>
          </a:p>
        </p:txBody>
      </p:sp>
      <p:sp>
        <p:nvSpPr>
          <p:cNvPr id="334872" name="Line 24"/>
          <p:cNvSpPr>
            <a:spLocks noChangeShapeType="1"/>
          </p:cNvSpPr>
          <p:nvPr/>
        </p:nvSpPr>
        <p:spPr bwMode="auto">
          <a:xfrm flipV="1">
            <a:off x="636588" y="5715000"/>
            <a:ext cx="277812" cy="3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75" name="Line 27"/>
          <p:cNvSpPr>
            <a:spLocks noChangeShapeType="1"/>
          </p:cNvSpPr>
          <p:nvPr/>
        </p:nvSpPr>
        <p:spPr bwMode="auto">
          <a:xfrm flipV="1">
            <a:off x="638175" y="5953328"/>
            <a:ext cx="277813" cy="3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77" name="Line 29"/>
          <p:cNvSpPr>
            <a:spLocks noChangeShapeType="1"/>
          </p:cNvSpPr>
          <p:nvPr/>
        </p:nvSpPr>
        <p:spPr bwMode="auto">
          <a:xfrm flipV="1">
            <a:off x="439062" y="6248400"/>
            <a:ext cx="277812" cy="3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78" name="Rectangle 30"/>
          <p:cNvSpPr>
            <a:spLocks noChangeArrowheads="1"/>
          </p:cNvSpPr>
          <p:nvPr/>
        </p:nvSpPr>
        <p:spPr bwMode="auto">
          <a:xfrm>
            <a:off x="6627813" y="26797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79" name="Rectangle 31"/>
          <p:cNvSpPr>
            <a:spLocks noChangeArrowheads="1"/>
          </p:cNvSpPr>
          <p:nvPr/>
        </p:nvSpPr>
        <p:spPr bwMode="auto">
          <a:xfrm>
            <a:off x="6629400" y="29718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81" name="Text Box 33"/>
          <p:cNvSpPr txBox="1">
            <a:spLocks noChangeArrowheads="1"/>
          </p:cNvSpPr>
          <p:nvPr/>
        </p:nvSpPr>
        <p:spPr bwMode="auto">
          <a:xfrm>
            <a:off x="6713538" y="3640138"/>
            <a:ext cx="2905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  <a:cs typeface="Arial" charset="0"/>
              </a:rPr>
              <a:t> </a:t>
            </a:r>
          </a:p>
        </p:txBody>
      </p:sp>
      <p:sp>
        <p:nvSpPr>
          <p:cNvPr id="50" name="Rectangle 7"/>
          <p:cNvSpPr>
            <a:spLocks noChangeArrowheads="1"/>
          </p:cNvSpPr>
          <p:nvPr/>
        </p:nvSpPr>
        <p:spPr bwMode="auto">
          <a:xfrm>
            <a:off x="6627813" y="20701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8"/>
          <p:cNvSpPr>
            <a:spLocks noChangeArrowheads="1"/>
          </p:cNvSpPr>
          <p:nvPr/>
        </p:nvSpPr>
        <p:spPr bwMode="auto">
          <a:xfrm>
            <a:off x="6627813" y="23749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Text Box 32"/>
          <p:cNvSpPr txBox="1">
            <a:spLocks noChangeArrowheads="1"/>
          </p:cNvSpPr>
          <p:nvPr/>
        </p:nvSpPr>
        <p:spPr bwMode="auto">
          <a:xfrm>
            <a:off x="6570663" y="1533728"/>
            <a:ext cx="927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FFCC"/>
                </a:solidFill>
                <a:cs typeface="Arial" charset="0"/>
              </a:rPr>
              <a:t>4000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546852" y="3776664"/>
            <a:ext cx="1201229" cy="1265238"/>
            <a:chOff x="6546852" y="3776664"/>
            <a:chExt cx="1201229" cy="1265238"/>
          </a:xfrm>
        </p:grpSpPr>
        <p:grpSp>
          <p:nvGrpSpPr>
            <p:cNvPr id="334869" name="Group 21"/>
            <p:cNvGrpSpPr>
              <a:grpSpLocks/>
            </p:cNvGrpSpPr>
            <p:nvPr/>
          </p:nvGrpSpPr>
          <p:grpSpPr bwMode="auto">
            <a:xfrm>
              <a:off x="6546852" y="3776664"/>
              <a:ext cx="1036638" cy="1265238"/>
              <a:chOff x="4124" y="2379"/>
              <a:chExt cx="653" cy="797"/>
            </a:xfrm>
          </p:grpSpPr>
          <p:sp>
            <p:nvSpPr>
              <p:cNvPr id="334870" name="Rectangle 22"/>
              <p:cNvSpPr>
                <a:spLocks noChangeArrowheads="1"/>
              </p:cNvSpPr>
              <p:nvPr/>
            </p:nvSpPr>
            <p:spPr bwMode="auto">
              <a:xfrm>
                <a:off x="4185" y="2379"/>
                <a:ext cx="528" cy="797"/>
              </a:xfrm>
              <a:prstGeom prst="rect">
                <a:avLst/>
              </a:prstGeom>
              <a:solidFill>
                <a:schemeClr val="accent1"/>
              </a:solidFill>
              <a:ln w="38100" algn="ctr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34871" name="Text Box 23"/>
              <p:cNvSpPr txBox="1">
                <a:spLocks noChangeArrowheads="1"/>
              </p:cNvSpPr>
              <p:nvPr/>
            </p:nvSpPr>
            <p:spPr bwMode="auto">
              <a:xfrm>
                <a:off x="4124" y="2405"/>
                <a:ext cx="653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  <a:cs typeface="Arial" charset="0"/>
                  </a:rPr>
                  <a:t>.</a:t>
                </a:r>
                <a:r>
                  <a:rPr lang="en-US" sz="1400" dirty="0" err="1">
                    <a:solidFill>
                      <a:schemeClr val="tx1"/>
                    </a:solidFill>
                    <a:cs typeface="Arial" charset="0"/>
                  </a:rPr>
                  <a:t>m_weight</a:t>
                </a:r>
                <a:endParaRPr lang="en-US" sz="1400" dirty="0">
                  <a:solidFill>
                    <a:schemeClr val="tx1"/>
                  </a:solidFill>
                  <a:cs typeface="Arial" charset="0"/>
                </a:endParaRPr>
              </a:p>
            </p:txBody>
          </p:sp>
        </p:grpSp>
        <p:sp>
          <p:nvSpPr>
            <p:cNvPr id="3" name="Rectangle 2"/>
            <p:cNvSpPr/>
            <p:nvPr/>
          </p:nvSpPr>
          <p:spPr bwMode="auto">
            <a:xfrm>
              <a:off x="6704419" y="4124325"/>
              <a:ext cx="727513" cy="311488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59" name="Text Box 23"/>
            <p:cNvSpPr txBox="1">
              <a:spLocks noChangeArrowheads="1"/>
            </p:cNvSpPr>
            <p:nvPr/>
          </p:nvSpPr>
          <p:spPr bwMode="auto">
            <a:xfrm>
              <a:off x="6566346" y="4392049"/>
              <a:ext cx="118173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cs typeface="Arial" charset="0"/>
                </a:rPr>
                <a:t>.</a:t>
              </a:r>
              <a:r>
                <a:rPr lang="en-US" sz="1400" dirty="0" err="1">
                  <a:solidFill>
                    <a:schemeClr val="tx1"/>
                  </a:solidFill>
                  <a:cs typeface="Arial" charset="0"/>
                </a:rPr>
                <a:t>m_bacteria</a:t>
              </a:r>
              <a:endParaRPr lang="en-US" sz="14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6694691" y="4674850"/>
              <a:ext cx="727513" cy="311488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334876" name="Text Box 28"/>
          <p:cNvSpPr txBox="1">
            <a:spLocks noChangeArrowheads="1"/>
          </p:cNvSpPr>
          <p:nvPr/>
        </p:nvSpPr>
        <p:spPr bwMode="auto">
          <a:xfrm>
            <a:off x="6729258" y="4047908"/>
            <a:ext cx="6976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cs typeface="Arial" charset="0"/>
              </a:rPr>
              <a:t>165</a:t>
            </a:r>
          </a:p>
        </p:txBody>
      </p:sp>
      <p:sp>
        <p:nvSpPr>
          <p:cNvPr id="62" name="Text Box 28"/>
          <p:cNvSpPr txBox="1">
            <a:spLocks noChangeArrowheads="1"/>
          </p:cNvSpPr>
          <p:nvPr/>
        </p:nvSpPr>
        <p:spPr bwMode="auto">
          <a:xfrm>
            <a:off x="6887184" y="4614551"/>
            <a:ext cx="3722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cs typeface="Arial" charset="0"/>
              </a:rPr>
              <a:t>0</a:t>
            </a:r>
          </a:p>
        </p:txBody>
      </p:sp>
      <p:cxnSp>
        <p:nvCxnSpPr>
          <p:cNvPr id="334882" name="AutoShape 34"/>
          <p:cNvCxnSpPr>
            <a:cxnSpLocks noChangeShapeType="1"/>
            <a:stCxn id="52" idx="1"/>
            <a:endCxn id="334881" idx="1"/>
          </p:cNvCxnSpPr>
          <p:nvPr/>
        </p:nvCxnSpPr>
        <p:spPr bwMode="auto">
          <a:xfrm rot="10800000" flipH="1" flipV="1">
            <a:off x="6570662" y="1762328"/>
            <a:ext cx="142875" cy="2137366"/>
          </a:xfrm>
          <a:prstGeom prst="curvedConnector3">
            <a:avLst>
              <a:gd name="adj1" fmla="val -160000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4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48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4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34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348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334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4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864" grpId="0" animBg="1"/>
      <p:bldP spid="334864" grpId="1" animBg="1"/>
      <p:bldP spid="334865" grpId="0" animBg="1"/>
      <p:bldP spid="334866" grpId="0" animBg="1"/>
      <p:bldP spid="334867" grpId="0" animBg="1"/>
      <p:bldP spid="334867" grpId="1" animBg="1"/>
      <p:bldP spid="334868" grpId="0"/>
      <p:bldP spid="334868" grpId="1"/>
      <p:bldP spid="334872" grpId="0" animBg="1"/>
      <p:bldP spid="334872" grpId="1" animBg="1"/>
      <p:bldP spid="334875" grpId="0" animBg="1"/>
      <p:bldP spid="334875" grpId="1" animBg="1"/>
      <p:bldP spid="334877" grpId="0" animBg="1"/>
      <p:bldP spid="334877" grpId="1" animBg="1"/>
      <p:bldP spid="334876" grpId="0"/>
      <p:bldP spid="6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Box 22"/>
          <p:cNvSpPr txBox="1">
            <a:spLocks noChangeArrowheads="1"/>
          </p:cNvSpPr>
          <p:nvPr/>
        </p:nvSpPr>
        <p:spPr bwMode="auto">
          <a:xfrm>
            <a:off x="152400" y="4419600"/>
            <a:ext cx="434340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When you use the </a:t>
            </a:r>
            <a:r>
              <a:rPr lang="en-US" sz="2000" dirty="0">
                <a:solidFill>
                  <a:srgbClr val="6600CC"/>
                </a:solidFill>
              </a:rPr>
              <a:t>delete command </a:t>
            </a:r>
            <a:r>
              <a:rPr lang="en-US" sz="2000" dirty="0"/>
              <a:t>to free an object with a destructor, C++ also uses a </a:t>
            </a:r>
            <a:br>
              <a:rPr lang="en-US" sz="2000" dirty="0"/>
            </a:br>
            <a:r>
              <a:rPr lang="en-US" sz="2000" dirty="0">
                <a:solidFill>
                  <a:srgbClr val="6600CC"/>
                </a:solidFill>
              </a:rPr>
              <a:t>two-part process</a:t>
            </a:r>
            <a:r>
              <a:rPr lang="en-US" sz="2000" dirty="0"/>
              <a:t>!</a:t>
            </a:r>
          </a:p>
        </p:txBody>
      </p:sp>
      <p:sp>
        <p:nvSpPr>
          <p:cNvPr id="4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47B90-2BFF-4C0E-8403-F93600403A0F}" type="slidenum">
              <a:rPr lang="en-US"/>
              <a:pPr/>
              <a:t>48</a:t>
            </a:fld>
            <a:endParaRPr lang="en-US"/>
          </a:p>
        </p:txBody>
      </p:sp>
      <p:sp>
        <p:nvSpPr>
          <p:cNvPr id="336898" name="Rectangle 2"/>
          <p:cNvSpPr>
            <a:spLocks noChangeArrowheads="1"/>
          </p:cNvSpPr>
          <p:nvPr/>
        </p:nvSpPr>
        <p:spPr bwMode="auto">
          <a:xfrm>
            <a:off x="152400" y="1330325"/>
            <a:ext cx="5029200" cy="26670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899" name="Rectangle 3"/>
          <p:cNvSpPr>
            <a:spLocks noChangeArrowheads="1"/>
          </p:cNvSpPr>
          <p:nvPr/>
        </p:nvSpPr>
        <p:spPr bwMode="auto">
          <a:xfrm>
            <a:off x="228600" y="1422400"/>
            <a:ext cx="5334000" cy="255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r>
              <a:rPr lang="en-US" sz="19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main(void)</a:t>
            </a:r>
            <a:endParaRPr lang="en-US" sz="1900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Waldo  *</a:t>
            </a:r>
            <a:r>
              <a:rPr lang="en-US" sz="19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9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new Waldo(165); </a:t>
            </a: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endParaRPr lang="en-US" sz="19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endParaRPr lang="en-US" sz="10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delete </a:t>
            </a:r>
            <a:r>
              <a:rPr lang="en-US" sz="19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336906" name="Rectangle 10"/>
          <p:cNvSpPr>
            <a:spLocks noGrp="1" noChangeArrowheads="1"/>
          </p:cNvSpPr>
          <p:nvPr>
            <p:ph type="title"/>
          </p:nvPr>
        </p:nvSpPr>
        <p:spPr>
          <a:xfrm>
            <a:off x="401638" y="76200"/>
            <a:ext cx="8285162" cy="1143000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new</a:t>
            </a:r>
            <a:r>
              <a:rPr lang="en-US"/>
              <a:t>/</a:t>
            </a:r>
            <a:r>
              <a:rPr lang="en-US">
                <a:solidFill>
                  <a:schemeClr val="accent2"/>
                </a:solidFill>
              </a:rPr>
              <a:t>delete With C’tors, D’tors</a:t>
            </a:r>
            <a:endParaRPr lang="en-US"/>
          </a:p>
        </p:txBody>
      </p:sp>
      <p:sp>
        <p:nvSpPr>
          <p:cNvPr id="336912" name="Rectangle 16"/>
          <p:cNvSpPr>
            <a:spLocks noChangeArrowheads="1"/>
          </p:cNvSpPr>
          <p:nvPr/>
        </p:nvSpPr>
        <p:spPr bwMode="auto">
          <a:xfrm>
            <a:off x="327025" y="3886200"/>
            <a:ext cx="4365625" cy="2646878"/>
          </a:xfrm>
          <a:prstGeom prst="rect">
            <a:avLst/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class Waldo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Arial" charset="0"/>
            </a:endParaRP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{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Arial" charset="0"/>
            </a:endParaRP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public:</a:t>
            </a: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  ...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Arial" charset="0"/>
            </a:endParaRPr>
          </a:p>
          <a:p>
            <a:r>
              <a:rPr lang="en-US" sz="22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  ~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Waldo()</a:t>
            </a: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  {</a:t>
            </a: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 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m_weight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 = 0;</a:t>
            </a: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 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m_bacteria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 = 1000000; </a:t>
            </a: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  }</a:t>
            </a:r>
          </a:p>
        </p:txBody>
      </p:sp>
      <p:sp>
        <p:nvSpPr>
          <p:cNvPr id="336914" name="Line 18"/>
          <p:cNvSpPr>
            <a:spLocks noChangeShapeType="1"/>
          </p:cNvSpPr>
          <p:nvPr/>
        </p:nvSpPr>
        <p:spPr bwMode="auto">
          <a:xfrm flipV="1">
            <a:off x="484188" y="3121025"/>
            <a:ext cx="277812" cy="3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15" name="Line 19"/>
          <p:cNvSpPr>
            <a:spLocks noChangeShapeType="1"/>
          </p:cNvSpPr>
          <p:nvPr/>
        </p:nvSpPr>
        <p:spPr bwMode="auto">
          <a:xfrm flipV="1">
            <a:off x="498475" y="3513138"/>
            <a:ext cx="277813" cy="3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22" name="Line 26"/>
          <p:cNvSpPr>
            <a:spLocks noChangeShapeType="1"/>
          </p:cNvSpPr>
          <p:nvPr/>
        </p:nvSpPr>
        <p:spPr bwMode="auto">
          <a:xfrm flipV="1">
            <a:off x="423863" y="5211763"/>
            <a:ext cx="277812" cy="3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23" name="Line 27"/>
          <p:cNvSpPr>
            <a:spLocks noChangeShapeType="1"/>
          </p:cNvSpPr>
          <p:nvPr/>
        </p:nvSpPr>
        <p:spPr bwMode="auto">
          <a:xfrm flipV="1">
            <a:off x="650875" y="5802313"/>
            <a:ext cx="277813" cy="3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25" name="Line 29"/>
          <p:cNvSpPr>
            <a:spLocks noChangeShapeType="1"/>
          </p:cNvSpPr>
          <p:nvPr/>
        </p:nvSpPr>
        <p:spPr bwMode="auto">
          <a:xfrm flipV="1">
            <a:off x="666750" y="6049760"/>
            <a:ext cx="277813" cy="3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27" name="Line 31"/>
          <p:cNvSpPr>
            <a:spLocks noChangeShapeType="1"/>
          </p:cNvSpPr>
          <p:nvPr/>
        </p:nvSpPr>
        <p:spPr bwMode="auto">
          <a:xfrm flipV="1">
            <a:off x="457200" y="6311697"/>
            <a:ext cx="277813" cy="3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28" name="Line 32"/>
          <p:cNvSpPr>
            <a:spLocks noChangeShapeType="1"/>
          </p:cNvSpPr>
          <p:nvPr/>
        </p:nvSpPr>
        <p:spPr bwMode="auto">
          <a:xfrm flipV="1">
            <a:off x="504825" y="3519488"/>
            <a:ext cx="277813" cy="3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29" name="Rectangle 33"/>
          <p:cNvSpPr>
            <a:spLocks noChangeArrowheads="1"/>
          </p:cNvSpPr>
          <p:nvPr/>
        </p:nvSpPr>
        <p:spPr bwMode="auto">
          <a:xfrm>
            <a:off x="5257800" y="3581400"/>
            <a:ext cx="3886200" cy="1828800"/>
          </a:xfrm>
          <a:prstGeom prst="rect">
            <a:avLst/>
          </a:prstGeom>
          <a:solidFill>
            <a:schemeClr val="bg1">
              <a:alpha val="84000"/>
            </a:schemeClr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36931" name="Line 35"/>
          <p:cNvSpPr>
            <a:spLocks noChangeShapeType="1"/>
          </p:cNvSpPr>
          <p:nvPr/>
        </p:nvSpPr>
        <p:spPr bwMode="auto">
          <a:xfrm flipV="1">
            <a:off x="76200" y="3806825"/>
            <a:ext cx="277813" cy="3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6643688" y="3630040"/>
            <a:ext cx="2216011" cy="1938992"/>
            <a:chOff x="6643688" y="3630040"/>
            <a:chExt cx="2216011" cy="1938992"/>
          </a:xfrm>
        </p:grpSpPr>
        <p:sp>
          <p:nvSpPr>
            <p:cNvPr id="44" name="Text Box 11"/>
            <p:cNvSpPr txBox="1">
              <a:spLocks noChangeArrowheads="1"/>
            </p:cNvSpPr>
            <p:nvPr/>
          </p:nvSpPr>
          <p:spPr bwMode="auto">
            <a:xfrm>
              <a:off x="7443927" y="3630040"/>
              <a:ext cx="1415772" cy="1938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latin typeface="Courier New" pitchFamily="49" charset="0"/>
                </a:rPr>
                <a:t>00004000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00004002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00004004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00004006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00004008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…</a:t>
              </a:r>
            </a:p>
          </p:txBody>
        </p:sp>
        <p:sp>
          <p:nvSpPr>
            <p:cNvPr id="45" name="Rectangle 12"/>
            <p:cNvSpPr>
              <a:spLocks noChangeArrowheads="1"/>
            </p:cNvSpPr>
            <p:nvPr/>
          </p:nvSpPr>
          <p:spPr bwMode="auto">
            <a:xfrm>
              <a:off x="6643688" y="3767138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13"/>
            <p:cNvSpPr>
              <a:spLocks noChangeArrowheads="1"/>
            </p:cNvSpPr>
            <p:nvPr/>
          </p:nvSpPr>
          <p:spPr bwMode="auto">
            <a:xfrm>
              <a:off x="6643688" y="4071938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14"/>
            <p:cNvSpPr>
              <a:spLocks noChangeArrowheads="1"/>
            </p:cNvSpPr>
            <p:nvPr/>
          </p:nvSpPr>
          <p:spPr bwMode="auto">
            <a:xfrm>
              <a:off x="6643688" y="4681538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Text Box 33"/>
            <p:cNvSpPr txBox="1">
              <a:spLocks noChangeArrowheads="1"/>
            </p:cNvSpPr>
            <p:nvPr/>
          </p:nvSpPr>
          <p:spPr bwMode="auto">
            <a:xfrm>
              <a:off x="6713538" y="3640138"/>
              <a:ext cx="290512" cy="519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800">
                  <a:solidFill>
                    <a:schemeClr val="tx1"/>
                  </a:solidFill>
                  <a:cs typeface="Arial" charset="0"/>
                </a:rPr>
                <a:t> </a:t>
              </a:r>
            </a:p>
          </p:txBody>
        </p:sp>
        <p:sp>
          <p:nvSpPr>
            <p:cNvPr id="50" name="Rectangle 13"/>
            <p:cNvSpPr>
              <a:spLocks noChangeArrowheads="1"/>
            </p:cNvSpPr>
            <p:nvPr/>
          </p:nvSpPr>
          <p:spPr bwMode="auto">
            <a:xfrm>
              <a:off x="6645584" y="4375768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1" name="Group 12"/>
          <p:cNvGrpSpPr>
            <a:grpSpLocks/>
          </p:cNvGrpSpPr>
          <p:nvPr/>
        </p:nvGrpSpPr>
        <p:grpSpPr bwMode="auto">
          <a:xfrm>
            <a:off x="5916816" y="1420239"/>
            <a:ext cx="1544637" cy="659589"/>
            <a:chOff x="3792" y="1440"/>
            <a:chExt cx="973" cy="826"/>
          </a:xfrm>
        </p:grpSpPr>
        <p:sp>
          <p:nvSpPr>
            <p:cNvPr id="52" name="Rectangle 13"/>
            <p:cNvSpPr>
              <a:spLocks noChangeArrowheads="1"/>
            </p:cNvSpPr>
            <p:nvPr/>
          </p:nvSpPr>
          <p:spPr bwMode="auto">
            <a:xfrm>
              <a:off x="4246" y="1488"/>
              <a:ext cx="519" cy="778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Text Box 14"/>
            <p:cNvSpPr txBox="1">
              <a:spLocks noChangeArrowheads="1"/>
            </p:cNvSpPr>
            <p:nvPr/>
          </p:nvSpPr>
          <p:spPr bwMode="auto">
            <a:xfrm>
              <a:off x="3792" y="1440"/>
              <a:ext cx="45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 err="1"/>
                <a:t>ptr</a:t>
              </a:r>
              <a:endParaRPr lang="en-US" dirty="0"/>
            </a:p>
          </p:txBody>
        </p:sp>
        <p:sp>
          <p:nvSpPr>
            <p:cNvPr id="54" name="Text Box 15"/>
            <p:cNvSpPr txBox="1">
              <a:spLocks noChangeArrowheads="1"/>
            </p:cNvSpPr>
            <p:nvPr/>
          </p:nvSpPr>
          <p:spPr bwMode="auto">
            <a:xfrm>
              <a:off x="4224" y="1728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55" name="Text Box 10"/>
          <p:cNvSpPr txBox="1">
            <a:spLocks noChangeArrowheads="1"/>
          </p:cNvSpPr>
          <p:nvPr/>
        </p:nvSpPr>
        <p:spPr bwMode="auto">
          <a:xfrm>
            <a:off x="7435850" y="1301880"/>
            <a:ext cx="1403350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latin typeface="Courier New" pitchFamily="49" charset="0"/>
              </a:rPr>
              <a:t>00001000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00001002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00001004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00001006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00001008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00001010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...</a:t>
            </a:r>
          </a:p>
        </p:txBody>
      </p:sp>
      <p:sp>
        <p:nvSpPr>
          <p:cNvPr id="56" name="Text Box 9"/>
          <p:cNvSpPr txBox="1">
            <a:spLocks noChangeArrowheads="1"/>
          </p:cNvSpPr>
          <p:nvPr/>
        </p:nvSpPr>
        <p:spPr bwMode="auto">
          <a:xfrm>
            <a:off x="6592890" y="18288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Rectangle 12"/>
          <p:cNvSpPr>
            <a:spLocks noChangeArrowheads="1"/>
          </p:cNvSpPr>
          <p:nvPr/>
        </p:nvSpPr>
        <p:spPr bwMode="auto">
          <a:xfrm>
            <a:off x="6643688" y="3767138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Rectangle 13"/>
          <p:cNvSpPr>
            <a:spLocks noChangeArrowheads="1"/>
          </p:cNvSpPr>
          <p:nvPr/>
        </p:nvSpPr>
        <p:spPr bwMode="auto">
          <a:xfrm>
            <a:off x="6643688" y="4071938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Rectangle 14"/>
          <p:cNvSpPr>
            <a:spLocks noChangeArrowheads="1"/>
          </p:cNvSpPr>
          <p:nvPr/>
        </p:nvSpPr>
        <p:spPr bwMode="auto">
          <a:xfrm>
            <a:off x="6643688" y="4681538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Rectangle 30"/>
          <p:cNvSpPr>
            <a:spLocks noChangeArrowheads="1"/>
          </p:cNvSpPr>
          <p:nvPr/>
        </p:nvSpPr>
        <p:spPr bwMode="auto">
          <a:xfrm>
            <a:off x="6627813" y="26797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" name="Rectangle 31"/>
          <p:cNvSpPr>
            <a:spLocks noChangeArrowheads="1"/>
          </p:cNvSpPr>
          <p:nvPr/>
        </p:nvSpPr>
        <p:spPr bwMode="auto">
          <a:xfrm>
            <a:off x="6629400" y="29718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" name="Text Box 33"/>
          <p:cNvSpPr txBox="1">
            <a:spLocks noChangeArrowheads="1"/>
          </p:cNvSpPr>
          <p:nvPr/>
        </p:nvSpPr>
        <p:spPr bwMode="auto">
          <a:xfrm>
            <a:off x="6713538" y="3640138"/>
            <a:ext cx="2905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  <a:cs typeface="Arial" charset="0"/>
              </a:rPr>
              <a:t> </a:t>
            </a:r>
          </a:p>
        </p:txBody>
      </p:sp>
      <p:sp>
        <p:nvSpPr>
          <p:cNvPr id="64" name="Rectangle 7"/>
          <p:cNvSpPr>
            <a:spLocks noChangeArrowheads="1"/>
          </p:cNvSpPr>
          <p:nvPr/>
        </p:nvSpPr>
        <p:spPr bwMode="auto">
          <a:xfrm>
            <a:off x="6627813" y="20701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Rectangle 8"/>
          <p:cNvSpPr>
            <a:spLocks noChangeArrowheads="1"/>
          </p:cNvSpPr>
          <p:nvPr/>
        </p:nvSpPr>
        <p:spPr bwMode="auto">
          <a:xfrm>
            <a:off x="6627813" y="23749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Text Box 32"/>
          <p:cNvSpPr txBox="1">
            <a:spLocks noChangeArrowheads="1"/>
          </p:cNvSpPr>
          <p:nvPr/>
        </p:nvSpPr>
        <p:spPr bwMode="auto">
          <a:xfrm>
            <a:off x="6570663" y="1533728"/>
            <a:ext cx="927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FFCC"/>
                </a:solidFill>
                <a:cs typeface="Arial" charset="0"/>
              </a:rPr>
              <a:t>4000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6546852" y="3776664"/>
            <a:ext cx="1201229" cy="1265238"/>
            <a:chOff x="6546852" y="3776664"/>
            <a:chExt cx="1201229" cy="1265238"/>
          </a:xfrm>
        </p:grpSpPr>
        <p:grpSp>
          <p:nvGrpSpPr>
            <p:cNvPr id="68" name="Group 21"/>
            <p:cNvGrpSpPr>
              <a:grpSpLocks/>
            </p:cNvGrpSpPr>
            <p:nvPr/>
          </p:nvGrpSpPr>
          <p:grpSpPr bwMode="auto">
            <a:xfrm>
              <a:off x="6546852" y="3776664"/>
              <a:ext cx="1036638" cy="1265238"/>
              <a:chOff x="4124" y="2379"/>
              <a:chExt cx="653" cy="797"/>
            </a:xfrm>
          </p:grpSpPr>
          <p:sp>
            <p:nvSpPr>
              <p:cNvPr id="72" name="Rectangle 22"/>
              <p:cNvSpPr>
                <a:spLocks noChangeArrowheads="1"/>
              </p:cNvSpPr>
              <p:nvPr/>
            </p:nvSpPr>
            <p:spPr bwMode="auto">
              <a:xfrm>
                <a:off x="4185" y="2379"/>
                <a:ext cx="528" cy="797"/>
              </a:xfrm>
              <a:prstGeom prst="rect">
                <a:avLst/>
              </a:prstGeom>
              <a:solidFill>
                <a:schemeClr val="accent1"/>
              </a:solidFill>
              <a:ln w="38100" algn="ctr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Text Box 23"/>
              <p:cNvSpPr txBox="1">
                <a:spLocks noChangeArrowheads="1"/>
              </p:cNvSpPr>
              <p:nvPr/>
            </p:nvSpPr>
            <p:spPr bwMode="auto">
              <a:xfrm>
                <a:off x="4124" y="2405"/>
                <a:ext cx="653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  <a:cs typeface="Arial" charset="0"/>
                  </a:rPr>
                  <a:t>.</a:t>
                </a:r>
                <a:r>
                  <a:rPr lang="en-US" sz="1400" dirty="0" err="1">
                    <a:solidFill>
                      <a:schemeClr val="tx1"/>
                    </a:solidFill>
                    <a:cs typeface="Arial" charset="0"/>
                  </a:rPr>
                  <a:t>m_weight</a:t>
                </a:r>
                <a:endParaRPr lang="en-US" sz="1400" dirty="0">
                  <a:solidFill>
                    <a:schemeClr val="tx1"/>
                  </a:solidFill>
                  <a:cs typeface="Arial" charset="0"/>
                </a:endParaRPr>
              </a:p>
            </p:txBody>
          </p:sp>
        </p:grpSp>
        <p:sp>
          <p:nvSpPr>
            <p:cNvPr id="69" name="Rectangle 68"/>
            <p:cNvSpPr/>
            <p:nvPr/>
          </p:nvSpPr>
          <p:spPr bwMode="auto">
            <a:xfrm>
              <a:off x="6704419" y="4124325"/>
              <a:ext cx="727513" cy="311488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0" name="Text Box 23"/>
            <p:cNvSpPr txBox="1">
              <a:spLocks noChangeArrowheads="1"/>
            </p:cNvSpPr>
            <p:nvPr/>
          </p:nvSpPr>
          <p:spPr bwMode="auto">
            <a:xfrm>
              <a:off x="6566346" y="4392049"/>
              <a:ext cx="118173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cs typeface="Arial" charset="0"/>
                </a:rPr>
                <a:t>.</a:t>
              </a:r>
              <a:r>
                <a:rPr lang="en-US" sz="1400" dirty="0" err="1">
                  <a:solidFill>
                    <a:schemeClr val="tx1"/>
                  </a:solidFill>
                  <a:cs typeface="Arial" charset="0"/>
                </a:rPr>
                <a:t>m_bacteria</a:t>
              </a:r>
              <a:endParaRPr lang="en-US" sz="14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71" name="Rectangle 70"/>
            <p:cNvSpPr/>
            <p:nvPr/>
          </p:nvSpPr>
          <p:spPr bwMode="auto">
            <a:xfrm>
              <a:off x="6694691" y="4674850"/>
              <a:ext cx="727513" cy="311488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74" name="Text Box 28"/>
          <p:cNvSpPr txBox="1">
            <a:spLocks noChangeArrowheads="1"/>
          </p:cNvSpPr>
          <p:nvPr/>
        </p:nvSpPr>
        <p:spPr bwMode="auto">
          <a:xfrm>
            <a:off x="6729258" y="4047908"/>
            <a:ext cx="6976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cs typeface="Arial" charset="0"/>
              </a:rPr>
              <a:t>165</a:t>
            </a:r>
          </a:p>
        </p:txBody>
      </p:sp>
      <p:sp>
        <p:nvSpPr>
          <p:cNvPr id="75" name="Text Box 28"/>
          <p:cNvSpPr txBox="1">
            <a:spLocks noChangeArrowheads="1"/>
          </p:cNvSpPr>
          <p:nvPr/>
        </p:nvSpPr>
        <p:spPr bwMode="auto">
          <a:xfrm>
            <a:off x="6887184" y="4614551"/>
            <a:ext cx="3722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cs typeface="Arial" charset="0"/>
              </a:rPr>
              <a:t>0</a:t>
            </a:r>
          </a:p>
        </p:txBody>
      </p:sp>
      <p:cxnSp>
        <p:nvCxnSpPr>
          <p:cNvPr id="76" name="AutoShape 34"/>
          <p:cNvCxnSpPr>
            <a:cxnSpLocks noChangeShapeType="1"/>
            <a:stCxn id="66" idx="1"/>
            <a:endCxn id="63" idx="1"/>
          </p:cNvCxnSpPr>
          <p:nvPr/>
        </p:nvCxnSpPr>
        <p:spPr bwMode="auto">
          <a:xfrm rot="10800000" flipH="1" flipV="1">
            <a:off x="6570662" y="1762328"/>
            <a:ext cx="142875" cy="2137366"/>
          </a:xfrm>
          <a:prstGeom prst="curvedConnector3">
            <a:avLst>
              <a:gd name="adj1" fmla="val -160000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6930" name="AutoShape 34"/>
          <p:cNvSpPr>
            <a:spLocks noChangeArrowheads="1"/>
          </p:cNvSpPr>
          <p:nvPr/>
        </p:nvSpPr>
        <p:spPr bwMode="auto">
          <a:xfrm>
            <a:off x="5867400" y="4976813"/>
            <a:ext cx="3200400" cy="1195387"/>
          </a:xfrm>
          <a:prstGeom prst="wedgeRoundRectCallout">
            <a:avLst>
              <a:gd name="adj1" fmla="val 50648"/>
              <a:gd name="adj2" fmla="val 103588"/>
              <a:gd name="adj3" fmla="val 16667"/>
            </a:avLst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/>
              <a:t>OK. I’ll free up that memory for someone else…</a:t>
            </a:r>
          </a:p>
        </p:txBody>
      </p:sp>
      <p:sp>
        <p:nvSpPr>
          <p:cNvPr id="336913" name="AutoShape 17"/>
          <p:cNvSpPr>
            <a:spLocks noChangeArrowheads="1"/>
          </p:cNvSpPr>
          <p:nvPr/>
        </p:nvSpPr>
        <p:spPr bwMode="auto">
          <a:xfrm>
            <a:off x="2133600" y="1143000"/>
            <a:ext cx="5254428" cy="1568450"/>
          </a:xfrm>
          <a:prstGeom prst="wedgeRoundRectCallout">
            <a:avLst>
              <a:gd name="adj1" fmla="val -68102"/>
              <a:gd name="adj2" fmla="val 93824"/>
              <a:gd name="adj3" fmla="val 16667"/>
            </a:avLst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Part #1: C++ calls the class’s destructor</a:t>
            </a:r>
          </a:p>
          <a:p>
            <a:pPr algn="ctr"/>
            <a:endParaRPr lang="en-US" sz="1200" dirty="0">
              <a:solidFill>
                <a:schemeClr val="accent2"/>
              </a:solidFill>
            </a:endParaRPr>
          </a:p>
          <a:p>
            <a:pPr algn="ctr"/>
            <a:r>
              <a:rPr lang="en-US" sz="2000" dirty="0"/>
              <a:t>“While I still have ownership of Waldo’s memory, I’m going to call Waldo’s destructor on it.”</a:t>
            </a:r>
          </a:p>
        </p:txBody>
      </p:sp>
      <p:sp>
        <p:nvSpPr>
          <p:cNvPr id="336935" name="AutoShape 39"/>
          <p:cNvSpPr>
            <a:spLocks noChangeArrowheads="1"/>
          </p:cNvSpPr>
          <p:nvPr/>
        </p:nvSpPr>
        <p:spPr bwMode="auto">
          <a:xfrm>
            <a:off x="2285999" y="954860"/>
            <a:ext cx="4762163" cy="1908990"/>
          </a:xfrm>
          <a:prstGeom prst="wedgeRoundRectCallout">
            <a:avLst>
              <a:gd name="adj1" fmla="val -68523"/>
              <a:gd name="adj2" fmla="val 75944"/>
              <a:gd name="adj3" fmla="val 16667"/>
            </a:avLst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Part #2: C++ asks the Operating System to free the memory</a:t>
            </a:r>
            <a:endParaRPr lang="en-US" sz="1200" dirty="0">
              <a:solidFill>
                <a:schemeClr val="accent2"/>
              </a:solidFill>
            </a:endParaRPr>
          </a:p>
          <a:p>
            <a:pPr algn="ctr"/>
            <a:r>
              <a:rPr lang="en-US" sz="1100" dirty="0"/>
              <a:t/>
            </a:r>
            <a:br>
              <a:rPr lang="en-US" sz="1100" dirty="0"/>
            </a:br>
            <a:r>
              <a:rPr lang="en-US" sz="2000" dirty="0">
                <a:solidFill>
                  <a:srgbClr val="006666"/>
                </a:solidFill>
              </a:rPr>
              <a:t>“Hey O.S., now that I’ve run Waldo’s destructor, can you free that memory at address 4000 for me.”</a:t>
            </a:r>
          </a:p>
        </p:txBody>
      </p:sp>
      <p:sp>
        <p:nvSpPr>
          <p:cNvPr id="336926" name="Rectangle 30"/>
          <p:cNvSpPr>
            <a:spLocks noChangeArrowheads="1"/>
          </p:cNvSpPr>
          <p:nvPr/>
        </p:nvSpPr>
        <p:spPr bwMode="auto">
          <a:xfrm>
            <a:off x="6777924" y="4025998"/>
            <a:ext cx="606881" cy="52322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pPr algn="ctr"/>
            <a:r>
              <a:rPr lang="en-US" sz="2800" dirty="0">
                <a:solidFill>
                  <a:srgbClr val="FFEFDF"/>
                </a:solidFill>
                <a:cs typeface="Arial" charset="0"/>
              </a:rPr>
              <a:t> 0 </a:t>
            </a:r>
          </a:p>
        </p:txBody>
      </p:sp>
      <p:sp>
        <p:nvSpPr>
          <p:cNvPr id="77" name="Rectangle 30"/>
          <p:cNvSpPr>
            <a:spLocks noChangeArrowheads="1"/>
          </p:cNvSpPr>
          <p:nvPr/>
        </p:nvSpPr>
        <p:spPr bwMode="auto">
          <a:xfrm>
            <a:off x="6553121" y="4696243"/>
            <a:ext cx="971740" cy="30777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pPr algn="ctr"/>
            <a:r>
              <a:rPr lang="en-US" sz="1400" dirty="0">
                <a:solidFill>
                  <a:srgbClr val="FFEFDF"/>
                </a:solidFill>
                <a:cs typeface="Arial" charset="0"/>
              </a:rPr>
              <a:t> 1000000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36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69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69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36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3369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3369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6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336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36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336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3369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6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336912" grpId="0" animBg="1"/>
      <p:bldP spid="336912" grpId="1" animBg="1"/>
      <p:bldP spid="336914" grpId="0" animBg="1"/>
      <p:bldP spid="336915" grpId="0" animBg="1"/>
      <p:bldP spid="336915" grpId="1" animBg="1"/>
      <p:bldP spid="336922" grpId="0" animBg="1"/>
      <p:bldP spid="336922" grpId="1" animBg="1"/>
      <p:bldP spid="336923" grpId="0" animBg="1"/>
      <p:bldP spid="336923" grpId="1" animBg="1"/>
      <p:bldP spid="336925" grpId="0" animBg="1"/>
      <p:bldP spid="336925" grpId="1" animBg="1"/>
      <p:bldP spid="336927" grpId="0" animBg="1"/>
      <p:bldP spid="336927" grpId="1" animBg="1"/>
      <p:bldP spid="336928" grpId="0" animBg="1"/>
      <p:bldP spid="336928" grpId="1" animBg="1"/>
      <p:bldP spid="336929" grpId="0" animBg="1"/>
      <p:bldP spid="336931" grpId="0" animBg="1"/>
      <p:bldP spid="336931" grpId="1" animBg="1"/>
      <p:bldP spid="74" grpId="0"/>
      <p:bldP spid="75" grpId="0"/>
      <p:bldP spid="336930" grpId="0" animBg="1"/>
      <p:bldP spid="336930" grpId="1" animBg="1"/>
      <p:bldP spid="336913" grpId="0" animBg="1"/>
      <p:bldP spid="336913" grpId="1" animBg="1"/>
      <p:bldP spid="336935" grpId="0" animBg="1"/>
      <p:bldP spid="336935" grpId="1" animBg="1"/>
      <p:bldP spid="336926" grpId="0"/>
      <p:bldP spid="336926" grpId="1"/>
      <p:bldP spid="77" grpId="0"/>
      <p:bldP spid="77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A578-0221-4416-AA9E-5BA33486AD1B}" type="slidenum">
              <a:rPr lang="en-US"/>
              <a:pPr/>
              <a:t>49</a:t>
            </a:fld>
            <a:endParaRPr lang="en-US"/>
          </a:p>
        </p:txBody>
      </p:sp>
      <p:sp>
        <p:nvSpPr>
          <p:cNvPr id="412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Using </a:t>
            </a:r>
            <a:r>
              <a:rPr lang="en-US">
                <a:solidFill>
                  <a:schemeClr val="accent2"/>
                </a:solidFill>
              </a:rPr>
              <a:t>new</a:t>
            </a:r>
            <a:r>
              <a:rPr lang="en-US"/>
              <a:t> and </a:t>
            </a:r>
            <a:r>
              <a:rPr lang="en-US">
                <a:solidFill>
                  <a:schemeClr val="accent2"/>
                </a:solidFill>
              </a:rPr>
              <a:t>delete</a:t>
            </a:r>
            <a:r>
              <a:rPr lang="en-US"/>
              <a:t> to Allocate Class Instances</a:t>
            </a:r>
          </a:p>
        </p:txBody>
      </p:sp>
      <p:sp>
        <p:nvSpPr>
          <p:cNvPr id="412675" name="Rectangle 3"/>
          <p:cNvSpPr>
            <a:spLocks noChangeArrowheads="1"/>
          </p:cNvSpPr>
          <p:nvPr/>
        </p:nvSpPr>
        <p:spPr bwMode="auto">
          <a:xfrm>
            <a:off x="304800" y="1600200"/>
            <a:ext cx="9144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Courier New" pitchFamily="49" charset="0"/>
              </a:rPr>
              <a:t>When we use </a:t>
            </a:r>
            <a:r>
              <a:rPr lang="en-US" sz="2000" i="1" u="sng" dirty="0">
                <a:solidFill>
                  <a:schemeClr val="tx1"/>
                </a:solidFill>
                <a:cs typeface="Courier New" pitchFamily="49" charset="0"/>
              </a:rPr>
              <a:t>new</a:t>
            </a:r>
            <a:r>
              <a:rPr lang="en-US" sz="2000" dirty="0">
                <a:solidFill>
                  <a:schemeClr val="tx1"/>
                </a:solidFill>
                <a:cs typeface="Courier New" pitchFamily="49" charset="0"/>
              </a:rPr>
              <a:t> to allocate a class instance, this is what happens: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12676" name="Rectangle 4"/>
          <p:cNvSpPr>
            <a:spLocks noChangeArrowheads="1"/>
          </p:cNvSpPr>
          <p:nvPr/>
        </p:nvSpPr>
        <p:spPr bwMode="auto">
          <a:xfrm>
            <a:off x="1143000" y="2133600"/>
            <a:ext cx="7848600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006666"/>
                </a:solidFill>
                <a:cs typeface="Courier New" pitchFamily="49" charset="0"/>
              </a:rPr>
              <a:t>1.  Memory is allocated by the OS for us.</a:t>
            </a:r>
            <a:endParaRPr lang="en-US" sz="2000" dirty="0">
              <a:solidFill>
                <a:srgbClr val="006666"/>
              </a:solidFill>
            </a:endParaRPr>
          </a:p>
          <a:p>
            <a:pPr eaLnBrk="0" hangingPunct="0">
              <a:spcBef>
                <a:spcPct val="50000"/>
              </a:spcBef>
            </a:pPr>
            <a:r>
              <a:rPr lang="en-US" sz="2000" dirty="0">
                <a:solidFill>
                  <a:srgbClr val="006666"/>
                </a:solidFill>
                <a:cs typeface="Courier New" pitchFamily="49" charset="0"/>
              </a:rPr>
              <a:t>2. The </a:t>
            </a:r>
            <a:r>
              <a:rPr lang="en-US" sz="2000" dirty="0">
                <a:solidFill>
                  <a:srgbClr val="990000"/>
                </a:solidFill>
                <a:cs typeface="Courier New" pitchFamily="49" charset="0"/>
              </a:rPr>
              <a:t>constructor</a:t>
            </a:r>
            <a:r>
              <a:rPr lang="en-US" sz="2000" dirty="0">
                <a:solidFill>
                  <a:srgbClr val="006666"/>
                </a:solidFill>
                <a:cs typeface="Courier New" pitchFamily="49" charset="0"/>
              </a:rPr>
              <a:t> for the class is called on this </a:t>
            </a:r>
            <a:br>
              <a:rPr lang="en-US" sz="2000" dirty="0">
                <a:solidFill>
                  <a:srgbClr val="006666"/>
                </a:solidFill>
                <a:cs typeface="Courier New" pitchFamily="49" charset="0"/>
              </a:rPr>
            </a:br>
            <a:r>
              <a:rPr lang="en-US" sz="2000" dirty="0">
                <a:solidFill>
                  <a:srgbClr val="006666"/>
                </a:solidFill>
                <a:cs typeface="Courier New" pitchFamily="49" charset="0"/>
              </a:rPr>
              <a:t>    memory, to initialize it</a:t>
            </a:r>
            <a:r>
              <a:rPr lang="en-US" sz="2000" dirty="0">
                <a:solidFill>
                  <a:srgbClr val="006666"/>
                </a:solidFill>
              </a:rPr>
              <a:t> (</a:t>
            </a:r>
            <a:r>
              <a:rPr lang="en-US" sz="2000" dirty="0">
                <a:solidFill>
                  <a:srgbClr val="6600CC"/>
                </a:solidFill>
              </a:rPr>
              <a:t>if the class has a </a:t>
            </a:r>
            <a:r>
              <a:rPr lang="en-US" sz="2000" dirty="0" err="1">
                <a:solidFill>
                  <a:srgbClr val="6600CC"/>
                </a:solidFill>
              </a:rPr>
              <a:t>c’tor</a:t>
            </a:r>
            <a:r>
              <a:rPr lang="en-US" sz="2000" dirty="0">
                <a:solidFill>
                  <a:srgbClr val="006666"/>
                </a:solidFill>
              </a:rPr>
              <a:t>).</a:t>
            </a:r>
          </a:p>
        </p:txBody>
      </p:sp>
      <p:sp>
        <p:nvSpPr>
          <p:cNvPr id="412678" name="Rectangle 6"/>
          <p:cNvSpPr>
            <a:spLocks noChangeArrowheads="1"/>
          </p:cNvSpPr>
          <p:nvPr/>
        </p:nvSpPr>
        <p:spPr bwMode="auto">
          <a:xfrm>
            <a:off x="292100" y="3733800"/>
            <a:ext cx="9144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Courier New" pitchFamily="49" charset="0"/>
              </a:rPr>
              <a:t>When you </a:t>
            </a:r>
            <a:r>
              <a:rPr lang="en-US" sz="2000" u="sng" dirty="0">
                <a:solidFill>
                  <a:schemeClr val="tx1"/>
                </a:solidFill>
                <a:cs typeface="Courier New" pitchFamily="49" charset="0"/>
              </a:rPr>
              <a:t>delete</a:t>
            </a:r>
            <a:r>
              <a:rPr lang="en-US" sz="2000" dirty="0">
                <a:solidFill>
                  <a:schemeClr val="tx1"/>
                </a:solidFill>
                <a:cs typeface="Courier New" pitchFamily="49" charset="0"/>
              </a:rPr>
              <a:t> a class instance, this is what happens: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12679" name="Rectangle 7"/>
          <p:cNvSpPr>
            <a:spLocks noChangeArrowheads="1"/>
          </p:cNvSpPr>
          <p:nvPr/>
        </p:nvSpPr>
        <p:spPr bwMode="auto">
          <a:xfrm>
            <a:off x="1143000" y="4267200"/>
            <a:ext cx="7391400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006666"/>
                </a:solidFill>
                <a:cs typeface="Courier New" pitchFamily="49" charset="0"/>
              </a:rPr>
              <a:t>1. The </a:t>
            </a:r>
            <a:r>
              <a:rPr lang="en-US" sz="2000" dirty="0">
                <a:solidFill>
                  <a:srgbClr val="990000"/>
                </a:solidFill>
                <a:cs typeface="Courier New" pitchFamily="49" charset="0"/>
              </a:rPr>
              <a:t>destructor</a:t>
            </a:r>
            <a:r>
              <a:rPr lang="en-US" sz="2000" dirty="0">
                <a:solidFill>
                  <a:srgbClr val="006666"/>
                </a:solidFill>
                <a:cs typeface="Courier New" pitchFamily="49" charset="0"/>
              </a:rPr>
              <a:t> for the class is called, first </a:t>
            </a:r>
            <a:br>
              <a:rPr lang="en-US" sz="2000" dirty="0">
                <a:solidFill>
                  <a:srgbClr val="006666"/>
                </a:solidFill>
                <a:cs typeface="Courier New" pitchFamily="49" charset="0"/>
              </a:rPr>
            </a:br>
            <a:r>
              <a:rPr lang="en-US" sz="2000" dirty="0">
                <a:solidFill>
                  <a:srgbClr val="006666"/>
                </a:solidFill>
                <a:cs typeface="Courier New" pitchFamily="49" charset="0"/>
              </a:rPr>
              <a:t>   (</a:t>
            </a:r>
            <a:r>
              <a:rPr lang="en-US" sz="2000" dirty="0">
                <a:solidFill>
                  <a:srgbClr val="6600CC"/>
                </a:solidFill>
                <a:cs typeface="Courier New" pitchFamily="49" charset="0"/>
              </a:rPr>
              <a:t>if the class has a destructor</a:t>
            </a:r>
            <a:r>
              <a:rPr lang="en-US" sz="2000" dirty="0">
                <a:solidFill>
                  <a:srgbClr val="006666"/>
                </a:solidFill>
                <a:cs typeface="Courier New" pitchFamily="49" charset="0"/>
              </a:rPr>
              <a:t>).</a:t>
            </a:r>
            <a:endParaRPr lang="en-US" sz="2000" dirty="0">
              <a:solidFill>
                <a:srgbClr val="006666"/>
              </a:solidFill>
            </a:endParaRPr>
          </a:p>
          <a:p>
            <a:pPr eaLnBrk="0" hangingPunct="0">
              <a:spcBef>
                <a:spcPct val="50000"/>
              </a:spcBef>
            </a:pPr>
            <a:r>
              <a:rPr lang="en-US" sz="2000" dirty="0">
                <a:solidFill>
                  <a:srgbClr val="006666"/>
                </a:solidFill>
                <a:cs typeface="Courier New" pitchFamily="49" charset="0"/>
              </a:rPr>
              <a:t>2. The memory is released to the OS.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675" grpId="0"/>
      <p:bldP spid="412676" grpId="0"/>
      <p:bldP spid="412678" grpId="0"/>
      <p:bldP spid="41267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B774F-B9A8-4932-A83D-3E58E8EE0A98}" type="slidenum">
              <a:rPr lang="en-US"/>
              <a:pPr/>
              <a:t>5</a:t>
            </a:fld>
            <a:endParaRPr lang="en-US"/>
          </a:p>
        </p:txBody>
      </p:sp>
      <p:sp>
        <p:nvSpPr>
          <p:cNvPr id="3491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 sz="4000"/>
              <a:t>Every Variable has an Address</a:t>
            </a:r>
          </a:p>
        </p:txBody>
      </p:sp>
      <p:sp>
        <p:nvSpPr>
          <p:cNvPr id="349189" name="Text Box 5"/>
          <p:cNvSpPr txBox="1">
            <a:spLocks noChangeArrowheads="1"/>
          </p:cNvSpPr>
          <p:nvPr/>
        </p:nvSpPr>
        <p:spPr bwMode="auto">
          <a:xfrm>
            <a:off x="304800" y="838200"/>
            <a:ext cx="84582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You can think of the computer’s memory like a street with a bunch of vacant lots.  </a:t>
            </a:r>
          </a:p>
        </p:txBody>
      </p:sp>
      <p:sp>
        <p:nvSpPr>
          <p:cNvPr id="349190" name="Rectangle 6"/>
          <p:cNvSpPr>
            <a:spLocks noChangeArrowheads="1"/>
          </p:cNvSpPr>
          <p:nvPr/>
        </p:nvSpPr>
        <p:spPr bwMode="auto">
          <a:xfrm>
            <a:off x="168275" y="3048000"/>
            <a:ext cx="56991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/>
              <a:t>Some variables occupy a single lot, while others occupy several adjacent lots.</a:t>
            </a:r>
          </a:p>
        </p:txBody>
      </p:sp>
      <p:grpSp>
        <p:nvGrpSpPr>
          <p:cNvPr id="349238" name="Group 54"/>
          <p:cNvGrpSpPr>
            <a:grpSpLocks/>
          </p:cNvGrpSpPr>
          <p:nvPr/>
        </p:nvGrpSpPr>
        <p:grpSpPr bwMode="auto">
          <a:xfrm>
            <a:off x="196850" y="4435475"/>
            <a:ext cx="8947150" cy="2498725"/>
            <a:chOff x="124" y="2794"/>
            <a:chExt cx="5636" cy="1574"/>
          </a:xfrm>
        </p:grpSpPr>
        <p:grpSp>
          <p:nvGrpSpPr>
            <p:cNvPr id="349233" name="Group 49"/>
            <p:cNvGrpSpPr>
              <a:grpSpLocks/>
            </p:cNvGrpSpPr>
            <p:nvPr/>
          </p:nvGrpSpPr>
          <p:grpSpPr bwMode="auto">
            <a:xfrm>
              <a:off x="124" y="2794"/>
              <a:ext cx="5636" cy="1574"/>
              <a:chOff x="124" y="2794"/>
              <a:chExt cx="5636" cy="1574"/>
            </a:xfrm>
          </p:grpSpPr>
          <p:sp>
            <p:nvSpPr>
              <p:cNvPr id="349191" name="AutoShape 7"/>
              <p:cNvSpPr>
                <a:spLocks noChangeArrowheads="1"/>
              </p:cNvSpPr>
              <p:nvPr/>
            </p:nvSpPr>
            <p:spPr bwMode="auto">
              <a:xfrm>
                <a:off x="1920" y="3293"/>
                <a:ext cx="960" cy="672"/>
              </a:xfrm>
              <a:prstGeom prst="parallelogram">
                <a:avLst>
                  <a:gd name="adj" fmla="val 35714"/>
                </a:avLst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9192" name="AutoShape 8"/>
              <p:cNvSpPr>
                <a:spLocks noChangeArrowheads="1"/>
              </p:cNvSpPr>
              <p:nvPr/>
            </p:nvSpPr>
            <p:spPr bwMode="auto">
              <a:xfrm>
                <a:off x="2640" y="3293"/>
                <a:ext cx="960" cy="672"/>
              </a:xfrm>
              <a:prstGeom prst="parallelogram">
                <a:avLst>
                  <a:gd name="adj" fmla="val 35714"/>
                </a:avLst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9193" name="AutoShape 9"/>
              <p:cNvSpPr>
                <a:spLocks noChangeArrowheads="1"/>
              </p:cNvSpPr>
              <p:nvPr/>
            </p:nvSpPr>
            <p:spPr bwMode="auto">
              <a:xfrm>
                <a:off x="3360" y="3293"/>
                <a:ext cx="960" cy="672"/>
              </a:xfrm>
              <a:prstGeom prst="parallelogram">
                <a:avLst>
                  <a:gd name="adj" fmla="val 35714"/>
                </a:avLst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9194" name="AutoShape 10"/>
              <p:cNvSpPr>
                <a:spLocks noChangeArrowheads="1"/>
              </p:cNvSpPr>
              <p:nvPr/>
            </p:nvSpPr>
            <p:spPr bwMode="auto">
              <a:xfrm>
                <a:off x="4080" y="3293"/>
                <a:ext cx="960" cy="672"/>
              </a:xfrm>
              <a:prstGeom prst="parallelogram">
                <a:avLst>
                  <a:gd name="adj" fmla="val 35714"/>
                </a:avLst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9195" name="AutoShape 11"/>
              <p:cNvSpPr>
                <a:spLocks noChangeArrowheads="1"/>
              </p:cNvSpPr>
              <p:nvPr/>
            </p:nvSpPr>
            <p:spPr bwMode="auto">
              <a:xfrm>
                <a:off x="4800" y="3293"/>
                <a:ext cx="960" cy="672"/>
              </a:xfrm>
              <a:prstGeom prst="parallelogram">
                <a:avLst>
                  <a:gd name="adj" fmla="val 35714"/>
                </a:avLst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9204" name="Rectangle 20"/>
              <p:cNvSpPr>
                <a:spLocks noChangeArrowheads="1"/>
              </p:cNvSpPr>
              <p:nvPr/>
            </p:nvSpPr>
            <p:spPr bwMode="auto">
              <a:xfrm>
                <a:off x="1920" y="3965"/>
                <a:ext cx="720" cy="240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/>
                  <a:t>100</a:t>
                </a:r>
              </a:p>
            </p:txBody>
          </p:sp>
          <p:sp>
            <p:nvSpPr>
              <p:cNvPr id="349205" name="Rectangle 21"/>
              <p:cNvSpPr>
                <a:spLocks noChangeArrowheads="1"/>
              </p:cNvSpPr>
              <p:nvPr/>
            </p:nvSpPr>
            <p:spPr bwMode="auto">
              <a:xfrm>
                <a:off x="2640" y="3965"/>
                <a:ext cx="720" cy="240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/>
                  <a:t>101</a:t>
                </a:r>
              </a:p>
            </p:txBody>
          </p:sp>
          <p:sp>
            <p:nvSpPr>
              <p:cNvPr id="349206" name="Rectangle 22"/>
              <p:cNvSpPr>
                <a:spLocks noChangeArrowheads="1"/>
              </p:cNvSpPr>
              <p:nvPr/>
            </p:nvSpPr>
            <p:spPr bwMode="auto">
              <a:xfrm>
                <a:off x="3360" y="3965"/>
                <a:ext cx="720" cy="240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/>
                  <a:t>102</a:t>
                </a:r>
              </a:p>
            </p:txBody>
          </p:sp>
          <p:sp>
            <p:nvSpPr>
              <p:cNvPr id="349207" name="Rectangle 23"/>
              <p:cNvSpPr>
                <a:spLocks noChangeArrowheads="1"/>
              </p:cNvSpPr>
              <p:nvPr/>
            </p:nvSpPr>
            <p:spPr bwMode="auto">
              <a:xfrm>
                <a:off x="4080" y="3965"/>
                <a:ext cx="720" cy="240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/>
                  <a:t>103</a:t>
                </a:r>
              </a:p>
            </p:txBody>
          </p:sp>
          <p:sp>
            <p:nvSpPr>
              <p:cNvPr id="349208" name="Rectangle 24"/>
              <p:cNvSpPr>
                <a:spLocks noChangeArrowheads="1"/>
              </p:cNvSpPr>
              <p:nvPr/>
            </p:nvSpPr>
            <p:spPr bwMode="auto">
              <a:xfrm>
                <a:off x="4800" y="3965"/>
                <a:ext cx="720" cy="240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/>
                  <a:t>104</a:t>
                </a:r>
              </a:p>
            </p:txBody>
          </p:sp>
          <p:pic>
            <p:nvPicPr>
              <p:cNvPr id="349210" name="Picture 2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4" y="2794"/>
                <a:ext cx="1536" cy="15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49211" name="Rectangle 27"/>
            <p:cNvSpPr>
              <a:spLocks noChangeArrowheads="1"/>
            </p:cNvSpPr>
            <p:nvPr/>
          </p:nvSpPr>
          <p:spPr bwMode="auto">
            <a:xfrm rot="21471956">
              <a:off x="188" y="3386"/>
              <a:ext cx="1084" cy="308"/>
            </a:xfrm>
            <a:prstGeom prst="rect">
              <a:avLst/>
            </a:prstGeom>
            <a:solidFill>
              <a:srgbClr val="00353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3000" dirty="0">
                  <a:solidFill>
                    <a:schemeClr val="bg1"/>
                  </a:solidFill>
                </a:rPr>
                <a:t>MEMORY</a:t>
              </a:r>
            </a:p>
          </p:txBody>
        </p:sp>
      </p:grpSp>
      <p:sp>
        <p:nvSpPr>
          <p:cNvPr id="349213" name="Text Box 29"/>
          <p:cNvSpPr txBox="1">
            <a:spLocks noChangeArrowheads="1"/>
          </p:cNvSpPr>
          <p:nvPr/>
        </p:nvSpPr>
        <p:spPr bwMode="auto">
          <a:xfrm>
            <a:off x="5861050" y="2362200"/>
            <a:ext cx="3116559" cy="1938992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void foo()</a:t>
            </a:r>
          </a:p>
          <a:p>
            <a:r>
              <a:rPr lang="en-US" dirty="0">
                <a:solidFill>
                  <a:srgbClr val="6600CC"/>
                </a:solidFill>
              </a:rPr>
              <a:t>{</a:t>
            </a:r>
          </a:p>
          <a:p>
            <a:r>
              <a:rPr lang="en-US" dirty="0">
                <a:solidFill>
                  <a:srgbClr val="6600CC"/>
                </a:solidFill>
              </a:rPr>
              <a:t>  short students = 5;</a:t>
            </a:r>
          </a:p>
          <a:p>
            <a:r>
              <a:rPr lang="en-US" dirty="0">
                <a:solidFill>
                  <a:srgbClr val="6600CC"/>
                </a:solidFill>
              </a:rPr>
              <a:t>  char grade = ‘B’;</a:t>
            </a:r>
          </a:p>
          <a:p>
            <a:r>
              <a:rPr lang="en-US" dirty="0">
                <a:solidFill>
                  <a:srgbClr val="6600CC"/>
                </a:solidFill>
              </a:rPr>
              <a:t>...</a:t>
            </a:r>
          </a:p>
        </p:txBody>
      </p:sp>
      <p:pic>
        <p:nvPicPr>
          <p:cNvPr id="349198" name="Picture 14" descr="MMj01883430000[1]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5837238"/>
            <a:ext cx="9525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9235" name="Group 51"/>
          <p:cNvGrpSpPr>
            <a:grpSpLocks/>
          </p:cNvGrpSpPr>
          <p:nvPr/>
        </p:nvGrpSpPr>
        <p:grpSpPr bwMode="auto">
          <a:xfrm>
            <a:off x="4241800" y="5167313"/>
            <a:ext cx="2573338" cy="1111250"/>
            <a:chOff x="2672" y="3255"/>
            <a:chExt cx="1621" cy="700"/>
          </a:xfrm>
        </p:grpSpPr>
        <p:sp>
          <p:nvSpPr>
            <p:cNvPr id="349220" name="AutoShape 36"/>
            <p:cNvSpPr>
              <a:spLocks noChangeArrowheads="1"/>
            </p:cNvSpPr>
            <p:nvPr/>
          </p:nvSpPr>
          <p:spPr bwMode="auto">
            <a:xfrm>
              <a:off x="2672" y="3293"/>
              <a:ext cx="1621" cy="662"/>
            </a:xfrm>
            <a:prstGeom prst="parallelogram">
              <a:avLst>
                <a:gd name="adj" fmla="val 33623"/>
              </a:avLst>
            </a:prstGeom>
            <a:solidFill>
              <a:srgbClr val="FFEFD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349234" name="Text Box 50"/>
            <p:cNvSpPr txBox="1">
              <a:spLocks noChangeArrowheads="1"/>
            </p:cNvSpPr>
            <p:nvPr/>
          </p:nvSpPr>
          <p:spPr bwMode="auto">
            <a:xfrm>
              <a:off x="3091" y="3255"/>
              <a:ext cx="909" cy="6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i="1" dirty="0"/>
                <a:t>students</a:t>
              </a:r>
            </a:p>
            <a:p>
              <a:r>
                <a:rPr lang="en-US" sz="800" i="1" dirty="0"/>
                <a:t> </a:t>
              </a:r>
            </a:p>
            <a:p>
              <a:r>
                <a:rPr lang="en-US" i="1" dirty="0"/>
                <a:t>    </a:t>
              </a:r>
              <a:r>
                <a:rPr lang="en-US" i="1" dirty="0">
                  <a:solidFill>
                    <a:srgbClr val="990000"/>
                  </a:solidFill>
                </a:rPr>
                <a:t>5</a:t>
              </a:r>
            </a:p>
          </p:txBody>
        </p:sp>
      </p:grpSp>
      <p:pic>
        <p:nvPicPr>
          <p:cNvPr id="349199" name="Picture 15" descr="MMj01883430000[1]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5837238"/>
            <a:ext cx="9525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9200" name="Picture 16" descr="MMj01883430000[1]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700" y="5843588"/>
            <a:ext cx="9525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9201" name="Picture 17" descr="MMj01883430000[1]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5843588"/>
            <a:ext cx="9525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9237" name="Group 53"/>
          <p:cNvGrpSpPr>
            <a:grpSpLocks/>
          </p:cNvGrpSpPr>
          <p:nvPr/>
        </p:nvGrpSpPr>
        <p:grpSpPr bwMode="auto">
          <a:xfrm>
            <a:off x="7620000" y="5118100"/>
            <a:ext cx="1524000" cy="1177925"/>
            <a:chOff x="4800" y="3224"/>
            <a:chExt cx="960" cy="742"/>
          </a:xfrm>
        </p:grpSpPr>
        <p:sp>
          <p:nvSpPr>
            <p:cNvPr id="349219" name="AutoShape 35"/>
            <p:cNvSpPr>
              <a:spLocks noChangeArrowheads="1"/>
            </p:cNvSpPr>
            <p:nvPr/>
          </p:nvSpPr>
          <p:spPr bwMode="auto">
            <a:xfrm>
              <a:off x="4800" y="3294"/>
              <a:ext cx="960" cy="672"/>
            </a:xfrm>
            <a:prstGeom prst="parallelogram">
              <a:avLst>
                <a:gd name="adj" fmla="val 35714"/>
              </a:avLst>
            </a:prstGeom>
            <a:solidFill>
              <a:srgbClr val="FF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236" name="Text Box 52"/>
            <p:cNvSpPr txBox="1">
              <a:spLocks noChangeArrowheads="1"/>
            </p:cNvSpPr>
            <p:nvPr/>
          </p:nvSpPr>
          <p:spPr bwMode="auto">
            <a:xfrm>
              <a:off x="5034" y="3224"/>
              <a:ext cx="631" cy="6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i="1" dirty="0"/>
                <a:t>grade</a:t>
              </a:r>
            </a:p>
            <a:p>
              <a:endParaRPr lang="en-US" sz="800" i="1" dirty="0"/>
            </a:p>
            <a:p>
              <a:r>
                <a:rPr lang="en-US" i="1" dirty="0">
                  <a:solidFill>
                    <a:srgbClr val="990000"/>
                  </a:solidFill>
                </a:rPr>
                <a:t> ‘B’</a:t>
              </a:r>
            </a:p>
          </p:txBody>
        </p:sp>
      </p:grpSp>
      <p:pic>
        <p:nvPicPr>
          <p:cNvPr id="349202" name="Picture 18" descr="MMj01883430000[1]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5837238"/>
            <a:ext cx="9525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9239" name="Text Box 55"/>
          <p:cNvSpPr txBox="1">
            <a:spLocks noChangeArrowheads="1"/>
          </p:cNvSpPr>
          <p:nvPr/>
        </p:nvSpPr>
        <p:spPr bwMode="auto">
          <a:xfrm>
            <a:off x="0" y="1828800"/>
            <a:ext cx="57150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/>
              <a:t>When you define a variable in your program, the computer finds an unused address in memory and reserves it for your variable.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9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9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9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9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9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9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9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9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9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9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9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9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49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349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349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189" grpId="0"/>
      <p:bldP spid="349190" grpId="0"/>
      <p:bldP spid="349213" grpId="0" animBg="1"/>
      <p:bldP spid="349239" grpId="0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>
                <a:latin typeface="Comic Sans MS" pitchFamily="66" charset="0"/>
              </a:rPr>
              <a:t>Classes and the “this” Pointer</a:t>
            </a:r>
          </a:p>
        </p:txBody>
      </p:sp>
      <p:sp>
        <p:nvSpPr>
          <p:cNvPr id="325636" name="Text Box 4"/>
          <p:cNvSpPr txBox="1">
            <a:spLocks noChangeArrowheads="1"/>
          </p:cNvSpPr>
          <p:nvPr/>
        </p:nvSpPr>
        <p:spPr bwMode="auto">
          <a:xfrm>
            <a:off x="333827" y="1219200"/>
            <a:ext cx="84740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b="0" dirty="0">
                <a:solidFill>
                  <a:schemeClr val="tx1"/>
                </a:solidFill>
              </a:rPr>
              <a:t>Before C++, in the dark ages when Carey learned programming, we </a:t>
            </a:r>
            <a:r>
              <a:rPr lang="en-US" altLang="en-US" b="0" dirty="0">
                <a:solidFill>
                  <a:srgbClr val="FF0000"/>
                </a:solidFill>
              </a:rPr>
              <a:t>didn’t use classes</a:t>
            </a:r>
            <a:r>
              <a:rPr lang="en-US" altLang="en-US" b="0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325639" name="Text Box 7"/>
          <p:cNvSpPr txBox="1">
            <a:spLocks noChangeArrowheads="1"/>
          </p:cNvSpPr>
          <p:nvPr/>
        </p:nvSpPr>
        <p:spPr bwMode="auto">
          <a:xfrm>
            <a:off x="535669" y="2590800"/>
            <a:ext cx="827223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b="0" dirty="0">
                <a:solidFill>
                  <a:schemeClr val="tx1"/>
                </a:solidFill>
              </a:rPr>
              <a:t>Let’s see how we </a:t>
            </a:r>
            <a:r>
              <a:rPr lang="en-US" altLang="en-US" dirty="0">
                <a:solidFill>
                  <a:schemeClr val="tx1"/>
                </a:solidFill>
              </a:rPr>
              <a:t>used to do things… with </a:t>
            </a:r>
            <a:r>
              <a:rPr lang="en-US" altLang="en-US" dirty="0" err="1">
                <a:solidFill>
                  <a:srgbClr val="FF0000"/>
                </a:solidFill>
              </a:rPr>
              <a:t>structs</a:t>
            </a:r>
            <a:r>
              <a:rPr lang="en-US" altLang="en-US" dirty="0">
                <a:solidFill>
                  <a:schemeClr val="tx1"/>
                </a:solidFill>
              </a:rPr>
              <a:t>,</a:t>
            </a:r>
            <a:r>
              <a:rPr lang="en-US" altLang="en-US" dirty="0">
                <a:solidFill>
                  <a:srgbClr val="FF0000"/>
                </a:solidFill>
              </a:rPr>
              <a:t> pointers</a:t>
            </a:r>
            <a:r>
              <a:rPr lang="en-US" altLang="en-US" dirty="0">
                <a:solidFill>
                  <a:schemeClr val="tx1"/>
                </a:solidFill>
              </a:rPr>
              <a:t>,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</a:rPr>
              <a:t>and</a:t>
            </a:r>
            <a:r>
              <a:rPr lang="en-US" altLang="en-US" dirty="0">
                <a:solidFill>
                  <a:srgbClr val="FF0000"/>
                </a:solidFill>
              </a:rPr>
              <a:t> functions </a:t>
            </a:r>
            <a:r>
              <a:rPr lang="en-US" altLang="en-US" dirty="0">
                <a:solidFill>
                  <a:schemeClr val="tx1"/>
                </a:solidFill>
              </a:rPr>
              <a:t>instead of </a:t>
            </a:r>
            <a:r>
              <a:rPr lang="en-US" altLang="en-US" dirty="0">
                <a:solidFill>
                  <a:srgbClr val="FF0000"/>
                </a:solidFill>
              </a:rPr>
              <a:t>classes</a:t>
            </a:r>
            <a:r>
              <a:rPr lang="en-US" altLang="en-US" dirty="0">
                <a:solidFill>
                  <a:schemeClr val="tx1"/>
                </a:solidFill>
              </a:rPr>
              <a:t>!</a:t>
            </a:r>
            <a:endParaRPr lang="en-US" altLang="en-US" b="0" dirty="0">
              <a:solidFill>
                <a:schemeClr val="tx1"/>
              </a:solidFill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619249" y="4038600"/>
            <a:ext cx="614317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b="0" dirty="0">
                <a:solidFill>
                  <a:schemeClr val="tx1"/>
                </a:solidFill>
              </a:rPr>
              <a:t>And maybe this will help us </a:t>
            </a:r>
            <a:br>
              <a:rPr lang="en-US" altLang="en-US" b="0" dirty="0">
                <a:solidFill>
                  <a:schemeClr val="tx1"/>
                </a:solidFill>
              </a:rPr>
            </a:br>
            <a:r>
              <a:rPr lang="en-US" altLang="en-US" b="0" dirty="0">
                <a:solidFill>
                  <a:srgbClr val="FF0000"/>
                </a:solidFill>
              </a:rPr>
              <a:t>understand how C++ classes actuall</a:t>
            </a:r>
            <a:r>
              <a:rPr lang="en-US" altLang="en-US" dirty="0">
                <a:solidFill>
                  <a:srgbClr val="FF0000"/>
                </a:solidFill>
              </a:rPr>
              <a:t>y work</a:t>
            </a:r>
            <a:r>
              <a:rPr lang="en-US" altLang="en-US" dirty="0">
                <a:solidFill>
                  <a:schemeClr val="tx1"/>
                </a:solidFill>
              </a:rPr>
              <a:t>!</a:t>
            </a:r>
            <a:endParaRPr lang="en-US" altLang="en-US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53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636" grpId="0"/>
      <p:bldP spid="325639" grpId="0"/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 altLang="en-US" sz="4000" dirty="0">
                <a:latin typeface="Comic Sans MS" pitchFamily="66" charset="0"/>
              </a:rPr>
              <a:t>The Old Days…Before Classes</a:t>
            </a:r>
          </a:p>
        </p:txBody>
      </p:sp>
      <p:sp>
        <p:nvSpPr>
          <p:cNvPr id="303108" name="Text Box 4"/>
          <p:cNvSpPr txBox="1">
            <a:spLocks noChangeArrowheads="1"/>
          </p:cNvSpPr>
          <p:nvPr/>
        </p:nvSpPr>
        <p:spPr bwMode="auto">
          <a:xfrm>
            <a:off x="6464300" y="1208088"/>
            <a:ext cx="2600325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000" b="0" dirty="0">
                <a:solidFill>
                  <a:schemeClr val="tx2"/>
                </a:solidFill>
              </a:rPr>
              <a:t>Before C++, we would use </a:t>
            </a:r>
            <a:r>
              <a:rPr lang="en-US" altLang="en-US" sz="2000" b="0" dirty="0" err="1">
                <a:solidFill>
                  <a:srgbClr val="990000"/>
                </a:solidFill>
              </a:rPr>
              <a:t>structs</a:t>
            </a:r>
            <a:r>
              <a:rPr lang="en-US" altLang="en-US" sz="2000" b="0" dirty="0">
                <a:solidFill>
                  <a:srgbClr val="990000"/>
                </a:solidFill>
              </a:rPr>
              <a:t>, pointers</a:t>
            </a:r>
            <a:r>
              <a:rPr lang="en-US" altLang="en-US" sz="2000" b="0" dirty="0">
                <a:solidFill>
                  <a:schemeClr val="tx2"/>
                </a:solidFill>
              </a:rPr>
              <a:t> and </a:t>
            </a:r>
            <a:r>
              <a:rPr lang="en-US" altLang="en-US" sz="2000" b="0" dirty="0">
                <a:solidFill>
                  <a:srgbClr val="990000"/>
                </a:solidFill>
              </a:rPr>
              <a:t>regular functions</a:t>
            </a:r>
            <a:r>
              <a:rPr lang="en-US" altLang="en-US" sz="2000" b="0" dirty="0">
                <a:solidFill>
                  <a:schemeClr val="tx2"/>
                </a:solidFill>
              </a:rPr>
              <a:t> to create class-like programs.</a:t>
            </a:r>
          </a:p>
        </p:txBody>
      </p:sp>
      <p:sp>
        <p:nvSpPr>
          <p:cNvPr id="303109" name="Rectangle 5"/>
          <p:cNvSpPr>
            <a:spLocks noChangeArrowheads="1"/>
          </p:cNvSpPr>
          <p:nvPr/>
        </p:nvSpPr>
        <p:spPr bwMode="auto">
          <a:xfrm>
            <a:off x="228600" y="1114425"/>
            <a:ext cx="6172200" cy="4676775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3110" name="Text Box 6"/>
          <p:cNvSpPr txBox="1">
            <a:spLocks noChangeArrowheads="1"/>
          </p:cNvSpPr>
          <p:nvPr/>
        </p:nvSpPr>
        <p:spPr bwMode="auto">
          <a:xfrm>
            <a:off x="228600" y="1066800"/>
            <a:ext cx="7010400" cy="477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1900" b="1" dirty="0" err="1">
                <a:solidFill>
                  <a:srgbClr val="660066"/>
                </a:solidFill>
                <a:latin typeface="Courier New" pitchFamily="49" charset="0"/>
              </a:rPr>
              <a:t>struct</a:t>
            </a:r>
            <a:r>
              <a:rPr lang="en-US" altLang="en-US" sz="1900" b="1" dirty="0">
                <a:solidFill>
                  <a:srgbClr val="660066"/>
                </a:solidFill>
                <a:latin typeface="Courier New" pitchFamily="49" charset="0"/>
              </a:rPr>
              <a:t> Wallet</a:t>
            </a:r>
          </a:p>
          <a:p>
            <a:pPr algn="l"/>
            <a:r>
              <a:rPr lang="en-US" altLang="en-US" sz="1900" b="1" dirty="0">
                <a:solidFill>
                  <a:srgbClr val="660066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altLang="en-US" sz="1900" b="1" dirty="0">
                <a:solidFill>
                  <a:srgbClr val="660066"/>
                </a:solidFill>
                <a:latin typeface="Courier New" pitchFamily="49" charset="0"/>
              </a:rPr>
              <a:t>  </a:t>
            </a:r>
            <a:r>
              <a:rPr lang="en-US" altLang="en-US" sz="1900" b="1" dirty="0" err="1">
                <a:solidFill>
                  <a:srgbClr val="660066"/>
                </a:solidFill>
                <a:latin typeface="Courier New" pitchFamily="49" charset="0"/>
              </a:rPr>
              <a:t>int</a:t>
            </a:r>
            <a:r>
              <a:rPr lang="en-US" altLang="en-US" sz="1900" b="1" dirty="0">
                <a:solidFill>
                  <a:srgbClr val="660066"/>
                </a:solidFill>
                <a:latin typeface="Courier New" pitchFamily="49" charset="0"/>
              </a:rPr>
              <a:t> num1s, num5s;</a:t>
            </a:r>
          </a:p>
          <a:p>
            <a:pPr algn="l"/>
            <a:r>
              <a:rPr lang="en-US" altLang="en-US" sz="1900" b="1" dirty="0">
                <a:solidFill>
                  <a:srgbClr val="660066"/>
                </a:solidFill>
                <a:latin typeface="Courier New" pitchFamily="49" charset="0"/>
              </a:rPr>
              <a:t>};</a:t>
            </a:r>
          </a:p>
          <a:p>
            <a:pPr algn="l"/>
            <a:endParaRPr lang="en-US" altLang="en-US" sz="1900" b="1" dirty="0">
              <a:solidFill>
                <a:srgbClr val="660066"/>
              </a:solidFill>
              <a:latin typeface="Courier New" pitchFamily="49" charset="0"/>
            </a:endParaRPr>
          </a:p>
          <a:p>
            <a:pPr algn="l"/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void </a:t>
            </a:r>
            <a:r>
              <a:rPr lang="en-US" altLang="en-US" sz="1900" b="1" dirty="0" err="1">
                <a:solidFill>
                  <a:schemeClr val="tx2"/>
                </a:solidFill>
                <a:latin typeface="Courier New" pitchFamily="49" charset="0"/>
              </a:rPr>
              <a:t>Init</a:t>
            </a:r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(Wallet *</a:t>
            </a:r>
            <a:r>
              <a:rPr lang="en-US" altLang="en-US" sz="1900" b="1" dirty="0" err="1">
                <a:solidFill>
                  <a:schemeClr val="tx2"/>
                </a:solidFill>
                <a:latin typeface="Courier New" pitchFamily="49" charset="0"/>
              </a:rPr>
              <a:t>ptr</a:t>
            </a:r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altLang="en-US" sz="1900" b="1" dirty="0" err="1">
                <a:solidFill>
                  <a:schemeClr val="tx2"/>
                </a:solidFill>
                <a:latin typeface="Courier New" pitchFamily="49" charset="0"/>
              </a:rPr>
              <a:t>ptr</a:t>
            </a:r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-&gt;num1s = 0;</a:t>
            </a:r>
          </a:p>
          <a:p>
            <a:pPr algn="l"/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altLang="en-US" sz="1900" b="1" dirty="0" err="1">
                <a:solidFill>
                  <a:schemeClr val="tx2"/>
                </a:solidFill>
                <a:latin typeface="Courier New" pitchFamily="49" charset="0"/>
              </a:rPr>
              <a:t>ptr</a:t>
            </a:r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-&gt;num5s = 0;</a:t>
            </a:r>
          </a:p>
          <a:p>
            <a:pPr algn="l"/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}</a:t>
            </a:r>
          </a:p>
          <a:p>
            <a:pPr algn="l"/>
            <a:endParaRPr lang="en-US" altLang="en-US" sz="1900" b="1" dirty="0">
              <a:solidFill>
                <a:schemeClr val="tx2"/>
              </a:solidFill>
              <a:latin typeface="Courier New" pitchFamily="49" charset="0"/>
            </a:endParaRPr>
          </a:p>
          <a:p>
            <a:pPr algn="l"/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void </a:t>
            </a:r>
            <a:r>
              <a:rPr lang="en-US" altLang="en-US" sz="1900" b="1" dirty="0" err="1">
                <a:solidFill>
                  <a:schemeClr val="tx2"/>
                </a:solidFill>
                <a:latin typeface="Courier New" pitchFamily="49" charset="0"/>
              </a:rPr>
              <a:t>AddBill</a:t>
            </a:r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(Wallet *</a:t>
            </a:r>
            <a:r>
              <a:rPr lang="en-US" altLang="en-US" sz="1900" b="1" dirty="0" err="1">
                <a:solidFill>
                  <a:schemeClr val="tx2"/>
                </a:solidFill>
                <a:latin typeface="Courier New" pitchFamily="49" charset="0"/>
              </a:rPr>
              <a:t>ptr</a:t>
            </a:r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, </a:t>
            </a:r>
            <a:r>
              <a:rPr lang="en-US" altLang="en-US" sz="1900" b="1" dirty="0" err="1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 </a:t>
            </a:r>
            <a:r>
              <a:rPr lang="en-US" altLang="en-US" sz="1900" b="1" dirty="0" err="1">
                <a:solidFill>
                  <a:schemeClr val="tx2"/>
                </a:solidFill>
                <a:latin typeface="Courier New" pitchFamily="49" charset="0"/>
              </a:rPr>
              <a:t>amt</a:t>
            </a:r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  if (</a:t>
            </a:r>
            <a:r>
              <a:rPr lang="en-US" altLang="en-US" sz="1900" b="1" dirty="0" err="1">
                <a:solidFill>
                  <a:schemeClr val="tx2"/>
                </a:solidFill>
                <a:latin typeface="Courier New" pitchFamily="49" charset="0"/>
              </a:rPr>
              <a:t>amt</a:t>
            </a:r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 == 1) </a:t>
            </a:r>
            <a:r>
              <a:rPr lang="en-US" altLang="en-US" sz="1900" b="1" dirty="0" err="1">
                <a:solidFill>
                  <a:schemeClr val="tx2"/>
                </a:solidFill>
                <a:latin typeface="Courier New" pitchFamily="49" charset="0"/>
              </a:rPr>
              <a:t>ptr</a:t>
            </a:r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-&gt;num1s++;</a:t>
            </a:r>
            <a:b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</a:br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  else if (</a:t>
            </a:r>
            <a:r>
              <a:rPr lang="en-US" altLang="en-US" sz="1900" b="1" dirty="0" err="1">
                <a:solidFill>
                  <a:schemeClr val="tx2"/>
                </a:solidFill>
                <a:latin typeface="Courier New" pitchFamily="49" charset="0"/>
              </a:rPr>
              <a:t>amt</a:t>
            </a:r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 == 5) </a:t>
            </a:r>
            <a:r>
              <a:rPr lang="en-US" altLang="en-US" sz="1900" b="1" dirty="0" err="1">
                <a:solidFill>
                  <a:schemeClr val="tx2"/>
                </a:solidFill>
                <a:latin typeface="Courier New" pitchFamily="49" charset="0"/>
              </a:rPr>
              <a:t>ptr</a:t>
            </a:r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-&gt;num5s++;</a:t>
            </a:r>
          </a:p>
          <a:p>
            <a:pPr algn="l"/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303111" name="Rectangle 7"/>
          <p:cNvSpPr>
            <a:spLocks noChangeArrowheads="1"/>
          </p:cNvSpPr>
          <p:nvPr/>
        </p:nvSpPr>
        <p:spPr bwMode="auto">
          <a:xfrm>
            <a:off x="5864225" y="3937000"/>
            <a:ext cx="3200400" cy="243143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3112" name="Text Box 8"/>
          <p:cNvSpPr txBox="1">
            <a:spLocks noChangeArrowheads="1"/>
          </p:cNvSpPr>
          <p:nvPr/>
        </p:nvSpPr>
        <p:spPr bwMode="auto">
          <a:xfrm>
            <a:off x="5867401" y="3937000"/>
            <a:ext cx="3213100" cy="2431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void main(void)</a:t>
            </a:r>
          </a:p>
          <a:p>
            <a:pPr algn="l"/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  Wallet w;</a:t>
            </a:r>
          </a:p>
          <a:p>
            <a:pPr algn="l"/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</a:p>
          <a:p>
            <a:pPr algn="l"/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altLang="en-US" sz="1900" b="1" dirty="0" err="1">
                <a:solidFill>
                  <a:schemeClr val="tx2"/>
                </a:solidFill>
                <a:latin typeface="Courier New" pitchFamily="49" charset="0"/>
              </a:rPr>
              <a:t>Init</a:t>
            </a:r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(&amp;w);</a:t>
            </a:r>
          </a:p>
          <a:p>
            <a:pPr algn="l"/>
            <a:endParaRPr lang="en-US" altLang="en-US" sz="1900" b="1" dirty="0">
              <a:solidFill>
                <a:schemeClr val="tx2"/>
              </a:solidFill>
              <a:latin typeface="Courier New" pitchFamily="49" charset="0"/>
            </a:endParaRPr>
          </a:p>
          <a:p>
            <a:pPr algn="l"/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altLang="en-US" sz="1900" b="1" dirty="0" err="1">
                <a:solidFill>
                  <a:schemeClr val="tx2"/>
                </a:solidFill>
                <a:latin typeface="Courier New" pitchFamily="49" charset="0"/>
              </a:rPr>
              <a:t>AddBill</a:t>
            </a:r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(&amp;w , 5);</a:t>
            </a:r>
          </a:p>
          <a:p>
            <a:pPr algn="l"/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303113" name="Line 9"/>
          <p:cNvSpPr>
            <a:spLocks noChangeShapeType="1"/>
          </p:cNvSpPr>
          <p:nvPr/>
        </p:nvSpPr>
        <p:spPr bwMode="auto">
          <a:xfrm>
            <a:off x="5943600" y="4694238"/>
            <a:ext cx="24288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3115" name="Rectangle 11"/>
          <p:cNvSpPr>
            <a:spLocks noChangeArrowheads="1"/>
          </p:cNvSpPr>
          <p:nvPr/>
        </p:nvSpPr>
        <p:spPr bwMode="auto">
          <a:xfrm>
            <a:off x="6477000" y="1066800"/>
            <a:ext cx="2667000" cy="259080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3126" name="Line 22"/>
          <p:cNvSpPr>
            <a:spLocks noChangeShapeType="1"/>
          </p:cNvSpPr>
          <p:nvPr/>
        </p:nvSpPr>
        <p:spPr bwMode="auto">
          <a:xfrm>
            <a:off x="6013450" y="5289550"/>
            <a:ext cx="23495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3127" name="Text Box 23"/>
          <p:cNvSpPr txBox="1">
            <a:spLocks noChangeArrowheads="1"/>
          </p:cNvSpPr>
          <p:nvPr/>
        </p:nvSpPr>
        <p:spPr bwMode="auto">
          <a:xfrm>
            <a:off x="8181975" y="909638"/>
            <a:ext cx="81304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b="0" dirty="0">
                <a:solidFill>
                  <a:schemeClr val="tx2"/>
                </a:solidFill>
              </a:rPr>
              <a:t>4000</a:t>
            </a:r>
          </a:p>
        </p:txBody>
      </p:sp>
      <p:sp>
        <p:nvSpPr>
          <p:cNvPr id="303128" name="Text Box 24"/>
          <p:cNvSpPr txBox="1">
            <a:spLocks noChangeArrowheads="1"/>
          </p:cNvSpPr>
          <p:nvPr/>
        </p:nvSpPr>
        <p:spPr bwMode="auto">
          <a:xfrm>
            <a:off x="6608929" y="4796135"/>
            <a:ext cx="93487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b="0" dirty="0">
                <a:solidFill>
                  <a:schemeClr val="accent1">
                    <a:lumMod val="50000"/>
                  </a:schemeClr>
                </a:solidFill>
              </a:rPr>
              <a:t>4000</a:t>
            </a:r>
          </a:p>
        </p:txBody>
      </p:sp>
      <p:sp>
        <p:nvSpPr>
          <p:cNvPr id="303129" name="Line 25"/>
          <p:cNvSpPr>
            <a:spLocks noChangeShapeType="1"/>
          </p:cNvSpPr>
          <p:nvPr/>
        </p:nvSpPr>
        <p:spPr bwMode="auto">
          <a:xfrm>
            <a:off x="-1" y="2714625"/>
            <a:ext cx="2889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03132" name="Group 28"/>
          <p:cNvGrpSpPr>
            <a:grpSpLocks/>
          </p:cNvGrpSpPr>
          <p:nvPr/>
        </p:nvGrpSpPr>
        <p:grpSpPr bwMode="auto">
          <a:xfrm>
            <a:off x="6429377" y="862013"/>
            <a:ext cx="1800225" cy="977900"/>
            <a:chOff x="4050" y="353"/>
            <a:chExt cx="1134" cy="616"/>
          </a:xfrm>
        </p:grpSpPr>
        <p:sp>
          <p:nvSpPr>
            <p:cNvPr id="303114" name="Rectangle 10"/>
            <p:cNvSpPr>
              <a:spLocks noChangeArrowheads="1"/>
            </p:cNvSpPr>
            <p:nvPr/>
          </p:nvSpPr>
          <p:spPr bwMode="auto">
            <a:xfrm>
              <a:off x="4289" y="431"/>
              <a:ext cx="895" cy="538"/>
            </a:xfrm>
            <a:prstGeom prst="rect">
              <a:avLst/>
            </a:prstGeom>
            <a:solidFill>
              <a:srgbClr val="00666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3118" name="Text Box 14"/>
            <p:cNvSpPr txBox="1">
              <a:spLocks noChangeArrowheads="1"/>
            </p:cNvSpPr>
            <p:nvPr/>
          </p:nvSpPr>
          <p:spPr bwMode="auto">
            <a:xfrm>
              <a:off x="4050" y="353"/>
              <a:ext cx="271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sz="2800" b="0" dirty="0">
                  <a:solidFill>
                    <a:schemeClr val="tx2"/>
                  </a:solidFill>
                </a:rPr>
                <a:t>w</a:t>
              </a:r>
            </a:p>
          </p:txBody>
        </p:sp>
        <p:sp>
          <p:nvSpPr>
            <p:cNvPr id="303119" name="Rectangle 15"/>
            <p:cNvSpPr>
              <a:spLocks noChangeArrowheads="1"/>
            </p:cNvSpPr>
            <p:nvPr/>
          </p:nvSpPr>
          <p:spPr bwMode="auto">
            <a:xfrm>
              <a:off x="4773" y="460"/>
              <a:ext cx="374" cy="201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3120" name="Text Box 16"/>
            <p:cNvSpPr txBox="1">
              <a:spLocks noChangeArrowheads="1"/>
            </p:cNvSpPr>
            <p:nvPr/>
          </p:nvSpPr>
          <p:spPr bwMode="auto">
            <a:xfrm>
              <a:off x="4285" y="434"/>
              <a:ext cx="51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sz="1800" b="0" dirty="0">
                  <a:solidFill>
                    <a:schemeClr val="bg1"/>
                  </a:solidFill>
                </a:rPr>
                <a:t>num1s</a:t>
              </a:r>
            </a:p>
          </p:txBody>
        </p:sp>
        <p:sp>
          <p:nvSpPr>
            <p:cNvPr id="303122" name="Text Box 18"/>
            <p:cNvSpPr txBox="1">
              <a:spLocks noChangeArrowheads="1"/>
            </p:cNvSpPr>
            <p:nvPr/>
          </p:nvSpPr>
          <p:spPr bwMode="auto">
            <a:xfrm>
              <a:off x="4272" y="681"/>
              <a:ext cx="54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sz="1800" b="0" dirty="0">
                  <a:solidFill>
                    <a:schemeClr val="bg1"/>
                  </a:solidFill>
                </a:rPr>
                <a:t>num5s</a:t>
              </a:r>
            </a:p>
          </p:txBody>
        </p:sp>
        <p:sp>
          <p:nvSpPr>
            <p:cNvPr id="303130" name="Rectangle 26"/>
            <p:cNvSpPr>
              <a:spLocks noChangeArrowheads="1"/>
            </p:cNvSpPr>
            <p:nvPr/>
          </p:nvSpPr>
          <p:spPr bwMode="auto">
            <a:xfrm>
              <a:off x="4772" y="701"/>
              <a:ext cx="374" cy="201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3135" name="Group 31"/>
          <p:cNvGrpSpPr>
            <a:grpSpLocks/>
          </p:cNvGrpSpPr>
          <p:nvPr/>
        </p:nvGrpSpPr>
        <p:grpSpPr bwMode="auto">
          <a:xfrm>
            <a:off x="6569075" y="2057400"/>
            <a:ext cx="1676400" cy="457200"/>
            <a:chOff x="4138" y="1106"/>
            <a:chExt cx="1056" cy="288"/>
          </a:xfrm>
        </p:grpSpPr>
        <p:sp>
          <p:nvSpPr>
            <p:cNvPr id="303133" name="Rectangle 29"/>
            <p:cNvSpPr>
              <a:spLocks noChangeArrowheads="1"/>
            </p:cNvSpPr>
            <p:nvPr/>
          </p:nvSpPr>
          <p:spPr bwMode="auto">
            <a:xfrm>
              <a:off x="4522" y="1191"/>
              <a:ext cx="672" cy="144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3134" name="Text Box 30"/>
            <p:cNvSpPr txBox="1">
              <a:spLocks noChangeArrowheads="1"/>
            </p:cNvSpPr>
            <p:nvPr/>
          </p:nvSpPr>
          <p:spPr bwMode="auto">
            <a:xfrm>
              <a:off x="4138" y="1106"/>
              <a:ext cx="4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b="0">
                  <a:solidFill>
                    <a:schemeClr val="tx2"/>
                  </a:solidFill>
                </a:rPr>
                <a:t>ptr</a:t>
              </a:r>
            </a:p>
          </p:txBody>
        </p:sp>
      </p:grpSp>
      <p:grpSp>
        <p:nvGrpSpPr>
          <p:cNvPr id="303139" name="Group 35"/>
          <p:cNvGrpSpPr>
            <a:grpSpLocks/>
          </p:cNvGrpSpPr>
          <p:nvPr/>
        </p:nvGrpSpPr>
        <p:grpSpPr bwMode="auto">
          <a:xfrm>
            <a:off x="8237553" y="975575"/>
            <a:ext cx="311151" cy="1569186"/>
            <a:chOff x="5209" y="542"/>
            <a:chExt cx="196" cy="875"/>
          </a:xfrm>
        </p:grpSpPr>
        <p:cxnSp>
          <p:nvCxnSpPr>
            <p:cNvPr id="303136" name="AutoShape 32"/>
            <p:cNvCxnSpPr>
              <a:cxnSpLocks noChangeShapeType="1"/>
              <a:stCxn id="303133" idx="3"/>
              <a:endCxn id="3" idx="3"/>
            </p:cNvCxnSpPr>
            <p:nvPr/>
          </p:nvCxnSpPr>
          <p:spPr bwMode="auto">
            <a:xfrm flipH="1" flipV="1">
              <a:off x="5209" y="542"/>
              <a:ext cx="5" cy="742"/>
            </a:xfrm>
            <a:prstGeom prst="curvedConnector3">
              <a:avLst>
                <a:gd name="adj1" fmla="val -3007895"/>
              </a:avLst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3138" name="Text Box 34"/>
            <p:cNvSpPr txBox="1">
              <a:spLocks noChangeArrowheads="1"/>
            </p:cNvSpPr>
            <p:nvPr/>
          </p:nvSpPr>
          <p:spPr bwMode="auto">
            <a:xfrm>
              <a:off x="5232" y="1162"/>
              <a:ext cx="173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b="0">
                  <a:solidFill>
                    <a:schemeClr val="tx2"/>
                  </a:solidFill>
                </a:rPr>
                <a:t> </a:t>
              </a:r>
            </a:p>
          </p:txBody>
        </p:sp>
      </p:grpSp>
      <p:sp>
        <p:nvSpPr>
          <p:cNvPr id="303146" name="Text Box 42"/>
          <p:cNvSpPr txBox="1">
            <a:spLocks noChangeArrowheads="1"/>
          </p:cNvSpPr>
          <p:nvPr/>
        </p:nvSpPr>
        <p:spPr bwMode="auto">
          <a:xfrm>
            <a:off x="7292975" y="2114550"/>
            <a:ext cx="806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b="0">
                <a:solidFill>
                  <a:schemeClr val="accent2"/>
                </a:solidFill>
              </a:rPr>
              <a:t>4000</a:t>
            </a:r>
          </a:p>
        </p:txBody>
      </p:sp>
      <p:sp>
        <p:nvSpPr>
          <p:cNvPr id="303148" name="Line 44"/>
          <p:cNvSpPr>
            <a:spLocks noChangeShapeType="1"/>
          </p:cNvSpPr>
          <p:nvPr/>
        </p:nvSpPr>
        <p:spPr bwMode="auto">
          <a:xfrm>
            <a:off x="288923" y="3292475"/>
            <a:ext cx="260351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3149" name="Rectangle 45"/>
          <p:cNvSpPr>
            <a:spLocks noChangeArrowheads="1"/>
          </p:cNvSpPr>
          <p:nvPr/>
        </p:nvSpPr>
        <p:spPr bwMode="auto">
          <a:xfrm>
            <a:off x="7704138" y="971550"/>
            <a:ext cx="3722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b="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03150" name="Line 46"/>
          <p:cNvSpPr>
            <a:spLocks noChangeShapeType="1"/>
          </p:cNvSpPr>
          <p:nvPr/>
        </p:nvSpPr>
        <p:spPr bwMode="auto">
          <a:xfrm>
            <a:off x="288923" y="3581400"/>
            <a:ext cx="260351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3151" name="Rectangle 47"/>
          <p:cNvSpPr>
            <a:spLocks noChangeArrowheads="1"/>
          </p:cNvSpPr>
          <p:nvPr/>
        </p:nvSpPr>
        <p:spPr bwMode="auto">
          <a:xfrm>
            <a:off x="7696200" y="1352550"/>
            <a:ext cx="3722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b="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03152" name="Line 48"/>
          <p:cNvSpPr>
            <a:spLocks noChangeShapeType="1"/>
          </p:cNvSpPr>
          <p:nvPr/>
        </p:nvSpPr>
        <p:spPr bwMode="auto">
          <a:xfrm>
            <a:off x="76200" y="3841750"/>
            <a:ext cx="260349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3153" name="Line 49"/>
          <p:cNvSpPr>
            <a:spLocks noChangeShapeType="1"/>
          </p:cNvSpPr>
          <p:nvPr/>
        </p:nvSpPr>
        <p:spPr bwMode="auto">
          <a:xfrm>
            <a:off x="5943600" y="5867400"/>
            <a:ext cx="26035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3157" name="Line 53"/>
          <p:cNvSpPr>
            <a:spLocks noChangeShapeType="1"/>
          </p:cNvSpPr>
          <p:nvPr/>
        </p:nvSpPr>
        <p:spPr bwMode="auto">
          <a:xfrm>
            <a:off x="76200" y="4419600"/>
            <a:ext cx="244474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03160" name="Group 56"/>
          <p:cNvGrpSpPr>
            <a:grpSpLocks/>
          </p:cNvGrpSpPr>
          <p:nvPr/>
        </p:nvGrpSpPr>
        <p:grpSpPr bwMode="auto">
          <a:xfrm>
            <a:off x="6269038" y="2359025"/>
            <a:ext cx="1957387" cy="457200"/>
            <a:chOff x="3961" y="1106"/>
            <a:chExt cx="1233" cy="288"/>
          </a:xfrm>
        </p:grpSpPr>
        <p:sp>
          <p:nvSpPr>
            <p:cNvPr id="303161" name="Rectangle 57"/>
            <p:cNvSpPr>
              <a:spLocks noChangeArrowheads="1"/>
            </p:cNvSpPr>
            <p:nvPr/>
          </p:nvSpPr>
          <p:spPr bwMode="auto">
            <a:xfrm>
              <a:off x="4522" y="1191"/>
              <a:ext cx="672" cy="144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3162" name="Text Box 58"/>
            <p:cNvSpPr txBox="1">
              <a:spLocks noChangeArrowheads="1"/>
            </p:cNvSpPr>
            <p:nvPr/>
          </p:nvSpPr>
          <p:spPr bwMode="auto">
            <a:xfrm>
              <a:off x="3961" y="1106"/>
              <a:ext cx="10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b="0" dirty="0">
                  <a:solidFill>
                    <a:schemeClr val="tx2"/>
                  </a:solidFill>
                </a:rPr>
                <a:t>   </a:t>
              </a:r>
              <a:r>
                <a:rPr lang="en-US" altLang="en-US" b="0" dirty="0" err="1">
                  <a:solidFill>
                    <a:schemeClr val="tx2"/>
                  </a:solidFill>
                </a:rPr>
                <a:t>ptr</a:t>
              </a:r>
              <a:r>
                <a:rPr lang="en-US" altLang="en-US" b="0" dirty="0">
                  <a:solidFill>
                    <a:schemeClr val="tx2"/>
                  </a:solidFill>
                </a:rPr>
                <a:t>        </a:t>
              </a:r>
            </a:p>
          </p:txBody>
        </p:sp>
      </p:grpSp>
      <p:sp>
        <p:nvSpPr>
          <p:cNvPr id="303163" name="Rectangle 59"/>
          <p:cNvSpPr>
            <a:spLocks noChangeArrowheads="1"/>
          </p:cNvSpPr>
          <p:nvPr/>
        </p:nvSpPr>
        <p:spPr bwMode="auto">
          <a:xfrm>
            <a:off x="7332663" y="2433638"/>
            <a:ext cx="806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b="0" dirty="0">
                <a:solidFill>
                  <a:schemeClr val="accent2"/>
                </a:solidFill>
              </a:rPr>
              <a:t>4000</a:t>
            </a:r>
          </a:p>
        </p:txBody>
      </p:sp>
      <p:grpSp>
        <p:nvGrpSpPr>
          <p:cNvPr id="303164" name="Group 60"/>
          <p:cNvGrpSpPr>
            <a:grpSpLocks/>
          </p:cNvGrpSpPr>
          <p:nvPr/>
        </p:nvGrpSpPr>
        <p:grpSpPr bwMode="auto">
          <a:xfrm>
            <a:off x="8237550" y="974854"/>
            <a:ext cx="298450" cy="1837804"/>
            <a:chOff x="5218" y="532"/>
            <a:chExt cx="188" cy="841"/>
          </a:xfrm>
        </p:grpSpPr>
        <p:cxnSp>
          <p:nvCxnSpPr>
            <p:cNvPr id="303165" name="AutoShape 61"/>
            <p:cNvCxnSpPr>
              <a:cxnSpLocks noChangeShapeType="1"/>
              <a:stCxn id="71" idx="3"/>
              <a:endCxn id="3" idx="3"/>
            </p:cNvCxnSpPr>
            <p:nvPr/>
          </p:nvCxnSpPr>
          <p:spPr bwMode="auto">
            <a:xfrm flipH="1" flipV="1">
              <a:off x="5218" y="532"/>
              <a:ext cx="4" cy="745"/>
            </a:xfrm>
            <a:prstGeom prst="curvedConnector3">
              <a:avLst>
                <a:gd name="adj1" fmla="val -3709834"/>
              </a:avLst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3166" name="Text Box 62"/>
            <p:cNvSpPr txBox="1">
              <a:spLocks noChangeArrowheads="1"/>
            </p:cNvSpPr>
            <p:nvPr/>
          </p:nvSpPr>
          <p:spPr bwMode="auto">
            <a:xfrm>
              <a:off x="5232" y="1162"/>
              <a:ext cx="174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b="0">
                  <a:ln w="28575">
                    <a:solidFill>
                      <a:schemeClr val="tx1"/>
                    </a:solidFill>
                  </a:ln>
                  <a:solidFill>
                    <a:schemeClr val="tx2"/>
                  </a:solidFill>
                </a:rPr>
                <a:t> </a:t>
              </a:r>
            </a:p>
          </p:txBody>
        </p:sp>
      </p:grpSp>
      <p:sp>
        <p:nvSpPr>
          <p:cNvPr id="303167" name="Line 63"/>
          <p:cNvSpPr>
            <a:spLocks noChangeShapeType="1"/>
          </p:cNvSpPr>
          <p:nvPr/>
        </p:nvSpPr>
        <p:spPr bwMode="auto">
          <a:xfrm>
            <a:off x="288922" y="4997450"/>
            <a:ext cx="276227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3173" name="Line 69"/>
          <p:cNvSpPr>
            <a:spLocks noChangeShapeType="1"/>
          </p:cNvSpPr>
          <p:nvPr/>
        </p:nvSpPr>
        <p:spPr bwMode="auto">
          <a:xfrm>
            <a:off x="287803" y="5302250"/>
            <a:ext cx="261471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961837" y="744826"/>
            <a:ext cx="276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967999" y="2372082"/>
            <a:ext cx="276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74" name="Text Box 24"/>
          <p:cNvSpPr txBox="1">
            <a:spLocks noChangeArrowheads="1"/>
          </p:cNvSpPr>
          <p:nvPr/>
        </p:nvSpPr>
        <p:spPr bwMode="auto">
          <a:xfrm>
            <a:off x="7066129" y="5419165"/>
            <a:ext cx="93487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b="0" dirty="0">
                <a:solidFill>
                  <a:schemeClr val="accent1">
                    <a:lumMod val="50000"/>
                  </a:schemeClr>
                </a:solidFill>
              </a:rPr>
              <a:t>4000</a:t>
            </a: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4162393" y="2867569"/>
            <a:ext cx="2728913" cy="1668929"/>
          </a:xfrm>
          <a:prstGeom prst="wedgeRoundRectCallout">
            <a:avLst>
              <a:gd name="adj1" fmla="val 57630"/>
              <a:gd name="adj2" fmla="val 90652"/>
              <a:gd name="adj3" fmla="val 1666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To let a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function </a:t>
            </a:r>
            <a:r>
              <a:rPr kumimoji="0" lang="en-US" sz="18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operate on a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i="0" u="none" strike="noStrike" cap="none" normalizeH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struct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variable, we used to have to pass in the variable’s address...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9" name="Rounded Rectangular Callout 78"/>
          <p:cNvSpPr/>
          <p:nvPr/>
        </p:nvSpPr>
        <p:spPr bwMode="auto">
          <a:xfrm>
            <a:off x="838199" y="985838"/>
            <a:ext cx="2728913" cy="1210702"/>
          </a:xfrm>
          <a:prstGeom prst="wedgeRoundRectCallout">
            <a:avLst>
              <a:gd name="adj1" fmla="val -48807"/>
              <a:gd name="adj2" fmla="val 129864"/>
              <a:gd name="adj3" fmla="val 1666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The function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can then </a:t>
            </a:r>
            <a:r>
              <a:rPr kumimoji="0" lang="en-US" sz="1800" i="0" u="none" strike="noStrike" cap="none" normalizeH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use its pointer 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to get to the original variabl</a:t>
            </a:r>
            <a:r>
              <a:rPr lang="en-US" sz="1800" dirty="0"/>
              <a:t>e.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0" name="Text Box 70"/>
          <p:cNvSpPr txBox="1">
            <a:spLocks noChangeArrowheads="1"/>
          </p:cNvSpPr>
          <p:nvPr/>
        </p:nvSpPr>
        <p:spPr bwMode="auto">
          <a:xfrm>
            <a:off x="365125" y="5913438"/>
            <a:ext cx="52736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b="0" dirty="0">
                <a:solidFill>
                  <a:schemeClr val="tx2"/>
                </a:solidFill>
              </a:rPr>
              <a:t>As it turns out, C++ classes work in an almost identical fashion!</a:t>
            </a:r>
          </a:p>
        </p:txBody>
      </p:sp>
      <p:sp>
        <p:nvSpPr>
          <p:cNvPr id="81" name="Text Box 24"/>
          <p:cNvSpPr txBox="1">
            <a:spLocks noChangeArrowheads="1"/>
          </p:cNvSpPr>
          <p:nvPr/>
        </p:nvSpPr>
        <p:spPr bwMode="auto">
          <a:xfrm>
            <a:off x="8009782" y="5424785"/>
            <a:ext cx="3722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b="0" dirty="0">
                <a:solidFill>
                  <a:schemeClr val="accent1">
                    <a:lumMod val="50000"/>
                  </a:schemeClr>
                </a:solidFill>
              </a:rPr>
              <a:t>5</a:t>
            </a:r>
          </a:p>
        </p:txBody>
      </p:sp>
      <p:grpSp>
        <p:nvGrpSpPr>
          <p:cNvPr id="82" name="Group 56"/>
          <p:cNvGrpSpPr>
            <a:grpSpLocks/>
          </p:cNvGrpSpPr>
          <p:nvPr/>
        </p:nvGrpSpPr>
        <p:grpSpPr bwMode="auto">
          <a:xfrm>
            <a:off x="6219825" y="2743200"/>
            <a:ext cx="1997074" cy="461963"/>
            <a:chOff x="3936" y="1106"/>
            <a:chExt cx="1258" cy="291"/>
          </a:xfrm>
        </p:grpSpPr>
        <p:sp>
          <p:nvSpPr>
            <p:cNvPr id="83" name="Rectangle 57"/>
            <p:cNvSpPr>
              <a:spLocks noChangeArrowheads="1"/>
            </p:cNvSpPr>
            <p:nvPr/>
          </p:nvSpPr>
          <p:spPr bwMode="auto">
            <a:xfrm>
              <a:off x="4522" y="1191"/>
              <a:ext cx="672" cy="144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Text Box 58"/>
            <p:cNvSpPr txBox="1">
              <a:spLocks noChangeArrowheads="1"/>
            </p:cNvSpPr>
            <p:nvPr/>
          </p:nvSpPr>
          <p:spPr bwMode="auto">
            <a:xfrm>
              <a:off x="3936" y="1106"/>
              <a:ext cx="106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b="0" dirty="0">
                  <a:solidFill>
                    <a:schemeClr val="tx2"/>
                  </a:solidFill>
                </a:rPr>
                <a:t>   </a:t>
              </a:r>
              <a:r>
                <a:rPr lang="en-US" altLang="en-US" b="0" dirty="0" err="1">
                  <a:solidFill>
                    <a:schemeClr val="tx2"/>
                  </a:solidFill>
                </a:rPr>
                <a:t>amt</a:t>
              </a:r>
              <a:r>
                <a:rPr lang="en-US" altLang="en-US" b="0" dirty="0">
                  <a:solidFill>
                    <a:schemeClr val="tx2"/>
                  </a:solidFill>
                </a:rPr>
                <a:t>     </a:t>
              </a:r>
              <a:r>
                <a:rPr lang="en-US" altLang="en-US" sz="1600" b="0" dirty="0">
                  <a:solidFill>
                    <a:schemeClr val="tx2"/>
                  </a:solidFill>
                </a:rPr>
                <a:t> </a:t>
              </a:r>
              <a:r>
                <a:rPr lang="en-US" altLang="en-US" sz="1800" b="0" dirty="0">
                  <a:solidFill>
                    <a:srgbClr val="C00000"/>
                  </a:solidFill>
                </a:rPr>
                <a:t>5</a:t>
              </a:r>
            </a:p>
          </p:txBody>
        </p:sp>
      </p:grpSp>
      <p:sp>
        <p:nvSpPr>
          <p:cNvPr id="85" name="Rounded Rectangular Callout 84"/>
          <p:cNvSpPr/>
          <p:nvPr/>
        </p:nvSpPr>
        <p:spPr bwMode="auto">
          <a:xfrm>
            <a:off x="2797936" y="256662"/>
            <a:ext cx="2728913" cy="1210702"/>
          </a:xfrm>
          <a:prstGeom prst="wedgeRoundRectCallout">
            <a:avLst>
              <a:gd name="adj1" fmla="val -87201"/>
              <a:gd name="adj2" fmla="val 70072"/>
              <a:gd name="adj3" fmla="val 1666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 Wallet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structure keeps track of how many $1 and $5 the wallet holds…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6" name="Rounded Rectangular Callout 85"/>
          <p:cNvSpPr/>
          <p:nvPr/>
        </p:nvSpPr>
        <p:spPr bwMode="auto">
          <a:xfrm>
            <a:off x="2514600" y="1105406"/>
            <a:ext cx="2728913" cy="1210702"/>
          </a:xfrm>
          <a:prstGeom prst="wedgeRoundRectCallout">
            <a:avLst>
              <a:gd name="adj1" fmla="val -87201"/>
              <a:gd name="adj2" fmla="val 70072"/>
              <a:gd name="adj3" fmla="val 1666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The 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rgbClr val="FF0066"/>
                </a:solidFill>
                <a:effectLst/>
                <a:latin typeface="Comic Sans MS" pitchFamily="66" charset="0"/>
                <a:cs typeface="Times New Roman" pitchFamily="18" charset="0"/>
              </a:rPr>
              <a:t>Init</a:t>
            </a:r>
            <a:r>
              <a:rPr kumimoji="0" lang="en-US" sz="180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Comic Sans MS" pitchFamily="66" charset="0"/>
                <a:cs typeface="Times New Roman" pitchFamily="18" charset="0"/>
              </a:rPr>
              <a:t>()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rgbClr val="FF0066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function initializes the wallet... </a:t>
            </a:r>
            <a:br>
              <a:rPr kumimoji="0" lang="en-US" sz="18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05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105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It</a:t>
            </a:r>
            <a:r>
              <a:rPr lang="en-US" sz="1800" dirty="0"/>
              <a:t>’s like a </a:t>
            </a:r>
            <a:r>
              <a:rPr lang="en-US" sz="1800" dirty="0">
                <a:solidFill>
                  <a:srgbClr val="FF0066"/>
                </a:solidFill>
              </a:rPr>
              <a:t>constructor</a:t>
            </a:r>
            <a:r>
              <a:rPr lang="en-US" sz="1800" dirty="0"/>
              <a:t>.</a:t>
            </a:r>
            <a:endParaRPr kumimoji="0" lang="en-US" sz="1800" i="0" u="none" strike="noStrike" cap="none" normalizeH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7" name="Rounded Rectangular Callout 86"/>
          <p:cNvSpPr/>
          <p:nvPr/>
        </p:nvSpPr>
        <p:spPr bwMode="auto">
          <a:xfrm>
            <a:off x="2590800" y="2590800"/>
            <a:ext cx="3474244" cy="1456765"/>
          </a:xfrm>
          <a:prstGeom prst="wedgeRoundRectCallout">
            <a:avLst>
              <a:gd name="adj1" fmla="val -87201"/>
              <a:gd name="adj2" fmla="val 70072"/>
              <a:gd name="adj3" fmla="val 1666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And the 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rgbClr val="FF0066"/>
                </a:solidFill>
                <a:effectLst/>
                <a:latin typeface="Comic Sans MS" pitchFamily="66" charset="0"/>
                <a:cs typeface="Times New Roman" pitchFamily="18" charset="0"/>
              </a:rPr>
              <a:t>AddBill</a:t>
            </a:r>
            <a:r>
              <a:rPr kumimoji="0" lang="en-US" sz="180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Comic Sans MS" pitchFamily="66" charset="0"/>
                <a:cs typeface="Times New Roman" pitchFamily="18" charset="0"/>
              </a:rPr>
              <a:t>()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rgbClr val="FF0066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function lets us add a bill to the wallet... </a:t>
            </a:r>
            <a:br>
              <a:rPr kumimoji="0" lang="en-US" sz="18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endParaRPr kumimoji="0" lang="en-US" sz="1050" i="0" u="none" strike="noStrike" cap="none" normalizeH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by updating the contents of the </a:t>
            </a:r>
            <a:r>
              <a:rPr lang="en-US" sz="1800" dirty="0" err="1"/>
              <a:t>struct</a:t>
            </a:r>
            <a:r>
              <a:rPr lang="en-US" sz="1800" dirty="0"/>
              <a:t>.</a:t>
            </a:r>
            <a:endParaRPr kumimoji="0" lang="en-US" sz="1800" i="0" u="none" strike="noStrike" cap="none" normalizeH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8" name="Line 69"/>
          <p:cNvSpPr>
            <a:spLocks noChangeShapeType="1"/>
          </p:cNvSpPr>
          <p:nvPr/>
        </p:nvSpPr>
        <p:spPr bwMode="auto">
          <a:xfrm>
            <a:off x="3076575" y="5057467"/>
            <a:ext cx="238125" cy="1905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45"/>
          <p:cNvSpPr>
            <a:spLocks noChangeArrowheads="1"/>
          </p:cNvSpPr>
          <p:nvPr/>
        </p:nvSpPr>
        <p:spPr bwMode="auto">
          <a:xfrm>
            <a:off x="7724775" y="1357610"/>
            <a:ext cx="32252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dirty="0">
                <a:solidFill>
                  <a:srgbClr val="FFC000"/>
                </a:solidFill>
              </a:rPr>
              <a:t>1</a:t>
            </a:r>
            <a:endParaRPr lang="en-US" altLang="en-US" b="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67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81481E-6 L -0.4533 -0.37314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74" y="-1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7037E-7 L -0.42656 -0.37176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303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37" y="-18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03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303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59259E-6 L -0.43211 -0.20393 " pathEditMode="relative" rAng="0" ptsTypes="AA">
                                      <p:cBhvr>
                                        <p:cTn id="167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15" y="-10208"/>
                                    </p:animMotion>
                                  </p:childTnLst>
                                </p:cTn>
                              </p:par>
                              <p:par>
                                <p:cTn id="16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96296E-6 L -0.3651 -0.20371 " pathEditMode="relative" rAng="0" ptsTypes="AA">
                                      <p:cBhvr>
                                        <p:cTn id="169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64" y="-10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303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 nodeType="clickPar">
                      <p:stCondLst>
                        <p:cond delay="indefinite"/>
                      </p:stCondLst>
                      <p:childTnLst>
                        <p:par>
                          <p:cTn id="1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 nodeType="clickPar">
                      <p:stCondLst>
                        <p:cond delay="indefinite"/>
                      </p:stCondLst>
                      <p:childTnLst>
                        <p:par>
                          <p:cTn id="2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 nodeType="clickPar">
                      <p:stCondLst>
                        <p:cond delay="indefinite"/>
                      </p:stCondLst>
                      <p:childTnLst>
                        <p:par>
                          <p:cTn id="2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 nodeType="clickPar">
                      <p:stCondLst>
                        <p:cond delay="indefinite"/>
                      </p:stCondLst>
                      <p:childTnLst>
                        <p:par>
                          <p:cTn id="2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303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3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108" grpId="0"/>
      <p:bldP spid="303113" grpId="0" animBg="1"/>
      <p:bldP spid="303113" grpId="1" animBg="1"/>
      <p:bldP spid="303115" grpId="0" animBg="1"/>
      <p:bldP spid="303126" grpId="0" animBg="1"/>
      <p:bldP spid="303126" grpId="1" animBg="1"/>
      <p:bldP spid="303128" grpId="0"/>
      <p:bldP spid="303128" grpId="1"/>
      <p:bldP spid="303128" grpId="2"/>
      <p:bldP spid="303129" grpId="0" animBg="1"/>
      <p:bldP spid="303129" grpId="1" animBg="1"/>
      <p:bldP spid="303146" grpId="0"/>
      <p:bldP spid="303146" grpId="1"/>
      <p:bldP spid="303148" grpId="0" animBg="1"/>
      <p:bldP spid="303148" grpId="1" animBg="1"/>
      <p:bldP spid="303149" grpId="0"/>
      <p:bldP spid="303150" grpId="0" animBg="1"/>
      <p:bldP spid="303150" grpId="1" animBg="1"/>
      <p:bldP spid="303151" grpId="0"/>
      <p:bldP spid="303151" grpId="1"/>
      <p:bldP spid="303152" grpId="0" animBg="1"/>
      <p:bldP spid="303152" grpId="1" animBg="1"/>
      <p:bldP spid="303153" grpId="0" animBg="1"/>
      <p:bldP spid="303153" grpId="1" animBg="1"/>
      <p:bldP spid="303157" grpId="0" animBg="1"/>
      <p:bldP spid="303157" grpId="1" animBg="1"/>
      <p:bldP spid="303163" grpId="0"/>
      <p:bldP spid="303163" grpId="1"/>
      <p:bldP spid="303167" grpId="0" animBg="1"/>
      <p:bldP spid="303167" grpId="1" animBg="1"/>
      <p:bldP spid="303173" grpId="0" animBg="1"/>
      <p:bldP spid="303173" grpId="1" animBg="1"/>
      <p:bldP spid="74" grpId="0"/>
      <p:bldP spid="74" grpId="1"/>
      <p:bldP spid="7" grpId="0" animBg="1"/>
      <p:bldP spid="7" grpId="1" animBg="1"/>
      <p:bldP spid="7" grpId="2" animBg="1"/>
      <p:bldP spid="79" grpId="0" animBg="1"/>
      <p:bldP spid="79" grpId="1" animBg="1"/>
      <p:bldP spid="80" grpId="0"/>
      <p:bldP spid="81" grpId="0"/>
      <p:bldP spid="81" grpId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0975" y="896779"/>
            <a:ext cx="4572000" cy="5046821"/>
            <a:chOff x="47625" y="1600200"/>
            <a:chExt cx="4572000" cy="5046821"/>
          </a:xfrm>
        </p:grpSpPr>
        <p:sp>
          <p:nvSpPr>
            <p:cNvPr id="278539" name="Rectangle 11"/>
            <p:cNvSpPr>
              <a:spLocks noChangeArrowheads="1"/>
            </p:cNvSpPr>
            <p:nvPr/>
          </p:nvSpPr>
          <p:spPr bwMode="auto">
            <a:xfrm>
              <a:off x="76200" y="1600200"/>
              <a:ext cx="4114800" cy="48006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538" name="Rectangle 10"/>
            <p:cNvSpPr>
              <a:spLocks noChangeArrowheads="1"/>
            </p:cNvSpPr>
            <p:nvPr/>
          </p:nvSpPr>
          <p:spPr bwMode="auto">
            <a:xfrm>
              <a:off x="47625" y="1630263"/>
              <a:ext cx="4572000" cy="50167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algn="l"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algn="l"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algn="l"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algn="l"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r>
                <a:rPr lang="en-US" altLang="en-US" sz="1600" b="1" dirty="0">
                  <a:latin typeface="Courier New" pitchFamily="49" charset="0"/>
                </a:rPr>
                <a:t>class Wallet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{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public: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   void </a:t>
              </a:r>
              <a:r>
                <a:rPr lang="en-US" altLang="en-US" sz="1600" b="1" dirty="0" err="1">
                  <a:solidFill>
                    <a:srgbClr val="6600CC"/>
                  </a:solidFill>
                  <a:latin typeface="Courier New" pitchFamily="49" charset="0"/>
                </a:rPr>
                <a:t>Init</a:t>
              </a:r>
              <a:r>
                <a:rPr lang="en-US" altLang="en-US" sz="1600" b="1" dirty="0">
                  <a:latin typeface="Courier New" pitchFamily="49" charset="0"/>
                </a:rPr>
                <a:t>();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   void </a:t>
              </a:r>
              <a:r>
                <a:rPr lang="en-US" altLang="en-US" sz="1600" b="1" dirty="0" err="1">
                  <a:solidFill>
                    <a:srgbClr val="6600CC"/>
                  </a:solidFill>
                  <a:latin typeface="Courier New" pitchFamily="49" charset="0"/>
                </a:rPr>
                <a:t>AddBill</a:t>
              </a:r>
              <a:r>
                <a:rPr lang="en-US" altLang="en-US" sz="1600" b="1" dirty="0">
                  <a:latin typeface="Courier New" pitchFamily="49" charset="0"/>
                </a:rPr>
                <a:t>(</a:t>
              </a:r>
              <a:r>
                <a:rPr lang="en-US" altLang="en-US" sz="1600" b="1" dirty="0" err="1">
                  <a:latin typeface="Courier New" pitchFamily="49" charset="0"/>
                </a:rPr>
                <a:t>int</a:t>
              </a:r>
              <a:r>
                <a:rPr lang="en-US" altLang="en-US" sz="1600" b="1" dirty="0">
                  <a:latin typeface="Courier New" pitchFamily="49" charset="0"/>
                </a:rPr>
                <a:t> </a:t>
              </a:r>
              <a:r>
                <a:rPr lang="en-US" altLang="en-US" sz="1600" b="1" dirty="0" err="1">
                  <a:latin typeface="Courier New" pitchFamily="49" charset="0"/>
                </a:rPr>
                <a:t>amt</a:t>
              </a:r>
              <a:r>
                <a:rPr lang="en-US" altLang="en-US" sz="1600" b="1" dirty="0">
                  <a:latin typeface="Courier New" pitchFamily="49" charset="0"/>
                </a:rPr>
                <a:t>);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	 …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private: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   </a:t>
              </a:r>
              <a:r>
                <a:rPr lang="en-US" altLang="en-US" sz="1600" b="1" dirty="0" err="1">
                  <a:latin typeface="Courier New" pitchFamily="49" charset="0"/>
                </a:rPr>
                <a:t>int</a:t>
              </a:r>
              <a:r>
                <a:rPr lang="en-US" altLang="en-US" sz="1600" b="1" dirty="0">
                  <a:latin typeface="Courier New" pitchFamily="49" charset="0"/>
                </a:rPr>
                <a:t> num1s, num5s;  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};</a:t>
              </a:r>
            </a:p>
            <a:p>
              <a:endParaRPr lang="en-US" altLang="en-US" sz="1600" b="1" dirty="0">
                <a:latin typeface="Courier New" pitchFamily="49" charset="0"/>
              </a:endParaRPr>
            </a:p>
            <a:p>
              <a:r>
                <a:rPr lang="en-US" altLang="en-US" sz="1600" b="1" dirty="0">
                  <a:latin typeface="Courier New" pitchFamily="49" charset="0"/>
                </a:rPr>
                <a:t>void Wallet::</a:t>
              </a:r>
              <a:r>
                <a:rPr lang="en-US" altLang="en-US" sz="1600" b="1" dirty="0" err="1">
                  <a:solidFill>
                    <a:srgbClr val="6600CC"/>
                  </a:solidFill>
                  <a:latin typeface="Courier New" pitchFamily="49" charset="0"/>
                </a:rPr>
                <a:t>Init</a:t>
              </a:r>
              <a:r>
                <a:rPr lang="en-US" altLang="en-US" sz="1600" b="1" dirty="0">
                  <a:latin typeface="Courier New" pitchFamily="49" charset="0"/>
                </a:rPr>
                <a:t>() 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{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    num1s =   num5s = 0; 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}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void Wallet::</a:t>
              </a:r>
              <a:r>
                <a:rPr lang="en-US" altLang="en-US" sz="1600" b="1" dirty="0" err="1">
                  <a:solidFill>
                    <a:srgbClr val="6600CC"/>
                  </a:solidFill>
                  <a:latin typeface="Courier New" pitchFamily="49" charset="0"/>
                </a:rPr>
                <a:t>AddBill</a:t>
              </a:r>
              <a:r>
                <a:rPr lang="en-US" altLang="en-US" sz="1600" b="1" dirty="0">
                  <a:latin typeface="Courier New" pitchFamily="49" charset="0"/>
                </a:rPr>
                <a:t>(</a:t>
              </a:r>
              <a:r>
                <a:rPr lang="en-US" altLang="en-US" sz="1600" b="1" dirty="0" err="1">
                  <a:latin typeface="Courier New" pitchFamily="49" charset="0"/>
                </a:rPr>
                <a:t>int</a:t>
              </a:r>
              <a:r>
                <a:rPr lang="en-US" altLang="en-US" sz="1600" b="1" dirty="0">
                  <a:latin typeface="Courier New" pitchFamily="49" charset="0"/>
                </a:rPr>
                <a:t> </a:t>
              </a:r>
              <a:r>
                <a:rPr lang="en-US" altLang="en-US" sz="1600" b="1" dirty="0" err="1">
                  <a:latin typeface="Courier New" pitchFamily="49" charset="0"/>
                </a:rPr>
                <a:t>amt</a:t>
              </a:r>
              <a:r>
                <a:rPr lang="en-US" altLang="en-US" sz="1600" b="1" dirty="0">
                  <a:latin typeface="Courier New" pitchFamily="49" charset="0"/>
                </a:rPr>
                <a:t>) 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{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   if (</a:t>
              </a:r>
              <a:r>
                <a:rPr lang="en-US" altLang="en-US" sz="1600" b="1" dirty="0" err="1">
                  <a:latin typeface="Courier New" pitchFamily="49" charset="0"/>
                </a:rPr>
                <a:t>amt</a:t>
              </a:r>
              <a:r>
                <a:rPr lang="en-US" altLang="en-US" sz="1600" b="1" dirty="0">
                  <a:latin typeface="Courier New" pitchFamily="49" charset="0"/>
                </a:rPr>
                <a:t> == 1)     num1s++;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   else if (</a:t>
              </a:r>
              <a:r>
                <a:rPr lang="en-US" altLang="en-US" sz="1600" b="1" dirty="0" err="1">
                  <a:latin typeface="Courier New" pitchFamily="49" charset="0"/>
                </a:rPr>
                <a:t>amt</a:t>
              </a:r>
              <a:r>
                <a:rPr lang="en-US" altLang="en-US" sz="1600" b="1" dirty="0">
                  <a:latin typeface="Courier New" pitchFamily="49" charset="0"/>
                </a:rPr>
                <a:t> == 5)num5s++;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}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 </a:t>
              </a:r>
            </a:p>
          </p:txBody>
        </p:sp>
      </p:grpSp>
      <p:sp>
        <p:nvSpPr>
          <p:cNvPr id="278543" name="Rectangle 15"/>
          <p:cNvSpPr>
            <a:spLocks noChangeArrowheads="1"/>
          </p:cNvSpPr>
          <p:nvPr/>
        </p:nvSpPr>
        <p:spPr bwMode="auto">
          <a:xfrm>
            <a:off x="6858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altLang="en-US" sz="4000" dirty="0">
                <a:solidFill>
                  <a:schemeClr val="tx2"/>
                </a:solidFill>
                <a:latin typeface="Comic Sans MS" pitchFamily="66" charset="0"/>
              </a:rPr>
              <a:t>The Wallet  Class</a:t>
            </a:r>
            <a:endParaRPr lang="en-US" altLang="en-US" sz="4000" b="0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0" y="838200"/>
            <a:ext cx="40911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Here’s a class equivalent of</a:t>
            </a:r>
            <a:br>
              <a:rPr lang="en-US" dirty="0"/>
            </a:br>
            <a:r>
              <a:rPr lang="en-US" dirty="0"/>
              <a:t>our old-</a:t>
            </a:r>
            <a:r>
              <a:rPr lang="en-US" dirty="0" err="1"/>
              <a:t>skool</a:t>
            </a:r>
            <a:r>
              <a:rPr lang="en-US" dirty="0"/>
              <a:t> </a:t>
            </a:r>
            <a:r>
              <a:rPr lang="en-US" dirty="0">
                <a:solidFill>
                  <a:srgbClr val="FF0066"/>
                </a:solidFill>
              </a:rPr>
              <a:t>Wallet</a:t>
            </a:r>
            <a:r>
              <a:rPr lang="en-US" dirty="0"/>
              <a:t>…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848413" y="1811714"/>
            <a:ext cx="3457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As you can see, we can </a:t>
            </a:r>
            <a:r>
              <a:rPr lang="en-US" sz="1800" dirty="0">
                <a:solidFill>
                  <a:srgbClr val="FF0066"/>
                </a:solidFill>
              </a:rPr>
              <a:t>initialize</a:t>
            </a:r>
            <a:r>
              <a:rPr lang="en-US" sz="1800" dirty="0"/>
              <a:t> a new wallet…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619813" y="2554069"/>
            <a:ext cx="4143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And we can </a:t>
            </a:r>
            <a:r>
              <a:rPr lang="en-US" sz="1800" dirty="0">
                <a:solidFill>
                  <a:srgbClr val="FF0066"/>
                </a:solidFill>
              </a:rPr>
              <a:t>add either a </a:t>
            </a:r>
            <a:br>
              <a:rPr lang="en-US" sz="1800" dirty="0">
                <a:solidFill>
                  <a:srgbClr val="FF0066"/>
                </a:solidFill>
              </a:rPr>
            </a:br>
            <a:r>
              <a:rPr lang="en-US" sz="1800" dirty="0">
                <a:solidFill>
                  <a:srgbClr val="FF0066"/>
                </a:solidFill>
              </a:rPr>
              <a:t>$1 or $5 bill</a:t>
            </a:r>
            <a:r>
              <a:rPr lang="en-US" sz="1800" dirty="0"/>
              <a:t> to our wallet.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030630" y="3343870"/>
            <a:ext cx="3321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Our wallet then keeps track of how many bills of each type it holds…</a:t>
            </a:r>
          </a:p>
        </p:txBody>
      </p:sp>
      <p:sp>
        <p:nvSpPr>
          <p:cNvPr id="49" name="Text Box 3"/>
          <p:cNvSpPr txBox="1">
            <a:spLocks noChangeArrowheads="1"/>
          </p:cNvSpPr>
          <p:nvPr/>
        </p:nvSpPr>
        <p:spPr bwMode="auto">
          <a:xfrm>
            <a:off x="4773069" y="4800600"/>
            <a:ext cx="4130675" cy="19236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en-US" sz="1800" b="1" dirty="0" err="1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main()</a:t>
            </a: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 Wallet a;</a:t>
            </a:r>
          </a:p>
          <a:p>
            <a:pPr algn="l"/>
            <a:endParaRPr lang="en-US" altLang="en-US" sz="1000" b="1" dirty="0">
              <a:solidFill>
                <a:schemeClr val="tx2"/>
              </a:solidFill>
              <a:latin typeface="Courier New" pitchFamily="49" charset="0"/>
            </a:endParaRP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altLang="en-US" sz="1800" b="1" dirty="0" err="1">
                <a:solidFill>
                  <a:schemeClr val="tx2"/>
                </a:solidFill>
                <a:latin typeface="Courier New" pitchFamily="49" charset="0"/>
              </a:rPr>
              <a:t>a.Init</a:t>
            </a:r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();  </a:t>
            </a:r>
            <a:endParaRPr lang="en-US" altLang="en-US" sz="1800" b="1" dirty="0">
              <a:solidFill>
                <a:srgbClr val="006666"/>
              </a:solidFill>
              <a:latin typeface="Courier New" pitchFamily="49" charset="0"/>
            </a:endParaRP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altLang="en-US" sz="1800" b="1" dirty="0" err="1">
                <a:solidFill>
                  <a:schemeClr val="tx2"/>
                </a:solidFill>
                <a:latin typeface="Courier New" pitchFamily="49" charset="0"/>
              </a:rPr>
              <a:t>a.AddBill</a:t>
            </a:r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(5); </a:t>
            </a: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85800" y="5943600"/>
            <a:ext cx="33215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And here’s how we might use our class…</a:t>
            </a:r>
          </a:p>
        </p:txBody>
      </p:sp>
    </p:spTree>
    <p:extLst>
      <p:ext uri="{BB962C8B-B14F-4D97-AF65-F5344CB8AC3E}">
        <p14:creationId xmlns:p14="http://schemas.microsoft.com/office/powerpoint/2010/main" val="180195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5" grpId="0"/>
      <p:bldP spid="46" grpId="0"/>
      <p:bldP spid="47" grpId="0"/>
      <p:bldP spid="49" grpId="0" animBg="1"/>
      <p:bldP spid="5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Box 16"/>
          <p:cNvSpPr txBox="1">
            <a:spLocks noChangeArrowheads="1"/>
          </p:cNvSpPr>
          <p:nvPr/>
        </p:nvSpPr>
        <p:spPr bwMode="auto">
          <a:xfrm>
            <a:off x="247650" y="609600"/>
            <a:ext cx="8915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800" b="0" dirty="0">
                <a:solidFill>
                  <a:schemeClr val="tx2"/>
                </a:solidFill>
              </a:rPr>
              <a:t>E</a:t>
            </a:r>
            <a:r>
              <a:rPr lang="en-US" altLang="en-US" sz="1800" dirty="0"/>
              <a:t>very time </a:t>
            </a:r>
            <a:r>
              <a:rPr lang="en-US" altLang="en-US" sz="1800" b="0" dirty="0">
                <a:solidFill>
                  <a:schemeClr val="tx2"/>
                </a:solidFill>
              </a:rPr>
              <a:t>you call a </a:t>
            </a:r>
            <a:r>
              <a:rPr lang="en-US" altLang="en-US" sz="1800" b="0" dirty="0">
                <a:solidFill>
                  <a:schemeClr val="accent2"/>
                </a:solidFill>
              </a:rPr>
              <a:t>member function</a:t>
            </a:r>
            <a:r>
              <a:rPr lang="en-US" altLang="en-US" sz="1800" b="0" dirty="0">
                <a:solidFill>
                  <a:schemeClr val="tx2"/>
                </a:solidFill>
              </a:rPr>
              <a:t> of an object, e.g.: </a:t>
            </a:r>
          </a:p>
        </p:txBody>
      </p:sp>
      <p:sp>
        <p:nvSpPr>
          <p:cNvPr id="44" name="Text Box 16"/>
          <p:cNvSpPr txBox="1">
            <a:spLocks noChangeArrowheads="1"/>
          </p:cNvSpPr>
          <p:nvPr/>
        </p:nvSpPr>
        <p:spPr bwMode="auto">
          <a:xfrm>
            <a:off x="247650" y="1371600"/>
            <a:ext cx="8915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800" b="0" dirty="0">
                <a:solidFill>
                  <a:schemeClr val="tx2"/>
                </a:solidFill>
              </a:rPr>
              <a:t>C++ invisibly rewrites your function call and </a:t>
            </a:r>
            <a:r>
              <a:rPr lang="en-US" altLang="en-US" sz="1800" b="0" dirty="0">
                <a:solidFill>
                  <a:schemeClr val="accent2"/>
                </a:solidFill>
              </a:rPr>
              <a:t>passes in the variable’s address</a:t>
            </a:r>
            <a:r>
              <a:rPr lang="en-US" altLang="en-US" sz="1800" b="0" dirty="0">
                <a:solidFill>
                  <a:schemeClr val="tx2"/>
                </a:solidFill>
              </a:rPr>
              <a:t>!</a:t>
            </a:r>
          </a:p>
        </p:txBody>
      </p:sp>
      <p:sp>
        <p:nvSpPr>
          <p:cNvPr id="45" name="Text Box 16"/>
          <p:cNvSpPr txBox="1">
            <a:spLocks noChangeArrowheads="1"/>
          </p:cNvSpPr>
          <p:nvPr/>
        </p:nvSpPr>
        <p:spPr bwMode="auto">
          <a:xfrm>
            <a:off x="247650" y="965770"/>
            <a:ext cx="8915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800" dirty="0" err="1">
                <a:solidFill>
                  <a:srgbClr val="FF0000"/>
                </a:solidFill>
              </a:rPr>
              <a:t>a</a:t>
            </a:r>
            <a:r>
              <a:rPr lang="en-US" altLang="en-US" sz="1800" dirty="0" err="1"/>
              <a:t>.addBill</a:t>
            </a:r>
            <a:r>
              <a:rPr lang="en-US" altLang="en-US" sz="1800" dirty="0"/>
              <a:t>(5);</a:t>
            </a:r>
            <a:endParaRPr lang="en-US" altLang="en-US" sz="1800" b="0" dirty="0">
              <a:solidFill>
                <a:schemeClr val="tx2"/>
              </a:solidFill>
            </a:endParaRPr>
          </a:p>
        </p:txBody>
      </p:sp>
      <p:sp>
        <p:nvSpPr>
          <p:cNvPr id="46" name="Text Box 16"/>
          <p:cNvSpPr txBox="1">
            <a:spLocks noChangeArrowheads="1"/>
          </p:cNvSpPr>
          <p:nvPr/>
        </p:nvSpPr>
        <p:spPr bwMode="auto">
          <a:xfrm>
            <a:off x="247650" y="1743720"/>
            <a:ext cx="8915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800" dirty="0" err="1"/>
              <a:t>addBill</a:t>
            </a:r>
            <a:r>
              <a:rPr lang="en-US" altLang="en-US" sz="1800" dirty="0"/>
              <a:t>(</a:t>
            </a:r>
            <a:r>
              <a:rPr lang="en-US" altLang="en-US" sz="1800" dirty="0">
                <a:solidFill>
                  <a:srgbClr val="FF0000"/>
                </a:solidFill>
              </a:rPr>
              <a:t>&amp;a</a:t>
            </a:r>
            <a:r>
              <a:rPr lang="en-US" altLang="en-US" sz="1800" dirty="0"/>
              <a:t>, 5);</a:t>
            </a:r>
            <a:endParaRPr lang="en-US" altLang="en-US" sz="1800" b="0" dirty="0">
              <a:solidFill>
                <a:schemeClr val="tx2"/>
              </a:solidFill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92075" y="533400"/>
            <a:ext cx="8975725" cy="157965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8" name="Text Box 16"/>
          <p:cNvSpPr txBox="1">
            <a:spLocks noChangeArrowheads="1"/>
          </p:cNvSpPr>
          <p:nvPr/>
        </p:nvSpPr>
        <p:spPr bwMode="auto">
          <a:xfrm>
            <a:off x="101493" y="758843"/>
            <a:ext cx="8915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800" b="0" dirty="0">
                <a:solidFill>
                  <a:schemeClr val="tx2"/>
                </a:solidFill>
              </a:rPr>
              <a:t>And C++ does the same thing to your actual </a:t>
            </a:r>
            <a:r>
              <a:rPr lang="en-US" altLang="en-US" sz="1800" b="0" dirty="0">
                <a:solidFill>
                  <a:srgbClr val="FF0000"/>
                </a:solidFill>
              </a:rPr>
              <a:t>member functions</a:t>
            </a:r>
            <a:r>
              <a:rPr lang="en-US" altLang="en-US" sz="1800" b="0" dirty="0">
                <a:solidFill>
                  <a:schemeClr val="tx2"/>
                </a:solidFill>
              </a:rPr>
              <a:t>!</a:t>
            </a:r>
          </a:p>
        </p:txBody>
      </p:sp>
      <p:sp>
        <p:nvSpPr>
          <p:cNvPr id="278539" name="Rectangle 11"/>
          <p:cNvSpPr>
            <a:spLocks noChangeArrowheads="1"/>
          </p:cNvSpPr>
          <p:nvPr/>
        </p:nvSpPr>
        <p:spPr bwMode="auto">
          <a:xfrm>
            <a:off x="76200" y="2286000"/>
            <a:ext cx="4114800" cy="246538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1"/>
          </a:p>
        </p:txBody>
      </p:sp>
      <p:sp>
        <p:nvSpPr>
          <p:cNvPr id="278530" name="Rectangle 2"/>
          <p:cNvSpPr>
            <a:spLocks noChangeArrowheads="1"/>
          </p:cNvSpPr>
          <p:nvPr/>
        </p:nvSpPr>
        <p:spPr bwMode="auto">
          <a:xfrm>
            <a:off x="92075" y="4876800"/>
            <a:ext cx="4114800" cy="1844675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1"/>
          </a:p>
        </p:txBody>
      </p:sp>
      <p:sp>
        <p:nvSpPr>
          <p:cNvPr id="278531" name="Text Box 3"/>
          <p:cNvSpPr txBox="1">
            <a:spLocks noChangeArrowheads="1"/>
          </p:cNvSpPr>
          <p:nvPr/>
        </p:nvSpPr>
        <p:spPr bwMode="auto">
          <a:xfrm>
            <a:off x="76200" y="4800600"/>
            <a:ext cx="4130675" cy="201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1800" b="1" dirty="0" err="1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main()</a:t>
            </a: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 Wallet a, b;</a:t>
            </a:r>
          </a:p>
          <a:p>
            <a:pPr algn="l"/>
            <a:endParaRPr lang="en-US" altLang="en-US" sz="1800" b="1" dirty="0">
              <a:solidFill>
                <a:schemeClr val="tx2"/>
              </a:solidFill>
              <a:latin typeface="Courier New" pitchFamily="49" charset="0"/>
            </a:endParaRP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altLang="en-US" sz="1800" b="1" dirty="0" err="1">
                <a:solidFill>
                  <a:schemeClr val="tx2"/>
                </a:solidFill>
                <a:latin typeface="Courier New" pitchFamily="49" charset="0"/>
              </a:rPr>
              <a:t>a.Init</a:t>
            </a:r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();  </a:t>
            </a:r>
            <a:endParaRPr lang="en-US" altLang="en-US" sz="1800" b="1" dirty="0">
              <a:solidFill>
                <a:srgbClr val="006666"/>
              </a:solidFill>
              <a:latin typeface="Courier New" pitchFamily="49" charset="0"/>
            </a:endParaRP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altLang="en-US" sz="1800" b="1" dirty="0" err="1">
                <a:solidFill>
                  <a:schemeClr val="tx2"/>
                </a:solidFill>
                <a:latin typeface="Courier New" pitchFamily="49" charset="0"/>
              </a:rPr>
              <a:t>b.AddBill</a:t>
            </a:r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(5);</a:t>
            </a: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78538" name="Rectangle 10"/>
          <p:cNvSpPr>
            <a:spLocks noChangeArrowheads="1"/>
          </p:cNvSpPr>
          <p:nvPr/>
        </p:nvSpPr>
        <p:spPr bwMode="auto">
          <a:xfrm>
            <a:off x="47625" y="2263775"/>
            <a:ext cx="4572000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1600" b="1" dirty="0">
                <a:latin typeface="Courier New" pitchFamily="49" charset="0"/>
              </a:rPr>
              <a:t>void Wallet::</a:t>
            </a:r>
            <a:r>
              <a:rPr lang="en-US" altLang="en-US" sz="1600" b="1" dirty="0" err="1">
                <a:latin typeface="Courier New" pitchFamily="49" charset="0"/>
              </a:rPr>
              <a:t>Init</a:t>
            </a:r>
            <a:r>
              <a:rPr lang="en-US" altLang="en-US" sz="1600" b="1" dirty="0">
                <a:latin typeface="Courier New" pitchFamily="49" charset="0"/>
              </a:rPr>
              <a:t>() </a:t>
            </a:r>
          </a:p>
          <a:p>
            <a:r>
              <a:rPr lang="en-US" altLang="en-US" sz="1600" b="1" dirty="0">
                <a:latin typeface="Courier New" pitchFamily="49" charset="0"/>
              </a:rPr>
              <a:t>{</a:t>
            </a:r>
          </a:p>
          <a:p>
            <a:r>
              <a:rPr lang="en-US" altLang="en-US" sz="1600" b="1" dirty="0">
                <a:latin typeface="Courier New" pitchFamily="49" charset="0"/>
              </a:rPr>
              <a:t>    num1s =   num5s = 0; </a:t>
            </a:r>
          </a:p>
          <a:p>
            <a:r>
              <a:rPr lang="en-US" altLang="en-US" sz="1600" b="1" dirty="0">
                <a:latin typeface="Courier New" pitchFamily="49" charset="0"/>
              </a:rPr>
              <a:t>}</a:t>
            </a:r>
          </a:p>
          <a:p>
            <a:r>
              <a:rPr lang="en-US" altLang="en-US" sz="1600" b="1" dirty="0">
                <a:latin typeface="Courier New" pitchFamily="49" charset="0"/>
              </a:rPr>
              <a:t>void Wallet::</a:t>
            </a:r>
            <a:r>
              <a:rPr lang="en-US" altLang="en-US" sz="1600" b="1" dirty="0" err="1">
                <a:latin typeface="Courier New" pitchFamily="49" charset="0"/>
              </a:rPr>
              <a:t>AddBill</a:t>
            </a:r>
            <a:r>
              <a:rPr lang="en-US" altLang="en-US" sz="1600" b="1" dirty="0">
                <a:latin typeface="Courier New" pitchFamily="49" charset="0"/>
              </a:rPr>
              <a:t>(</a:t>
            </a:r>
            <a:r>
              <a:rPr lang="en-US" altLang="en-US" sz="1600" b="1" dirty="0" err="1">
                <a:latin typeface="Courier New" pitchFamily="49" charset="0"/>
              </a:rPr>
              <a:t>int</a:t>
            </a:r>
            <a:r>
              <a:rPr lang="en-US" altLang="en-US" sz="1600" b="1" dirty="0">
                <a:latin typeface="Courier New" pitchFamily="49" charset="0"/>
              </a:rPr>
              <a:t> </a:t>
            </a:r>
            <a:r>
              <a:rPr lang="en-US" altLang="en-US" sz="1600" b="1" dirty="0" err="1">
                <a:latin typeface="Courier New" pitchFamily="49" charset="0"/>
              </a:rPr>
              <a:t>amt</a:t>
            </a:r>
            <a:r>
              <a:rPr lang="en-US" altLang="en-US" sz="1600" b="1" dirty="0">
                <a:latin typeface="Courier New" pitchFamily="49" charset="0"/>
              </a:rPr>
              <a:t>) </a:t>
            </a:r>
          </a:p>
          <a:p>
            <a:r>
              <a:rPr lang="en-US" altLang="en-US" sz="1600" b="1" dirty="0">
                <a:latin typeface="Courier New" pitchFamily="49" charset="0"/>
              </a:rPr>
              <a:t>{</a:t>
            </a:r>
          </a:p>
          <a:p>
            <a:r>
              <a:rPr lang="en-US" altLang="en-US" sz="1600" b="1" dirty="0">
                <a:latin typeface="Courier New" pitchFamily="49" charset="0"/>
              </a:rPr>
              <a:t>   if (</a:t>
            </a:r>
            <a:r>
              <a:rPr lang="en-US" altLang="en-US" sz="1600" b="1" dirty="0" err="1">
                <a:latin typeface="Courier New" pitchFamily="49" charset="0"/>
              </a:rPr>
              <a:t>amt</a:t>
            </a:r>
            <a:r>
              <a:rPr lang="en-US" altLang="en-US" sz="1600" b="1" dirty="0">
                <a:latin typeface="Courier New" pitchFamily="49" charset="0"/>
              </a:rPr>
              <a:t> == 1)     num1s++;</a:t>
            </a:r>
          </a:p>
          <a:p>
            <a:r>
              <a:rPr lang="en-US" altLang="en-US" sz="1600" b="1" dirty="0">
                <a:latin typeface="Courier New" pitchFamily="49" charset="0"/>
              </a:rPr>
              <a:t>   else if (</a:t>
            </a:r>
            <a:r>
              <a:rPr lang="en-US" altLang="en-US" sz="1600" b="1" dirty="0" err="1">
                <a:latin typeface="Courier New" pitchFamily="49" charset="0"/>
              </a:rPr>
              <a:t>amt</a:t>
            </a:r>
            <a:r>
              <a:rPr lang="en-US" altLang="en-US" sz="1600" b="1" dirty="0">
                <a:latin typeface="Courier New" pitchFamily="49" charset="0"/>
              </a:rPr>
              <a:t> == 5)num5s++;</a:t>
            </a:r>
          </a:p>
          <a:p>
            <a:r>
              <a:rPr lang="en-US" altLang="en-US" sz="1600" b="1" dirty="0">
                <a:latin typeface="Courier New" pitchFamily="49" charset="0"/>
              </a:rPr>
              <a:t>}</a:t>
            </a:r>
          </a:p>
          <a:p>
            <a:r>
              <a:rPr lang="en-US" altLang="en-US" sz="1600" b="1" dirty="0">
                <a:latin typeface="Courier New" pitchFamily="49" charset="0"/>
              </a:rPr>
              <a:t>...</a:t>
            </a:r>
          </a:p>
        </p:txBody>
      </p:sp>
      <p:grpSp>
        <p:nvGrpSpPr>
          <p:cNvPr id="278545" name="Group 17"/>
          <p:cNvGrpSpPr>
            <a:grpSpLocks/>
          </p:cNvGrpSpPr>
          <p:nvPr/>
        </p:nvGrpSpPr>
        <p:grpSpPr bwMode="auto">
          <a:xfrm>
            <a:off x="4724400" y="2263775"/>
            <a:ext cx="4572000" cy="4551363"/>
            <a:chOff x="2976" y="1426"/>
            <a:chExt cx="2880" cy="2867"/>
          </a:xfrm>
        </p:grpSpPr>
        <p:sp>
          <p:nvSpPr>
            <p:cNvPr id="278536" name="Rectangle 8"/>
            <p:cNvSpPr>
              <a:spLocks noChangeArrowheads="1"/>
            </p:cNvSpPr>
            <p:nvPr/>
          </p:nvSpPr>
          <p:spPr bwMode="auto">
            <a:xfrm>
              <a:off x="2996" y="3072"/>
              <a:ext cx="2716" cy="1162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1"/>
            </a:p>
          </p:txBody>
        </p:sp>
        <p:sp>
          <p:nvSpPr>
            <p:cNvPr id="278537" name="Text Box 9"/>
            <p:cNvSpPr txBox="1">
              <a:spLocks noChangeArrowheads="1"/>
            </p:cNvSpPr>
            <p:nvPr/>
          </p:nvSpPr>
          <p:spPr bwMode="auto">
            <a:xfrm>
              <a:off x="2986" y="3024"/>
              <a:ext cx="2602" cy="1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altLang="en-US" sz="1800" b="1" dirty="0" err="1">
                  <a:solidFill>
                    <a:schemeClr val="tx2"/>
                  </a:solidFill>
                  <a:latin typeface="Courier New" pitchFamily="49" charset="0"/>
                </a:rPr>
                <a:t>int</a:t>
              </a:r>
              <a:r>
                <a:rPr lang="en-US" altLang="en-US" sz="1800" b="1" dirty="0">
                  <a:solidFill>
                    <a:schemeClr val="tx2"/>
                  </a:solidFill>
                  <a:latin typeface="Courier New" pitchFamily="49" charset="0"/>
                </a:rPr>
                <a:t> main()</a:t>
              </a:r>
            </a:p>
            <a:p>
              <a:pPr algn="l"/>
              <a:r>
                <a:rPr lang="en-US" altLang="en-US" sz="1800" b="1" dirty="0">
                  <a:solidFill>
                    <a:schemeClr val="tx2"/>
                  </a:solidFill>
                  <a:latin typeface="Courier New" pitchFamily="49" charset="0"/>
                </a:rPr>
                <a:t>{</a:t>
              </a:r>
            </a:p>
            <a:p>
              <a:pPr algn="l"/>
              <a:r>
                <a:rPr lang="en-US" altLang="en-US" sz="1800" b="1" dirty="0">
                  <a:solidFill>
                    <a:schemeClr val="tx2"/>
                  </a:solidFill>
                  <a:latin typeface="Courier New" pitchFamily="49" charset="0"/>
                </a:rPr>
                <a:t>  Wallet a, b;</a:t>
              </a:r>
            </a:p>
            <a:p>
              <a:pPr algn="l"/>
              <a:endParaRPr lang="en-US" altLang="en-US" sz="1800" b="1" dirty="0">
                <a:solidFill>
                  <a:schemeClr val="tx2"/>
                </a:solidFill>
                <a:latin typeface="Courier New" pitchFamily="49" charset="0"/>
              </a:endParaRPr>
            </a:p>
            <a:p>
              <a:pPr algn="l"/>
              <a:r>
                <a:rPr lang="en-US" altLang="en-US" sz="1800" b="1" dirty="0">
                  <a:solidFill>
                    <a:schemeClr val="tx2"/>
                  </a:solidFill>
                  <a:latin typeface="Courier New" pitchFamily="49" charset="0"/>
                </a:rPr>
                <a:t>    </a:t>
              </a:r>
              <a:r>
                <a:rPr lang="en-US" altLang="en-US" sz="1800" b="1" dirty="0" err="1">
                  <a:solidFill>
                    <a:schemeClr val="tx2"/>
                  </a:solidFill>
                  <a:latin typeface="Courier New" pitchFamily="49" charset="0"/>
                </a:rPr>
                <a:t>Init</a:t>
              </a:r>
              <a:r>
                <a:rPr lang="en-US" altLang="en-US" sz="1800" b="1" dirty="0">
                  <a:solidFill>
                    <a:schemeClr val="tx2"/>
                  </a:solidFill>
                  <a:latin typeface="Courier New" pitchFamily="49" charset="0"/>
                </a:rPr>
                <a:t>(  </a:t>
              </a:r>
              <a:endParaRPr lang="en-US" altLang="en-US" sz="1600" b="1" dirty="0">
                <a:solidFill>
                  <a:srgbClr val="006666"/>
                </a:solidFill>
                <a:latin typeface="Courier New" pitchFamily="49" charset="0"/>
              </a:endParaRPr>
            </a:p>
            <a:p>
              <a:pPr algn="l"/>
              <a:r>
                <a:rPr lang="en-US" altLang="en-US" sz="1800" b="1" dirty="0">
                  <a:solidFill>
                    <a:schemeClr val="tx2"/>
                  </a:solidFill>
                  <a:latin typeface="Courier New" pitchFamily="49" charset="0"/>
                </a:rPr>
                <a:t>    </a:t>
              </a:r>
              <a:r>
                <a:rPr lang="en-US" altLang="en-US" sz="1800" b="1" dirty="0" err="1">
                  <a:solidFill>
                    <a:schemeClr val="tx2"/>
                  </a:solidFill>
                  <a:latin typeface="Courier New" pitchFamily="49" charset="0"/>
                </a:rPr>
                <a:t>AddBill</a:t>
              </a:r>
              <a:r>
                <a:rPr lang="en-US" altLang="en-US" sz="1800" b="1" dirty="0">
                  <a:solidFill>
                    <a:schemeClr val="tx2"/>
                  </a:solidFill>
                  <a:latin typeface="Courier New" pitchFamily="49" charset="0"/>
                </a:rPr>
                <a:t>(  </a:t>
              </a:r>
            </a:p>
            <a:p>
              <a:pPr algn="l"/>
              <a:r>
                <a:rPr lang="en-US" altLang="en-US" sz="1800" b="1" dirty="0">
                  <a:solidFill>
                    <a:schemeClr val="tx2"/>
                  </a:solidFill>
                  <a:latin typeface="Courier New" pitchFamily="49" charset="0"/>
                </a:rPr>
                <a:t>}</a:t>
              </a:r>
            </a:p>
          </p:txBody>
        </p:sp>
        <p:sp>
          <p:nvSpPr>
            <p:cNvPr id="278540" name="Rectangle 12"/>
            <p:cNvSpPr>
              <a:spLocks noChangeArrowheads="1"/>
            </p:cNvSpPr>
            <p:nvPr/>
          </p:nvSpPr>
          <p:spPr bwMode="auto">
            <a:xfrm>
              <a:off x="2996" y="1440"/>
              <a:ext cx="2719" cy="1553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1"/>
            </a:p>
          </p:txBody>
        </p:sp>
        <p:sp>
          <p:nvSpPr>
            <p:cNvPr id="278541" name="Rectangle 13"/>
            <p:cNvSpPr>
              <a:spLocks noChangeArrowheads="1"/>
            </p:cNvSpPr>
            <p:nvPr/>
          </p:nvSpPr>
          <p:spPr bwMode="auto">
            <a:xfrm>
              <a:off x="2976" y="1426"/>
              <a:ext cx="288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algn="l"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algn="l"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algn="l"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algn="l"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r>
                <a:rPr lang="en-US" altLang="en-US" sz="1600" b="1">
                  <a:latin typeface="Courier New" pitchFamily="49" charset="0"/>
                </a:rPr>
                <a:t> </a:t>
              </a:r>
            </a:p>
          </p:txBody>
        </p:sp>
      </p:grpSp>
      <p:sp>
        <p:nvSpPr>
          <p:cNvPr id="278542" name="Line 14"/>
          <p:cNvSpPr>
            <a:spLocks noChangeShapeType="1"/>
          </p:cNvSpPr>
          <p:nvPr/>
        </p:nvSpPr>
        <p:spPr bwMode="auto">
          <a:xfrm>
            <a:off x="1752600" y="6096000"/>
            <a:ext cx="3276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1"/>
          </a:p>
        </p:txBody>
      </p:sp>
      <p:sp>
        <p:nvSpPr>
          <p:cNvPr id="278547" name="Line 19"/>
          <p:cNvSpPr>
            <a:spLocks noChangeShapeType="1"/>
          </p:cNvSpPr>
          <p:nvPr/>
        </p:nvSpPr>
        <p:spPr bwMode="auto">
          <a:xfrm>
            <a:off x="2217738" y="6361113"/>
            <a:ext cx="2819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1"/>
          </a:p>
        </p:txBody>
      </p:sp>
      <p:sp>
        <p:nvSpPr>
          <p:cNvPr id="278548" name="Text Box 20"/>
          <p:cNvSpPr txBox="1">
            <a:spLocks noChangeArrowheads="1"/>
          </p:cNvSpPr>
          <p:nvPr/>
        </p:nvSpPr>
        <p:spPr bwMode="auto">
          <a:xfrm>
            <a:off x="5965825" y="58928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1">
                <a:solidFill>
                  <a:schemeClr val="tx1"/>
                </a:solidFill>
                <a:latin typeface="Courier New" pitchFamily="49" charset="0"/>
              </a:rPr>
              <a:t>);</a:t>
            </a:r>
          </a:p>
        </p:txBody>
      </p:sp>
      <p:sp>
        <p:nvSpPr>
          <p:cNvPr id="278549" name="Text Box 21"/>
          <p:cNvSpPr txBox="1">
            <a:spLocks noChangeArrowheads="1"/>
          </p:cNvSpPr>
          <p:nvPr/>
        </p:nvSpPr>
        <p:spPr bwMode="auto">
          <a:xfrm>
            <a:off x="5018088" y="5889625"/>
            <a:ext cx="32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1">
                <a:solidFill>
                  <a:schemeClr val="tx1"/>
                </a:solidFill>
                <a:latin typeface="Courier New" pitchFamily="49" charset="0"/>
              </a:rPr>
              <a:t>a</a:t>
            </a:r>
          </a:p>
        </p:txBody>
      </p:sp>
      <p:sp>
        <p:nvSpPr>
          <p:cNvPr id="278550" name="Text Box 22"/>
          <p:cNvSpPr txBox="1">
            <a:spLocks noChangeArrowheads="1"/>
          </p:cNvSpPr>
          <p:nvPr/>
        </p:nvSpPr>
        <p:spPr bwMode="auto">
          <a:xfrm>
            <a:off x="5148263" y="5892800"/>
            <a:ext cx="32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1">
                <a:solidFill>
                  <a:schemeClr val="tx1"/>
                </a:solidFill>
                <a:latin typeface="Courier New" pitchFamily="49" charset="0"/>
              </a:rPr>
              <a:t>.</a:t>
            </a:r>
          </a:p>
        </p:txBody>
      </p:sp>
      <p:sp>
        <p:nvSpPr>
          <p:cNvPr id="278551" name="Text Box 23"/>
          <p:cNvSpPr txBox="1">
            <a:spLocks noChangeArrowheads="1"/>
          </p:cNvSpPr>
          <p:nvPr/>
        </p:nvSpPr>
        <p:spPr bwMode="auto">
          <a:xfrm>
            <a:off x="5948363" y="5894388"/>
            <a:ext cx="320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1">
                <a:solidFill>
                  <a:schemeClr val="tx1"/>
                </a:solidFill>
                <a:latin typeface="Courier New" pitchFamily="49" charset="0"/>
              </a:rPr>
              <a:t>&amp;</a:t>
            </a:r>
          </a:p>
        </p:txBody>
      </p:sp>
      <p:sp>
        <p:nvSpPr>
          <p:cNvPr id="278552" name="Text Box 24"/>
          <p:cNvSpPr txBox="1">
            <a:spLocks noChangeArrowheads="1"/>
          </p:cNvSpPr>
          <p:nvPr/>
        </p:nvSpPr>
        <p:spPr bwMode="auto">
          <a:xfrm>
            <a:off x="6280150" y="6173788"/>
            <a:ext cx="730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1">
                <a:solidFill>
                  <a:schemeClr val="tx1"/>
                </a:solidFill>
                <a:latin typeface="Courier New" pitchFamily="49" charset="0"/>
              </a:rPr>
              <a:t> 5);</a:t>
            </a:r>
          </a:p>
        </p:txBody>
      </p:sp>
      <p:sp>
        <p:nvSpPr>
          <p:cNvPr id="278553" name="Text Box 25"/>
          <p:cNvSpPr txBox="1">
            <a:spLocks noChangeArrowheads="1"/>
          </p:cNvSpPr>
          <p:nvPr/>
        </p:nvSpPr>
        <p:spPr bwMode="auto">
          <a:xfrm>
            <a:off x="5029200" y="6181725"/>
            <a:ext cx="32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1">
                <a:solidFill>
                  <a:schemeClr val="tx1"/>
                </a:solidFill>
                <a:latin typeface="Courier New" pitchFamily="49" charset="0"/>
              </a:rPr>
              <a:t>b</a:t>
            </a:r>
          </a:p>
        </p:txBody>
      </p:sp>
      <p:sp>
        <p:nvSpPr>
          <p:cNvPr id="278554" name="Text Box 26"/>
          <p:cNvSpPr txBox="1">
            <a:spLocks noChangeArrowheads="1"/>
          </p:cNvSpPr>
          <p:nvPr/>
        </p:nvSpPr>
        <p:spPr bwMode="auto">
          <a:xfrm>
            <a:off x="5159375" y="6184900"/>
            <a:ext cx="32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1">
                <a:solidFill>
                  <a:schemeClr val="tx1"/>
                </a:solidFill>
                <a:latin typeface="Courier New" pitchFamily="49" charset="0"/>
              </a:rPr>
              <a:t>.</a:t>
            </a:r>
          </a:p>
        </p:txBody>
      </p:sp>
      <p:sp>
        <p:nvSpPr>
          <p:cNvPr id="278555" name="Text Box 27"/>
          <p:cNvSpPr txBox="1">
            <a:spLocks noChangeArrowheads="1"/>
          </p:cNvSpPr>
          <p:nvPr/>
        </p:nvSpPr>
        <p:spPr bwMode="auto">
          <a:xfrm>
            <a:off x="6329363" y="6186488"/>
            <a:ext cx="5794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800" b="1">
                <a:solidFill>
                  <a:schemeClr val="tx1"/>
                </a:solidFill>
                <a:latin typeface="Courier New" pitchFamily="49" charset="0"/>
              </a:rPr>
              <a:t>&amp;</a:t>
            </a:r>
            <a:r>
              <a:rPr lang="en-US" altLang="en-US" sz="1600" b="1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en-US" sz="1800" b="1">
                <a:solidFill>
                  <a:schemeClr val="tx1"/>
                </a:solidFill>
                <a:latin typeface="Courier New" pitchFamily="49" charset="0"/>
              </a:rPr>
              <a:t>,</a:t>
            </a:r>
          </a:p>
        </p:txBody>
      </p:sp>
      <p:sp>
        <p:nvSpPr>
          <p:cNvPr id="278556" name="Rectangle 28"/>
          <p:cNvSpPr>
            <a:spLocks noChangeArrowheads="1"/>
          </p:cNvSpPr>
          <p:nvPr/>
        </p:nvSpPr>
        <p:spPr bwMode="auto">
          <a:xfrm>
            <a:off x="4724400" y="2297113"/>
            <a:ext cx="4572000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1600" b="1" dirty="0">
                <a:latin typeface="Courier New" pitchFamily="49" charset="0"/>
              </a:rPr>
              <a:t>void         </a:t>
            </a:r>
            <a:r>
              <a:rPr lang="en-US" altLang="en-US" sz="1600" b="1" dirty="0" err="1">
                <a:latin typeface="Courier New" pitchFamily="49" charset="0"/>
              </a:rPr>
              <a:t>Init</a:t>
            </a:r>
            <a:r>
              <a:rPr lang="en-US" altLang="en-US" sz="1600" b="1" dirty="0">
                <a:latin typeface="Courier New" pitchFamily="49" charset="0"/>
              </a:rPr>
              <a:t>( </a:t>
            </a:r>
          </a:p>
          <a:p>
            <a:r>
              <a:rPr lang="en-US" altLang="en-US" sz="1600" b="1" dirty="0">
                <a:latin typeface="Courier New" pitchFamily="49" charset="0"/>
              </a:rPr>
              <a:t>{</a:t>
            </a:r>
          </a:p>
          <a:p>
            <a:r>
              <a:rPr lang="en-US" altLang="en-US" sz="1600" b="1" dirty="0">
                <a:latin typeface="Courier New" pitchFamily="49" charset="0"/>
              </a:rPr>
              <a:t>         num1s =        num5s = 0; </a:t>
            </a:r>
          </a:p>
          <a:p>
            <a:r>
              <a:rPr lang="en-US" altLang="en-US" sz="1600" b="1" dirty="0">
                <a:latin typeface="Courier New" pitchFamily="49" charset="0"/>
              </a:rPr>
              <a:t>}</a:t>
            </a:r>
          </a:p>
          <a:p>
            <a:r>
              <a:rPr lang="en-US" altLang="en-US" sz="1600" b="1" dirty="0">
                <a:latin typeface="Courier New" pitchFamily="49" charset="0"/>
              </a:rPr>
              <a:t>void           </a:t>
            </a:r>
          </a:p>
          <a:p>
            <a:r>
              <a:rPr lang="en-US" altLang="en-US" sz="1600" b="1" dirty="0">
                <a:latin typeface="Courier New" pitchFamily="49" charset="0"/>
              </a:rPr>
              <a:t>{</a:t>
            </a:r>
          </a:p>
          <a:p>
            <a:r>
              <a:rPr lang="en-US" altLang="en-US" sz="1600" b="1" dirty="0">
                <a:latin typeface="Courier New" pitchFamily="49" charset="0"/>
              </a:rPr>
              <a:t>  if (</a:t>
            </a:r>
            <a:r>
              <a:rPr lang="en-US" altLang="en-US" sz="1600" b="1" dirty="0" err="1">
                <a:latin typeface="Courier New" pitchFamily="49" charset="0"/>
              </a:rPr>
              <a:t>amt</a:t>
            </a:r>
            <a:r>
              <a:rPr lang="en-US" altLang="en-US" sz="1600" b="1" dirty="0">
                <a:latin typeface="Courier New" pitchFamily="49" charset="0"/>
              </a:rPr>
              <a:t> == 1)            num1s++;</a:t>
            </a:r>
          </a:p>
          <a:p>
            <a:r>
              <a:rPr lang="en-US" altLang="en-US" sz="1600" b="1" dirty="0">
                <a:latin typeface="Courier New" pitchFamily="49" charset="0"/>
              </a:rPr>
              <a:t>  else if (</a:t>
            </a:r>
            <a:r>
              <a:rPr lang="en-US" altLang="en-US" sz="1600" b="1" dirty="0" err="1">
                <a:latin typeface="Courier New" pitchFamily="49" charset="0"/>
              </a:rPr>
              <a:t>amt</a:t>
            </a:r>
            <a:r>
              <a:rPr lang="en-US" altLang="en-US" sz="1600" b="1" dirty="0">
                <a:latin typeface="Courier New" pitchFamily="49" charset="0"/>
              </a:rPr>
              <a:t> == 5)       num5s++;</a:t>
            </a:r>
          </a:p>
          <a:p>
            <a:r>
              <a:rPr lang="en-US" altLang="en-US" sz="1600" b="1" dirty="0">
                <a:latin typeface="Courier New" pitchFamily="49" charset="0"/>
              </a:rPr>
              <a:t>}</a:t>
            </a:r>
          </a:p>
          <a:p>
            <a:r>
              <a:rPr lang="en-US" altLang="en-US" sz="1600" b="1" dirty="0">
                <a:latin typeface="Courier New" pitchFamily="49" charset="0"/>
              </a:rPr>
              <a:t>...</a:t>
            </a:r>
          </a:p>
        </p:txBody>
      </p:sp>
      <p:sp>
        <p:nvSpPr>
          <p:cNvPr id="278557" name="Rectangle 29"/>
          <p:cNvSpPr>
            <a:spLocks noChangeArrowheads="1"/>
          </p:cNvSpPr>
          <p:nvPr/>
        </p:nvSpPr>
        <p:spPr bwMode="auto">
          <a:xfrm>
            <a:off x="5334000" y="2297113"/>
            <a:ext cx="2133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1600" b="1">
                <a:latin typeface="Courier New" pitchFamily="49" charset="0"/>
              </a:rPr>
              <a:t>Wallet </a:t>
            </a:r>
          </a:p>
        </p:txBody>
      </p:sp>
      <p:sp>
        <p:nvSpPr>
          <p:cNvPr id="278558" name="Rectangle 30"/>
          <p:cNvSpPr>
            <a:spLocks noChangeArrowheads="1"/>
          </p:cNvSpPr>
          <p:nvPr/>
        </p:nvSpPr>
        <p:spPr bwMode="auto">
          <a:xfrm>
            <a:off x="6965950" y="2297113"/>
            <a:ext cx="4254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1600" b="1">
                <a:latin typeface="Courier New" pitchFamily="49" charset="0"/>
              </a:rPr>
              <a:t>)</a:t>
            </a:r>
          </a:p>
        </p:txBody>
      </p:sp>
      <p:sp>
        <p:nvSpPr>
          <p:cNvPr id="278559" name="Rectangle 31"/>
          <p:cNvSpPr>
            <a:spLocks noChangeArrowheads="1"/>
          </p:cNvSpPr>
          <p:nvPr/>
        </p:nvSpPr>
        <p:spPr bwMode="auto">
          <a:xfrm>
            <a:off x="5430838" y="3265488"/>
            <a:ext cx="11223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1600" b="1">
                <a:latin typeface="Courier New" pitchFamily="49" charset="0"/>
              </a:rPr>
              <a:t>Wallet </a:t>
            </a:r>
          </a:p>
        </p:txBody>
      </p:sp>
      <p:sp>
        <p:nvSpPr>
          <p:cNvPr id="278560" name="Rectangle 32"/>
          <p:cNvSpPr>
            <a:spLocks noChangeArrowheads="1"/>
          </p:cNvSpPr>
          <p:nvPr/>
        </p:nvSpPr>
        <p:spPr bwMode="auto">
          <a:xfrm>
            <a:off x="7424738" y="3276600"/>
            <a:ext cx="1676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1600" b="1">
                <a:latin typeface="Courier New" pitchFamily="49" charset="0"/>
              </a:rPr>
              <a:t>int amt)</a:t>
            </a:r>
          </a:p>
        </p:txBody>
      </p:sp>
      <p:sp>
        <p:nvSpPr>
          <p:cNvPr id="278561" name="Rectangle 33"/>
          <p:cNvSpPr>
            <a:spLocks noChangeArrowheads="1"/>
          </p:cNvSpPr>
          <p:nvPr/>
        </p:nvSpPr>
        <p:spPr bwMode="auto">
          <a:xfrm>
            <a:off x="6064250" y="2286000"/>
            <a:ext cx="2133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1600" b="1">
                <a:latin typeface="Courier New" pitchFamily="49" charset="0"/>
              </a:rPr>
              <a:t>::</a:t>
            </a:r>
          </a:p>
        </p:txBody>
      </p:sp>
      <p:sp>
        <p:nvSpPr>
          <p:cNvPr id="278562" name="Rectangle 34"/>
          <p:cNvSpPr>
            <a:spLocks noChangeArrowheads="1"/>
          </p:cNvSpPr>
          <p:nvPr/>
        </p:nvSpPr>
        <p:spPr bwMode="auto">
          <a:xfrm>
            <a:off x="6172200" y="3265488"/>
            <a:ext cx="2133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1600" b="1">
                <a:latin typeface="Courier New" pitchFamily="49" charset="0"/>
              </a:rPr>
              <a:t>::</a:t>
            </a:r>
          </a:p>
        </p:txBody>
      </p:sp>
      <p:sp>
        <p:nvSpPr>
          <p:cNvPr id="278563" name="Text Box 35"/>
          <p:cNvSpPr txBox="1">
            <a:spLocks noChangeArrowheads="1"/>
          </p:cNvSpPr>
          <p:nvPr/>
        </p:nvSpPr>
        <p:spPr bwMode="auto">
          <a:xfrm>
            <a:off x="7893050" y="2312019"/>
            <a:ext cx="7953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b="1" dirty="0">
                <a:solidFill>
                  <a:srgbClr val="FF0000"/>
                </a:solidFill>
                <a:latin typeface="Courier New" pitchFamily="49" charset="0"/>
              </a:rPr>
              <a:t>*this</a:t>
            </a:r>
          </a:p>
        </p:txBody>
      </p:sp>
      <p:sp>
        <p:nvSpPr>
          <p:cNvPr id="278565" name="Rectangle 37"/>
          <p:cNvSpPr>
            <a:spLocks noChangeArrowheads="1"/>
          </p:cNvSpPr>
          <p:nvPr/>
        </p:nvSpPr>
        <p:spPr bwMode="auto">
          <a:xfrm>
            <a:off x="6107693" y="2321171"/>
            <a:ext cx="2662741" cy="461665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b="1"/>
          </a:p>
        </p:txBody>
      </p:sp>
      <p:sp>
        <p:nvSpPr>
          <p:cNvPr id="278564" name="Text Box 36"/>
          <p:cNvSpPr txBox="1">
            <a:spLocks noChangeArrowheads="1"/>
          </p:cNvSpPr>
          <p:nvPr/>
        </p:nvSpPr>
        <p:spPr bwMode="auto">
          <a:xfrm>
            <a:off x="6002338" y="2297113"/>
            <a:ext cx="3200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600" b="1" dirty="0" err="1">
                <a:solidFill>
                  <a:schemeClr val="tx1"/>
                </a:solidFill>
                <a:latin typeface="Courier New" pitchFamily="49" charset="0"/>
              </a:rPr>
              <a:t>Init</a:t>
            </a:r>
            <a:r>
              <a:rPr lang="en-US" altLang="en-US" sz="1600" b="1" dirty="0">
                <a:solidFill>
                  <a:schemeClr val="tx1"/>
                </a:solidFill>
                <a:latin typeface="Courier New" pitchFamily="49" charset="0"/>
              </a:rPr>
              <a:t>(Wallet  </a:t>
            </a:r>
            <a:r>
              <a:rPr lang="en-US" altLang="en-US" sz="1600" b="1" dirty="0">
                <a:solidFill>
                  <a:srgbClr val="FF0000"/>
                </a:solidFill>
                <a:latin typeface="Courier New" pitchFamily="49" charset="0"/>
              </a:rPr>
              <a:t>*this</a:t>
            </a:r>
            <a:r>
              <a:rPr lang="en-US" altLang="en-US" sz="1600" b="1" dirty="0">
                <a:solidFill>
                  <a:schemeClr val="tx1"/>
                </a:solidFill>
                <a:latin typeface="Courier New" pitchFamily="49" charset="0"/>
              </a:rPr>
              <a:t>)</a:t>
            </a:r>
          </a:p>
        </p:txBody>
      </p:sp>
      <p:sp>
        <p:nvSpPr>
          <p:cNvPr id="278566" name="Text Box 38"/>
          <p:cNvSpPr txBox="1">
            <a:spLocks noChangeArrowheads="1"/>
          </p:cNvSpPr>
          <p:nvPr/>
        </p:nvSpPr>
        <p:spPr bwMode="auto">
          <a:xfrm>
            <a:off x="5059363" y="2797175"/>
            <a:ext cx="9175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b="1" dirty="0">
                <a:solidFill>
                  <a:srgbClr val="FF0000"/>
                </a:solidFill>
                <a:latin typeface="Courier New" pitchFamily="49" charset="0"/>
              </a:rPr>
              <a:t>this</a:t>
            </a:r>
            <a:r>
              <a:rPr lang="en-US" altLang="en-US" sz="1600" b="1" dirty="0">
                <a:solidFill>
                  <a:srgbClr val="6600CC"/>
                </a:solidFill>
                <a:latin typeface="Courier New" pitchFamily="49" charset="0"/>
              </a:rPr>
              <a:t>-&gt;</a:t>
            </a:r>
          </a:p>
        </p:txBody>
      </p:sp>
      <p:sp>
        <p:nvSpPr>
          <p:cNvPr id="278567" name="Text Box 39"/>
          <p:cNvSpPr txBox="1">
            <a:spLocks noChangeArrowheads="1"/>
          </p:cNvSpPr>
          <p:nvPr/>
        </p:nvSpPr>
        <p:spPr bwMode="auto">
          <a:xfrm>
            <a:off x="6865938" y="2797175"/>
            <a:ext cx="9175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b="1" dirty="0">
                <a:solidFill>
                  <a:srgbClr val="FF0000"/>
                </a:solidFill>
                <a:latin typeface="Courier New" pitchFamily="49" charset="0"/>
              </a:rPr>
              <a:t>this</a:t>
            </a:r>
            <a:r>
              <a:rPr lang="en-US" altLang="en-US" sz="1600" b="1" dirty="0">
                <a:solidFill>
                  <a:srgbClr val="6600CC"/>
                </a:solidFill>
                <a:latin typeface="Courier New" pitchFamily="49" charset="0"/>
              </a:rPr>
              <a:t>-&gt;</a:t>
            </a:r>
          </a:p>
        </p:txBody>
      </p:sp>
      <p:sp>
        <p:nvSpPr>
          <p:cNvPr id="278568" name="Rectangle 40"/>
          <p:cNvSpPr>
            <a:spLocks noChangeArrowheads="1"/>
          </p:cNvSpPr>
          <p:nvPr/>
        </p:nvSpPr>
        <p:spPr bwMode="auto">
          <a:xfrm>
            <a:off x="6432550" y="3276600"/>
            <a:ext cx="2133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1600" b="1">
                <a:latin typeface="Courier New" pitchFamily="49" charset="0"/>
              </a:rPr>
              <a:t>AddBill(</a:t>
            </a:r>
          </a:p>
        </p:txBody>
      </p:sp>
      <p:sp>
        <p:nvSpPr>
          <p:cNvPr id="278569" name="Text Box 41"/>
          <p:cNvSpPr txBox="1">
            <a:spLocks noChangeArrowheads="1"/>
          </p:cNvSpPr>
          <p:nvPr/>
        </p:nvSpPr>
        <p:spPr bwMode="auto">
          <a:xfrm>
            <a:off x="7154863" y="3287713"/>
            <a:ext cx="9175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b="1" dirty="0">
                <a:latin typeface="Courier New" pitchFamily="49" charset="0"/>
              </a:rPr>
              <a:t>*</a:t>
            </a:r>
            <a:r>
              <a:rPr lang="en-US" altLang="en-US" sz="1600" b="1" dirty="0">
                <a:solidFill>
                  <a:srgbClr val="FF0000"/>
                </a:solidFill>
                <a:latin typeface="Courier New" pitchFamily="49" charset="0"/>
              </a:rPr>
              <a:t>this</a:t>
            </a:r>
            <a:r>
              <a:rPr lang="en-US" altLang="en-US" sz="1600" b="1" dirty="0">
                <a:latin typeface="Courier New" pitchFamily="49" charset="0"/>
              </a:rPr>
              <a:t>,</a:t>
            </a:r>
          </a:p>
        </p:txBody>
      </p:sp>
      <p:sp>
        <p:nvSpPr>
          <p:cNvPr id="278570" name="Text Box 42"/>
          <p:cNvSpPr txBox="1">
            <a:spLocks noChangeArrowheads="1"/>
          </p:cNvSpPr>
          <p:nvPr/>
        </p:nvSpPr>
        <p:spPr bwMode="auto">
          <a:xfrm>
            <a:off x="7239000" y="3787775"/>
            <a:ext cx="9175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b="1" dirty="0">
                <a:solidFill>
                  <a:srgbClr val="FF0000"/>
                </a:solidFill>
                <a:latin typeface="Courier New" pitchFamily="49" charset="0"/>
              </a:rPr>
              <a:t>this</a:t>
            </a:r>
            <a:r>
              <a:rPr lang="en-US" altLang="en-US" sz="1600" b="1" dirty="0">
                <a:solidFill>
                  <a:srgbClr val="6600CC"/>
                </a:solidFill>
                <a:latin typeface="Courier New" pitchFamily="49" charset="0"/>
              </a:rPr>
              <a:t>-&gt;</a:t>
            </a:r>
          </a:p>
        </p:txBody>
      </p:sp>
      <p:sp>
        <p:nvSpPr>
          <p:cNvPr id="278571" name="Text Box 43"/>
          <p:cNvSpPr txBox="1">
            <a:spLocks noChangeArrowheads="1"/>
          </p:cNvSpPr>
          <p:nvPr/>
        </p:nvSpPr>
        <p:spPr bwMode="auto">
          <a:xfrm>
            <a:off x="7250113" y="4005263"/>
            <a:ext cx="9175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b="1" dirty="0">
                <a:solidFill>
                  <a:srgbClr val="FF0000"/>
                </a:solidFill>
                <a:latin typeface="Courier New" pitchFamily="49" charset="0"/>
              </a:rPr>
              <a:t>this</a:t>
            </a:r>
            <a:r>
              <a:rPr lang="en-US" altLang="en-US" sz="1600" b="1" dirty="0">
                <a:solidFill>
                  <a:srgbClr val="6600CC"/>
                </a:solidFill>
                <a:latin typeface="Courier New" pitchFamily="49" charset="0"/>
              </a:rPr>
              <a:t>-&gt;</a:t>
            </a:r>
          </a:p>
        </p:txBody>
      </p:sp>
      <p:sp>
        <p:nvSpPr>
          <p:cNvPr id="278572" name="Line 44"/>
          <p:cNvSpPr>
            <a:spLocks noChangeShapeType="1"/>
          </p:cNvSpPr>
          <p:nvPr/>
        </p:nvSpPr>
        <p:spPr bwMode="auto">
          <a:xfrm>
            <a:off x="2667000" y="2438400"/>
            <a:ext cx="19812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1"/>
          </a:p>
        </p:txBody>
      </p:sp>
      <p:sp>
        <p:nvSpPr>
          <p:cNvPr id="278573" name="Line 45"/>
          <p:cNvSpPr>
            <a:spLocks noChangeShapeType="1"/>
          </p:cNvSpPr>
          <p:nvPr/>
        </p:nvSpPr>
        <p:spPr bwMode="auto">
          <a:xfrm>
            <a:off x="3733800" y="3440113"/>
            <a:ext cx="914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1"/>
          </a:p>
        </p:txBody>
      </p:sp>
      <p:sp>
        <p:nvSpPr>
          <p:cNvPr id="42" name="Rounded Rectangular Callout 41"/>
          <p:cNvSpPr/>
          <p:nvPr/>
        </p:nvSpPr>
        <p:spPr bwMode="auto">
          <a:xfrm>
            <a:off x="472611" y="4146586"/>
            <a:ext cx="2933700" cy="993214"/>
          </a:xfrm>
          <a:prstGeom prst="wedgeRoundRectCallout">
            <a:avLst>
              <a:gd name="adj1" fmla="val -48807"/>
              <a:gd name="adj2" fmla="val 129864"/>
              <a:gd name="adj3" fmla="val 1666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So here we’re calling the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i="0" u="none" strike="noStrike" cap="none" normalizeH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Init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() 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method of 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a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…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3" name="Rounded Rectangular Callout 42"/>
          <p:cNvSpPr/>
          <p:nvPr/>
        </p:nvSpPr>
        <p:spPr bwMode="auto">
          <a:xfrm>
            <a:off x="5596490" y="4177408"/>
            <a:ext cx="2933700" cy="993214"/>
          </a:xfrm>
          <a:prstGeom prst="wedgeRoundRectCallout">
            <a:avLst>
              <a:gd name="adj1" fmla="val -48807"/>
              <a:gd name="adj2" fmla="val 129864"/>
              <a:gd name="adj3" fmla="val 1666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10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But here</a:t>
            </a:r>
            <a:r>
              <a:rPr lang="en-US" sz="1800" dirty="0"/>
              <a:t>’s what’s REALLY happening!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2" name="Text Box 16"/>
          <p:cNvSpPr txBox="1">
            <a:spLocks noChangeArrowheads="1"/>
          </p:cNvSpPr>
          <p:nvPr/>
        </p:nvSpPr>
        <p:spPr bwMode="auto">
          <a:xfrm>
            <a:off x="228600" y="1342219"/>
            <a:ext cx="8915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800" b="0" dirty="0">
                <a:solidFill>
                  <a:schemeClr val="tx2"/>
                </a:solidFill>
              </a:rPr>
              <a:t>It adds a </a:t>
            </a:r>
            <a:r>
              <a:rPr lang="en-US" altLang="en-US" sz="1800" b="0" dirty="0">
                <a:solidFill>
                  <a:srgbClr val="FF0066"/>
                </a:solidFill>
              </a:rPr>
              <a:t>hidden first argument </a:t>
            </a:r>
            <a:r>
              <a:rPr lang="en-US" altLang="en-US" sz="1800" b="0" dirty="0">
                <a:solidFill>
                  <a:schemeClr val="tx2"/>
                </a:solidFill>
              </a:rPr>
              <a:t>that’s a </a:t>
            </a:r>
            <a:r>
              <a:rPr lang="en-US" altLang="en-US" sz="1800" b="0" dirty="0">
                <a:solidFill>
                  <a:srgbClr val="FF0066"/>
                </a:solidFill>
              </a:rPr>
              <a:t>pointer to your original variable</a:t>
            </a:r>
            <a:r>
              <a:rPr lang="en-US" altLang="en-US" sz="1800" b="0" dirty="0">
                <a:solidFill>
                  <a:schemeClr val="tx2"/>
                </a:solidFill>
              </a:rPr>
              <a:t>!</a:t>
            </a:r>
          </a:p>
        </p:txBody>
      </p:sp>
      <p:sp>
        <p:nvSpPr>
          <p:cNvPr id="50" name="Rounded Rectangular Callout 49"/>
          <p:cNvSpPr/>
          <p:nvPr/>
        </p:nvSpPr>
        <p:spPr bwMode="auto">
          <a:xfrm>
            <a:off x="1867471" y="532230"/>
            <a:ext cx="2933700" cy="993214"/>
          </a:xfrm>
          <a:prstGeom prst="wedgeRoundRectCallout">
            <a:avLst>
              <a:gd name="adj1" fmla="val -48807"/>
              <a:gd name="adj2" fmla="val 129864"/>
              <a:gd name="adj3" fmla="val 1666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H</a:t>
            </a:r>
            <a:r>
              <a:rPr kumimoji="0" lang="en-US" sz="18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ere what </a:t>
            </a:r>
            <a:r>
              <a:rPr lang="en-US" sz="1800" dirty="0"/>
              <a:t>your </a:t>
            </a:r>
            <a:r>
              <a:rPr kumimoji="0" lang="en-US" sz="1800" i="0" u="none" strike="noStrike" cap="none" normalizeH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Init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() 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method looks like…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1" name="Rounded Rectangular Callout 50"/>
          <p:cNvSpPr/>
          <p:nvPr/>
        </p:nvSpPr>
        <p:spPr bwMode="auto">
          <a:xfrm>
            <a:off x="5972213" y="533400"/>
            <a:ext cx="2933700" cy="993214"/>
          </a:xfrm>
          <a:prstGeom prst="wedgeRoundRectCallout">
            <a:avLst>
              <a:gd name="adj1" fmla="val -48807"/>
              <a:gd name="adj2" fmla="val 129864"/>
              <a:gd name="adj3" fmla="val 1666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10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But here</a:t>
            </a:r>
            <a:r>
              <a:rPr lang="en-US" sz="1800" dirty="0"/>
              <a:t>’s what’s REALLY happening!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3" name="Rectangle 2"/>
          <p:cNvSpPr txBox="1">
            <a:spLocks noChangeArrowheads="1"/>
          </p:cNvSpPr>
          <p:nvPr/>
        </p:nvSpPr>
        <p:spPr>
          <a:xfrm>
            <a:off x="685800" y="-76200"/>
            <a:ext cx="77724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altLang="en-US" sz="4000" kern="0">
                <a:latin typeface="Comic Sans MS" pitchFamily="66" charset="0"/>
              </a:rPr>
              <a:t>Classes and the “this” Pointer</a:t>
            </a:r>
            <a:endParaRPr lang="en-US" altLang="en-US" sz="4000" kern="0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0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8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8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8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8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8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8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8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8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8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8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8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8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8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8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8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8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8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8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78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1 0.00162 L 0.02639 0.00139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2785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3 0.00162 C 0.0217 -0.01692 0.04115 -0.03522 0.06059 -0.03568 C 0.08003 -0.03615 0.11007 -0.00742 0.11962 -0.00186 " pathEditMode="relative" rAng="0" ptsTypes="aaA">
                                      <p:cBhvr>
                                        <p:cTn id="92" dur="2000" fill="hold"/>
                                        <p:tgtEl>
                                          <p:spTgt spid="2785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51" y="-1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78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00162 L 0.02899 0.00139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2785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 0.00394 C 0.02795 -0.0146 0.05382 -0.0329 0.07951 -0.03336 C 0.10538 -0.03383 0.14514 -0.0051 0.15799 0.00046 " pathEditMode="relative" rAng="0" ptsTypes="aaA">
                                      <p:cBhvr>
                                        <p:cTn id="117" dur="2000" fill="hold"/>
                                        <p:tgtEl>
                                          <p:spTgt spid="2785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60" y="-1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278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91103E-6 L 0.17743 -0.00069 " pathEditMode="relative" rAng="0" ptsTypes="AA">
                                      <p:cBhvr>
                                        <p:cTn id="156" dur="2000" fill="hold"/>
                                        <p:tgtEl>
                                          <p:spTgt spid="2785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7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-0.00486 C 0.02448 -0.02942 0.04896 -0.05375 0.07778 -0.05282 C 0.10694 -0.0519 0.15885 -0.00764 0.17465 0.00163 " pathEditMode="relative" rAng="0" ptsTypes="aaA">
                                      <p:cBhvr>
                                        <p:cTn id="159" dur="2000" fill="hold"/>
                                        <p:tgtEl>
                                          <p:spTgt spid="2785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33" y="-21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278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3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34 0.0007 L -0.07291 0.00116 " pathEditMode="relative" rAng="0" ptsTypes="AA">
                                      <p:cBhvr>
                                        <p:cTn id="174" dur="2000" fill="hold"/>
                                        <p:tgtEl>
                                          <p:spTgt spid="2785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2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278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278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278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 nodeType="clickPar">
                      <p:stCondLst>
                        <p:cond delay="indefinite"/>
                      </p:stCondLst>
                      <p:childTnLst>
                        <p:par>
                          <p:cTn id="1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9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52178E-7 L -0.11997 0.00093 " pathEditMode="relative" rAng="0" ptsTypes="AA">
                                      <p:cBhvr>
                                        <p:cTn id="200" dur="2000" fill="hold"/>
                                        <p:tgtEl>
                                          <p:spTgt spid="2785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07" y="46"/>
                                    </p:animMotion>
                                  </p:childTnLst>
                                </p:cTn>
                              </p:par>
                              <p:par>
                                <p:cTn id="20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.00255 C 0.01493 -0.01251 0.03003 -0.02734 0.04566 -0.02734 C 0.06146 -0.02734 0.07812 -0.01251 0.09479 0.00255 " pathEditMode="relative" rAng="0" ptsTypes="aaA">
                                      <p:cBhvr>
                                        <p:cTn id="202" dur="2000" fill="hold"/>
                                        <p:tgtEl>
                                          <p:spTgt spid="2785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40" y="-1506"/>
                                    </p:animMotion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52178E-7 L 0.05468 0.00278 " pathEditMode="relative" rAng="0" ptsTypes="AA">
                                      <p:cBhvr>
                                        <p:cTn id="206" dur="2000" fill="hold"/>
                                        <p:tgtEl>
                                          <p:spTgt spid="2785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6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0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278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278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278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4" grpId="0"/>
      <p:bldP spid="45" grpId="0"/>
      <p:bldP spid="46" grpId="0"/>
      <p:bldP spid="2" grpId="0" animBg="1"/>
      <p:bldP spid="48" grpId="0"/>
      <p:bldP spid="278542" grpId="0" animBg="1"/>
      <p:bldP spid="278542" grpId="1" animBg="1"/>
      <p:bldP spid="278547" grpId="0" animBg="1"/>
      <p:bldP spid="278547" grpId="1" animBg="1"/>
      <p:bldP spid="278548" grpId="0"/>
      <p:bldP spid="278548" grpId="1"/>
      <p:bldP spid="278549" grpId="0"/>
      <p:bldP spid="278549" grpId="1"/>
      <p:bldP spid="278550" grpId="0"/>
      <p:bldP spid="278550" grpId="1"/>
      <p:bldP spid="278551" grpId="0"/>
      <p:bldP spid="278552" grpId="0"/>
      <p:bldP spid="278552" grpId="1"/>
      <p:bldP spid="278553" grpId="0"/>
      <p:bldP spid="278553" grpId="1"/>
      <p:bldP spid="278554" grpId="0"/>
      <p:bldP spid="278554" grpId="1"/>
      <p:bldP spid="278555" grpId="0"/>
      <p:bldP spid="278556" grpId="0"/>
      <p:bldP spid="278557" grpId="0"/>
      <p:bldP spid="278557" grpId="1"/>
      <p:bldP spid="278558" grpId="0"/>
      <p:bldP spid="278558" grpId="1"/>
      <p:bldP spid="278559" grpId="0"/>
      <p:bldP spid="278559" grpId="1"/>
      <p:bldP spid="278560" grpId="0"/>
      <p:bldP spid="278560" grpId="1"/>
      <p:bldP spid="278561" grpId="0"/>
      <p:bldP spid="278561" grpId="1"/>
      <p:bldP spid="278562" grpId="0"/>
      <p:bldP spid="278562" grpId="1"/>
      <p:bldP spid="278563" grpId="0"/>
      <p:bldP spid="278565" grpId="0" animBg="1"/>
      <p:bldP spid="278564" grpId="0"/>
      <p:bldP spid="278564" grpId="1"/>
      <p:bldP spid="278566" grpId="0"/>
      <p:bldP spid="278567" grpId="0"/>
      <p:bldP spid="278568" grpId="0"/>
      <p:bldP spid="278568" grpId="1"/>
      <p:bldP spid="278569" grpId="0"/>
      <p:bldP spid="278570" grpId="0"/>
      <p:bldP spid="278571" grpId="0"/>
      <p:bldP spid="278572" grpId="0" animBg="1"/>
      <p:bldP spid="278572" grpId="1" animBg="1"/>
      <p:bldP spid="278573" grpId="0" animBg="1"/>
      <p:bldP spid="278573" grpId="1" animBg="1"/>
      <p:bldP spid="42" grpId="0" animBg="1"/>
      <p:bldP spid="42" grpId="1" animBg="1"/>
      <p:bldP spid="43" grpId="0" animBg="1"/>
      <p:bldP spid="43" grpId="1" animBg="1"/>
      <p:bldP spid="52" grpId="0"/>
      <p:bldP spid="50" grpId="0" animBg="1"/>
      <p:bldP spid="50" grpId="1" animBg="1"/>
      <p:bldP spid="51" grpId="0" animBg="1"/>
      <p:bldP spid="51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ChangeArrowheads="1"/>
          </p:cNvSpPr>
          <p:nvPr/>
        </p:nvSpPr>
        <p:spPr bwMode="auto">
          <a:xfrm>
            <a:off x="76200" y="2286000"/>
            <a:ext cx="4114800" cy="246538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1"/>
          </a:p>
        </p:txBody>
      </p:sp>
      <p:sp>
        <p:nvSpPr>
          <p:cNvPr id="280579" name="Rectangle 3"/>
          <p:cNvSpPr>
            <a:spLocks noChangeArrowheads="1"/>
          </p:cNvSpPr>
          <p:nvPr/>
        </p:nvSpPr>
        <p:spPr bwMode="auto">
          <a:xfrm>
            <a:off x="92075" y="4876800"/>
            <a:ext cx="4114800" cy="1844675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1"/>
          </a:p>
        </p:txBody>
      </p:sp>
      <p:sp>
        <p:nvSpPr>
          <p:cNvPr id="280580" name="Text Box 4"/>
          <p:cNvSpPr txBox="1">
            <a:spLocks noChangeArrowheads="1"/>
          </p:cNvSpPr>
          <p:nvPr/>
        </p:nvSpPr>
        <p:spPr bwMode="auto">
          <a:xfrm>
            <a:off x="76200" y="4800600"/>
            <a:ext cx="4130675" cy="201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1800" b="1" dirty="0" err="1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main()</a:t>
            </a: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 Wallet a, b;</a:t>
            </a:r>
          </a:p>
          <a:p>
            <a:pPr algn="l"/>
            <a:endParaRPr lang="en-US" altLang="en-US" sz="1800" b="1" dirty="0">
              <a:solidFill>
                <a:schemeClr val="tx2"/>
              </a:solidFill>
              <a:latin typeface="Courier New" pitchFamily="49" charset="0"/>
            </a:endParaRP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altLang="en-US" sz="1800" b="1" dirty="0" err="1">
                <a:solidFill>
                  <a:schemeClr val="tx2"/>
                </a:solidFill>
                <a:latin typeface="Courier New" pitchFamily="49" charset="0"/>
              </a:rPr>
              <a:t>a.Init</a:t>
            </a:r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();</a:t>
            </a: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altLang="en-US" sz="1800" b="1" dirty="0" err="1">
                <a:solidFill>
                  <a:schemeClr val="tx2"/>
                </a:solidFill>
                <a:latin typeface="Courier New" pitchFamily="49" charset="0"/>
              </a:rPr>
              <a:t>a.AddBill</a:t>
            </a:r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(5);</a:t>
            </a: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80581" name="Rectangle 5"/>
          <p:cNvSpPr>
            <a:spLocks noChangeArrowheads="1"/>
          </p:cNvSpPr>
          <p:nvPr/>
        </p:nvSpPr>
        <p:spPr bwMode="auto">
          <a:xfrm>
            <a:off x="47625" y="2263775"/>
            <a:ext cx="4572000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1600" b="1">
                <a:latin typeface="Courier New" pitchFamily="49" charset="0"/>
              </a:rPr>
              <a:t>void Wallet::Init() </a:t>
            </a:r>
          </a:p>
          <a:p>
            <a:r>
              <a:rPr lang="en-US" altLang="en-US" sz="1600" b="1">
                <a:latin typeface="Courier New" pitchFamily="49" charset="0"/>
              </a:rPr>
              <a:t>{</a:t>
            </a:r>
          </a:p>
          <a:p>
            <a:r>
              <a:rPr lang="en-US" altLang="en-US" sz="1600" b="1">
                <a:latin typeface="Courier New" pitchFamily="49" charset="0"/>
              </a:rPr>
              <a:t>    num1s =   num5s = 0; </a:t>
            </a:r>
          </a:p>
          <a:p>
            <a:r>
              <a:rPr lang="en-US" altLang="en-US" sz="1600" b="1">
                <a:latin typeface="Courier New" pitchFamily="49" charset="0"/>
              </a:rPr>
              <a:t>}</a:t>
            </a:r>
          </a:p>
          <a:p>
            <a:r>
              <a:rPr lang="en-US" altLang="en-US" sz="1600" b="1">
                <a:latin typeface="Courier New" pitchFamily="49" charset="0"/>
              </a:rPr>
              <a:t>void Wallet::AddBill(int amt) </a:t>
            </a:r>
          </a:p>
          <a:p>
            <a:r>
              <a:rPr lang="en-US" altLang="en-US" sz="1600" b="1">
                <a:latin typeface="Courier New" pitchFamily="49" charset="0"/>
              </a:rPr>
              <a:t>{</a:t>
            </a:r>
          </a:p>
          <a:p>
            <a:r>
              <a:rPr lang="en-US" altLang="en-US" sz="1600" b="1">
                <a:latin typeface="Courier New" pitchFamily="49" charset="0"/>
              </a:rPr>
              <a:t>   if (amt == 1)     num1s++;</a:t>
            </a:r>
          </a:p>
          <a:p>
            <a:r>
              <a:rPr lang="en-US" altLang="en-US" sz="1600" b="1">
                <a:latin typeface="Courier New" pitchFamily="49" charset="0"/>
              </a:rPr>
              <a:t>   else if (amt == 5)num5s++;</a:t>
            </a:r>
          </a:p>
          <a:p>
            <a:r>
              <a:rPr lang="en-US" altLang="en-US" sz="1600" b="1">
                <a:latin typeface="Courier New" pitchFamily="49" charset="0"/>
              </a:rPr>
              <a:t>}</a:t>
            </a:r>
          </a:p>
          <a:p>
            <a:r>
              <a:rPr lang="en-US" altLang="en-US" sz="1600" b="1">
                <a:latin typeface="Courier New" pitchFamily="49" charset="0"/>
              </a:rPr>
              <a:t>...</a:t>
            </a:r>
          </a:p>
        </p:txBody>
      </p:sp>
      <p:grpSp>
        <p:nvGrpSpPr>
          <p:cNvPr id="280582" name="Group 6"/>
          <p:cNvGrpSpPr>
            <a:grpSpLocks/>
          </p:cNvGrpSpPr>
          <p:nvPr/>
        </p:nvGrpSpPr>
        <p:grpSpPr bwMode="auto">
          <a:xfrm>
            <a:off x="4724400" y="2263775"/>
            <a:ext cx="4572000" cy="4551363"/>
            <a:chOff x="2976" y="1426"/>
            <a:chExt cx="2880" cy="2867"/>
          </a:xfrm>
        </p:grpSpPr>
        <p:sp>
          <p:nvSpPr>
            <p:cNvPr id="280583" name="Rectangle 7"/>
            <p:cNvSpPr>
              <a:spLocks noChangeArrowheads="1"/>
            </p:cNvSpPr>
            <p:nvPr/>
          </p:nvSpPr>
          <p:spPr bwMode="auto">
            <a:xfrm>
              <a:off x="2996" y="3072"/>
              <a:ext cx="2716" cy="1162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1"/>
            </a:p>
          </p:txBody>
        </p:sp>
        <p:sp>
          <p:nvSpPr>
            <p:cNvPr id="280584" name="Text Box 8"/>
            <p:cNvSpPr txBox="1">
              <a:spLocks noChangeArrowheads="1"/>
            </p:cNvSpPr>
            <p:nvPr/>
          </p:nvSpPr>
          <p:spPr bwMode="auto">
            <a:xfrm>
              <a:off x="2986" y="3024"/>
              <a:ext cx="2602" cy="1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altLang="en-US" sz="1800" b="1" dirty="0" err="1">
                  <a:solidFill>
                    <a:schemeClr val="tx2"/>
                  </a:solidFill>
                  <a:latin typeface="Courier New" pitchFamily="49" charset="0"/>
                </a:rPr>
                <a:t>int</a:t>
              </a:r>
              <a:r>
                <a:rPr lang="en-US" altLang="en-US" sz="1800" b="1" dirty="0">
                  <a:solidFill>
                    <a:schemeClr val="tx2"/>
                  </a:solidFill>
                  <a:latin typeface="Courier New" pitchFamily="49" charset="0"/>
                </a:rPr>
                <a:t> main()</a:t>
              </a:r>
            </a:p>
            <a:p>
              <a:pPr algn="l"/>
              <a:r>
                <a:rPr lang="en-US" altLang="en-US" sz="1800" b="1" dirty="0">
                  <a:solidFill>
                    <a:schemeClr val="tx2"/>
                  </a:solidFill>
                  <a:latin typeface="Courier New" pitchFamily="49" charset="0"/>
                </a:rPr>
                <a:t>{</a:t>
              </a:r>
            </a:p>
            <a:p>
              <a:pPr algn="l"/>
              <a:r>
                <a:rPr lang="en-US" altLang="en-US" sz="1800" b="1" dirty="0">
                  <a:solidFill>
                    <a:schemeClr val="tx2"/>
                  </a:solidFill>
                  <a:latin typeface="Courier New" pitchFamily="49" charset="0"/>
                </a:rPr>
                <a:t>  Wallet a, b;</a:t>
              </a:r>
            </a:p>
            <a:p>
              <a:pPr algn="l"/>
              <a:endParaRPr lang="en-US" altLang="en-US" sz="1800" b="1" dirty="0">
                <a:solidFill>
                  <a:schemeClr val="tx2"/>
                </a:solidFill>
                <a:latin typeface="Courier New" pitchFamily="49" charset="0"/>
              </a:endParaRPr>
            </a:p>
            <a:p>
              <a:pPr algn="l"/>
              <a:r>
                <a:rPr lang="en-US" altLang="en-US" sz="1800" b="1" dirty="0">
                  <a:solidFill>
                    <a:schemeClr val="tx2"/>
                  </a:solidFill>
                  <a:latin typeface="Courier New" pitchFamily="49" charset="0"/>
                </a:rPr>
                <a:t>  </a:t>
              </a:r>
              <a:r>
                <a:rPr lang="en-US" altLang="en-US" sz="1800" b="1" dirty="0" err="1">
                  <a:solidFill>
                    <a:schemeClr val="tx2"/>
                  </a:solidFill>
                  <a:latin typeface="Courier New" pitchFamily="49" charset="0"/>
                </a:rPr>
                <a:t>Init</a:t>
              </a:r>
              <a:r>
                <a:rPr lang="en-US" altLang="en-US" sz="1800" b="1" dirty="0">
                  <a:solidFill>
                    <a:schemeClr val="tx2"/>
                  </a:solidFill>
                  <a:latin typeface="Courier New" pitchFamily="49" charset="0"/>
                </a:rPr>
                <a:t>(&amp;a);</a:t>
              </a:r>
            </a:p>
            <a:p>
              <a:pPr algn="l"/>
              <a:r>
                <a:rPr lang="en-US" altLang="en-US" sz="1800" b="1" dirty="0">
                  <a:solidFill>
                    <a:schemeClr val="tx2"/>
                  </a:solidFill>
                  <a:latin typeface="Courier New" pitchFamily="49" charset="0"/>
                </a:rPr>
                <a:t>  </a:t>
              </a:r>
              <a:r>
                <a:rPr lang="en-US" altLang="en-US" sz="1800" b="1" dirty="0" err="1">
                  <a:solidFill>
                    <a:schemeClr val="tx2"/>
                  </a:solidFill>
                  <a:latin typeface="Courier New" pitchFamily="49" charset="0"/>
                </a:rPr>
                <a:t>AddBill</a:t>
              </a:r>
              <a:r>
                <a:rPr lang="en-US" altLang="en-US" sz="1800" b="1" dirty="0">
                  <a:solidFill>
                    <a:schemeClr val="tx2"/>
                  </a:solidFill>
                  <a:latin typeface="Courier New" pitchFamily="49" charset="0"/>
                </a:rPr>
                <a:t>(&amp;b,5);</a:t>
              </a:r>
            </a:p>
            <a:p>
              <a:pPr algn="l"/>
              <a:r>
                <a:rPr lang="en-US" altLang="en-US" sz="1800" b="1" dirty="0">
                  <a:solidFill>
                    <a:schemeClr val="tx2"/>
                  </a:solidFill>
                  <a:latin typeface="Courier New" pitchFamily="49" charset="0"/>
                </a:rPr>
                <a:t>}</a:t>
              </a:r>
            </a:p>
          </p:txBody>
        </p:sp>
        <p:sp>
          <p:nvSpPr>
            <p:cNvPr id="280585" name="Rectangle 9"/>
            <p:cNvSpPr>
              <a:spLocks noChangeArrowheads="1"/>
            </p:cNvSpPr>
            <p:nvPr/>
          </p:nvSpPr>
          <p:spPr bwMode="auto">
            <a:xfrm>
              <a:off x="2996" y="1440"/>
              <a:ext cx="2719" cy="1553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1"/>
            </a:p>
          </p:txBody>
        </p:sp>
        <p:sp>
          <p:nvSpPr>
            <p:cNvPr id="280586" name="Rectangle 10"/>
            <p:cNvSpPr>
              <a:spLocks noChangeArrowheads="1"/>
            </p:cNvSpPr>
            <p:nvPr/>
          </p:nvSpPr>
          <p:spPr bwMode="auto">
            <a:xfrm>
              <a:off x="2976" y="1426"/>
              <a:ext cx="2880" cy="15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algn="l"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algn="l"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algn="l"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algn="l"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r>
                <a:rPr lang="en-US" altLang="en-US" sz="1600" b="1" dirty="0">
                  <a:latin typeface="Courier New" pitchFamily="49" charset="0"/>
                </a:rPr>
                <a:t>void </a:t>
              </a:r>
              <a:r>
                <a:rPr lang="en-US" altLang="en-US" sz="1600" b="1" dirty="0" err="1">
                  <a:latin typeface="Courier New" pitchFamily="49" charset="0"/>
                </a:rPr>
                <a:t>Init</a:t>
              </a:r>
              <a:r>
                <a:rPr lang="en-US" altLang="en-US" sz="1600" b="1" dirty="0">
                  <a:latin typeface="Courier New" pitchFamily="49" charset="0"/>
                </a:rPr>
                <a:t>(Wallet *</a:t>
              </a:r>
              <a:r>
                <a:rPr lang="en-US" altLang="en-US" sz="1600" b="1" dirty="0">
                  <a:solidFill>
                    <a:srgbClr val="FF0000"/>
                  </a:solidFill>
                  <a:latin typeface="Courier New" pitchFamily="49" charset="0"/>
                </a:rPr>
                <a:t>this</a:t>
              </a:r>
              <a:r>
                <a:rPr lang="en-US" altLang="en-US" sz="1600" b="1" dirty="0">
                  <a:latin typeface="Courier New" pitchFamily="49" charset="0"/>
                </a:rPr>
                <a:t>) 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{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  </a:t>
              </a:r>
              <a:r>
                <a:rPr lang="en-US" altLang="en-US" sz="1600" b="1" dirty="0">
                  <a:solidFill>
                    <a:srgbClr val="FF0000"/>
                  </a:solidFill>
                  <a:latin typeface="Courier New" pitchFamily="49" charset="0"/>
                </a:rPr>
                <a:t>this</a:t>
              </a:r>
              <a:r>
                <a:rPr lang="en-US" altLang="en-US" sz="1600" b="1" dirty="0">
                  <a:solidFill>
                    <a:srgbClr val="6600CC"/>
                  </a:solidFill>
                  <a:latin typeface="Courier New" pitchFamily="49" charset="0"/>
                </a:rPr>
                <a:t>-&gt;</a:t>
              </a:r>
              <a:r>
                <a:rPr lang="en-US" altLang="en-US" sz="1600" b="1" dirty="0">
                  <a:latin typeface="Courier New" pitchFamily="49" charset="0"/>
                </a:rPr>
                <a:t>num1s = </a:t>
              </a:r>
              <a:r>
                <a:rPr lang="en-US" altLang="en-US" sz="1600" b="1" dirty="0">
                  <a:solidFill>
                    <a:srgbClr val="FF0000"/>
                  </a:solidFill>
                  <a:latin typeface="Courier New" pitchFamily="49" charset="0"/>
                </a:rPr>
                <a:t>this</a:t>
              </a:r>
              <a:r>
                <a:rPr lang="en-US" altLang="en-US" sz="1600" b="1" dirty="0">
                  <a:solidFill>
                    <a:srgbClr val="6600CC"/>
                  </a:solidFill>
                  <a:latin typeface="Courier New" pitchFamily="49" charset="0"/>
                </a:rPr>
                <a:t>-&gt;</a:t>
              </a:r>
              <a:r>
                <a:rPr lang="en-US" altLang="en-US" sz="1600" b="1" dirty="0">
                  <a:latin typeface="Courier New" pitchFamily="49" charset="0"/>
                </a:rPr>
                <a:t>num5s = 0; 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}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void </a:t>
              </a:r>
              <a:r>
                <a:rPr lang="en-US" altLang="en-US" sz="1600" b="1" dirty="0" err="1">
                  <a:latin typeface="Courier New" pitchFamily="49" charset="0"/>
                </a:rPr>
                <a:t>AddBill</a:t>
              </a:r>
              <a:r>
                <a:rPr lang="en-US" altLang="en-US" sz="1600" b="1" dirty="0">
                  <a:latin typeface="Courier New" pitchFamily="49" charset="0"/>
                </a:rPr>
                <a:t>(Wallet *</a:t>
              </a:r>
              <a:r>
                <a:rPr lang="en-US" altLang="en-US" sz="1600" b="1" dirty="0">
                  <a:solidFill>
                    <a:srgbClr val="FF0000"/>
                  </a:solidFill>
                  <a:latin typeface="Courier New" pitchFamily="49" charset="0"/>
                </a:rPr>
                <a:t>this</a:t>
              </a:r>
              <a:r>
                <a:rPr lang="en-US" altLang="en-US" sz="1600" b="1" dirty="0">
                  <a:latin typeface="Courier New" pitchFamily="49" charset="0"/>
                </a:rPr>
                <a:t>, </a:t>
              </a:r>
              <a:r>
                <a:rPr lang="en-US" altLang="en-US" sz="1600" b="1" dirty="0" err="1">
                  <a:latin typeface="Courier New" pitchFamily="49" charset="0"/>
                </a:rPr>
                <a:t>int</a:t>
              </a:r>
              <a:r>
                <a:rPr lang="en-US" altLang="en-US" sz="1600" b="1" dirty="0">
                  <a:latin typeface="Courier New" pitchFamily="49" charset="0"/>
                </a:rPr>
                <a:t> </a:t>
              </a:r>
              <a:r>
                <a:rPr lang="en-US" altLang="en-US" sz="1600" b="1" dirty="0" err="1">
                  <a:latin typeface="Courier New" pitchFamily="49" charset="0"/>
                </a:rPr>
                <a:t>amt</a:t>
              </a:r>
              <a:r>
                <a:rPr lang="en-US" altLang="en-US" sz="1600" b="1" dirty="0">
                  <a:latin typeface="Courier New" pitchFamily="49" charset="0"/>
                </a:rPr>
                <a:t>) 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{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   if (</a:t>
              </a:r>
              <a:r>
                <a:rPr lang="en-US" altLang="en-US" sz="1600" b="1" dirty="0" err="1">
                  <a:latin typeface="Courier New" pitchFamily="49" charset="0"/>
                </a:rPr>
                <a:t>amt</a:t>
              </a:r>
              <a:r>
                <a:rPr lang="en-US" altLang="en-US" sz="1600" b="1" dirty="0">
                  <a:latin typeface="Courier New" pitchFamily="49" charset="0"/>
                </a:rPr>
                <a:t> == 1)    </a:t>
              </a:r>
              <a:r>
                <a:rPr lang="en-US" altLang="en-US" sz="1600" b="1" dirty="0">
                  <a:solidFill>
                    <a:srgbClr val="FF0000"/>
                  </a:solidFill>
                  <a:latin typeface="Courier New" pitchFamily="49" charset="0"/>
                </a:rPr>
                <a:t>this</a:t>
              </a:r>
              <a:r>
                <a:rPr lang="en-US" altLang="en-US" sz="1600" b="1" dirty="0">
                  <a:solidFill>
                    <a:srgbClr val="6600CC"/>
                  </a:solidFill>
                  <a:latin typeface="Courier New" pitchFamily="49" charset="0"/>
                </a:rPr>
                <a:t>-&gt;</a:t>
              </a:r>
              <a:r>
                <a:rPr lang="en-US" altLang="en-US" sz="1600" b="1" dirty="0">
                  <a:latin typeface="Courier New" pitchFamily="49" charset="0"/>
                </a:rPr>
                <a:t>num1s++;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   else if (</a:t>
              </a:r>
              <a:r>
                <a:rPr lang="en-US" altLang="en-US" sz="1600" b="1" dirty="0" err="1">
                  <a:latin typeface="Courier New" pitchFamily="49" charset="0"/>
                </a:rPr>
                <a:t>amt</a:t>
              </a:r>
              <a:r>
                <a:rPr lang="en-US" altLang="en-US" sz="1600" b="1" dirty="0">
                  <a:latin typeface="Courier New" pitchFamily="49" charset="0"/>
                </a:rPr>
                <a:t>==5) </a:t>
              </a:r>
              <a:r>
                <a:rPr lang="en-US" altLang="en-US" sz="1600" b="1" dirty="0">
                  <a:solidFill>
                    <a:srgbClr val="FF0000"/>
                  </a:solidFill>
                  <a:latin typeface="Courier New" pitchFamily="49" charset="0"/>
                </a:rPr>
                <a:t>this</a:t>
              </a:r>
              <a:r>
                <a:rPr lang="en-US" altLang="en-US" sz="1600" b="1" dirty="0">
                  <a:solidFill>
                    <a:srgbClr val="6600CC"/>
                  </a:solidFill>
                  <a:latin typeface="Courier New" pitchFamily="49" charset="0"/>
                </a:rPr>
                <a:t>-&gt;</a:t>
              </a:r>
              <a:r>
                <a:rPr lang="en-US" altLang="en-US" sz="1600" b="1" dirty="0">
                  <a:latin typeface="Courier New" pitchFamily="49" charset="0"/>
                </a:rPr>
                <a:t>num5s++;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}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...</a:t>
              </a:r>
            </a:p>
          </p:txBody>
        </p:sp>
      </p:grpSp>
      <p:sp>
        <p:nvSpPr>
          <p:cNvPr id="280589" name="Text Box 13"/>
          <p:cNvSpPr txBox="1">
            <a:spLocks noChangeArrowheads="1"/>
          </p:cNvSpPr>
          <p:nvPr/>
        </p:nvSpPr>
        <p:spPr bwMode="auto">
          <a:xfrm>
            <a:off x="76200" y="731838"/>
            <a:ext cx="89154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2000" b="0" dirty="0">
                <a:solidFill>
                  <a:schemeClr val="tx2"/>
                </a:solidFill>
              </a:rPr>
              <a:t>C++ converts all of your member functions automatically and </a:t>
            </a:r>
            <a:br>
              <a:rPr lang="en-US" altLang="en-US" sz="2000" b="0" dirty="0">
                <a:solidFill>
                  <a:schemeClr val="tx2"/>
                </a:solidFill>
              </a:rPr>
            </a:br>
            <a:r>
              <a:rPr lang="en-US" altLang="en-US" sz="2000" b="0" dirty="0">
                <a:solidFill>
                  <a:schemeClr val="tx2"/>
                </a:solidFill>
              </a:rPr>
              <a:t>invisibly by adding an </a:t>
            </a:r>
            <a:r>
              <a:rPr lang="en-US" altLang="en-US" sz="2000" b="0" dirty="0">
                <a:solidFill>
                  <a:srgbClr val="FF0000"/>
                </a:solidFill>
              </a:rPr>
              <a:t>extra pointer parameter </a:t>
            </a:r>
            <a:r>
              <a:rPr lang="en-US" altLang="en-US" sz="2000" b="0" dirty="0">
                <a:solidFill>
                  <a:schemeClr val="tx1"/>
                </a:solidFill>
              </a:rPr>
              <a:t>called </a:t>
            </a:r>
            <a:r>
              <a:rPr lang="en-US" altLang="en-US" sz="2000" b="0" dirty="0">
                <a:solidFill>
                  <a:srgbClr val="FF0000"/>
                </a:solidFill>
              </a:rPr>
              <a:t>“this”</a:t>
            </a:r>
            <a:r>
              <a:rPr lang="en-US" altLang="en-US" sz="2000" b="0" dirty="0">
                <a:solidFill>
                  <a:schemeClr val="tx2"/>
                </a:solidFill>
              </a:rPr>
              <a:t>:</a:t>
            </a:r>
          </a:p>
        </p:txBody>
      </p:sp>
      <p:sp>
        <p:nvSpPr>
          <p:cNvPr id="280603" name="Text Box 27"/>
          <p:cNvSpPr txBox="1">
            <a:spLocks noChangeArrowheads="1"/>
          </p:cNvSpPr>
          <p:nvPr/>
        </p:nvSpPr>
        <p:spPr bwMode="auto">
          <a:xfrm>
            <a:off x="2039895" y="1592664"/>
            <a:ext cx="506420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b="0" dirty="0">
                <a:solidFill>
                  <a:schemeClr val="tx1"/>
                </a:solidFill>
              </a:rPr>
              <a:t>Yes… the pointer is actually called </a:t>
            </a:r>
            <a:r>
              <a:rPr lang="en-US" altLang="en-US" sz="2000" b="0" dirty="0">
                <a:solidFill>
                  <a:srgbClr val="FF0000"/>
                </a:solidFill>
              </a:rPr>
              <a:t>“this”</a:t>
            </a:r>
            <a:r>
              <a:rPr lang="en-US" altLang="en-US" sz="2000" b="0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685800" y="-76200"/>
            <a:ext cx="77724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altLang="en-US" sz="4000" kern="0">
                <a:latin typeface="Comic Sans MS" pitchFamily="66" charset="0"/>
              </a:rPr>
              <a:t>Classes and the “this” Pointer</a:t>
            </a:r>
            <a:endParaRPr lang="en-US" altLang="en-US" sz="4000" kern="0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5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0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589" grpId="0"/>
      <p:bldP spid="280603" grpId="0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7" name="Rectangle 7"/>
          <p:cNvSpPr>
            <a:spLocks noChangeArrowheads="1"/>
          </p:cNvSpPr>
          <p:nvPr/>
        </p:nvSpPr>
        <p:spPr bwMode="auto">
          <a:xfrm>
            <a:off x="184150" y="3451225"/>
            <a:ext cx="4616450" cy="2035175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1608" name="Text Box 8"/>
          <p:cNvSpPr txBox="1">
            <a:spLocks noChangeArrowheads="1"/>
          </p:cNvSpPr>
          <p:nvPr/>
        </p:nvSpPr>
        <p:spPr bwMode="auto">
          <a:xfrm>
            <a:off x="168275" y="3375025"/>
            <a:ext cx="4937125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1800" b="1" dirty="0" err="1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main()</a:t>
            </a: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 Wallet a;</a:t>
            </a:r>
          </a:p>
          <a:p>
            <a:pPr algn="l"/>
            <a:endParaRPr lang="en-US" altLang="en-US" sz="1800" b="1" dirty="0">
              <a:solidFill>
                <a:schemeClr val="tx2"/>
              </a:solidFill>
              <a:latin typeface="Courier New" pitchFamily="49" charset="0"/>
            </a:endParaRP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altLang="en-US" sz="1800" b="1" dirty="0" err="1">
                <a:solidFill>
                  <a:schemeClr val="tx2"/>
                </a:solidFill>
                <a:latin typeface="Courier New" pitchFamily="49" charset="0"/>
              </a:rPr>
              <a:t>a.Init</a:t>
            </a:r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(</a:t>
            </a:r>
            <a:r>
              <a:rPr lang="en-US" altLang="en-US" sz="1800" b="1" dirty="0">
                <a:solidFill>
                  <a:srgbClr val="990000"/>
                </a:solidFill>
                <a:latin typeface="Courier New" pitchFamily="49" charset="0"/>
              </a:rPr>
              <a:t>&amp;a</a:t>
            </a:r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);</a:t>
            </a:r>
            <a:b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</a:br>
            <a:r>
              <a:rPr lang="en-US" altLang="en-US" sz="1050" b="1" dirty="0">
                <a:solidFill>
                  <a:schemeClr val="tx2"/>
                </a:solidFill>
                <a:latin typeface="Courier New" pitchFamily="49" charset="0"/>
              </a:rPr>
              <a:t>	</a:t>
            </a:r>
            <a:endParaRPr lang="en-US" altLang="en-US" sz="1800" b="1" dirty="0">
              <a:solidFill>
                <a:schemeClr val="tx2"/>
              </a:solidFill>
              <a:latin typeface="Courier New" pitchFamily="49" charset="0"/>
            </a:endParaRP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altLang="en-US" sz="1800" b="1" dirty="0" err="1">
                <a:solidFill>
                  <a:schemeClr val="tx2"/>
                </a:solidFill>
                <a:latin typeface="Courier New" pitchFamily="49" charset="0"/>
              </a:rPr>
              <a:t>a.AddBill</a:t>
            </a:r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(</a:t>
            </a:r>
            <a:r>
              <a:rPr lang="en-US" altLang="en-US" sz="1800" b="1" dirty="0">
                <a:solidFill>
                  <a:srgbClr val="990000"/>
                </a:solidFill>
                <a:latin typeface="Courier New" pitchFamily="49" charset="0"/>
              </a:rPr>
              <a:t>&amp;a </a:t>
            </a:r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, 5); </a:t>
            </a: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81609" name="Rectangle 9"/>
          <p:cNvSpPr>
            <a:spLocks noChangeArrowheads="1"/>
          </p:cNvSpPr>
          <p:nvPr/>
        </p:nvSpPr>
        <p:spPr bwMode="auto">
          <a:xfrm>
            <a:off x="184150" y="860425"/>
            <a:ext cx="5302250" cy="246538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1610" name="Rectangle 10"/>
          <p:cNvSpPr>
            <a:spLocks noChangeArrowheads="1"/>
          </p:cNvSpPr>
          <p:nvPr/>
        </p:nvSpPr>
        <p:spPr bwMode="auto">
          <a:xfrm>
            <a:off x="152400" y="838200"/>
            <a:ext cx="5532438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1600" b="1" dirty="0">
                <a:latin typeface="Courier New" pitchFamily="49" charset="0"/>
              </a:rPr>
              <a:t>void Wallet::</a:t>
            </a:r>
            <a:r>
              <a:rPr lang="en-US" altLang="en-US" sz="1600" b="1" dirty="0" err="1">
                <a:latin typeface="Courier New" pitchFamily="49" charset="0"/>
              </a:rPr>
              <a:t>Init</a:t>
            </a:r>
            <a:r>
              <a:rPr lang="en-US" altLang="en-US" sz="1600" b="1" dirty="0">
                <a:latin typeface="Courier New" pitchFamily="49" charset="0"/>
              </a:rPr>
              <a:t>(</a:t>
            </a:r>
            <a:r>
              <a:rPr lang="en-US" altLang="en-US" sz="1600" b="1" dirty="0">
                <a:solidFill>
                  <a:srgbClr val="FF0000"/>
                </a:solidFill>
                <a:latin typeface="Courier New" pitchFamily="49" charset="0"/>
              </a:rPr>
              <a:t>Wallet *this</a:t>
            </a:r>
            <a:r>
              <a:rPr lang="en-US" altLang="en-US" sz="1600" b="1" dirty="0">
                <a:latin typeface="Courier New" pitchFamily="49" charset="0"/>
              </a:rPr>
              <a:t>) </a:t>
            </a:r>
          </a:p>
          <a:p>
            <a:r>
              <a:rPr lang="en-US" altLang="en-US" sz="1600" b="1" dirty="0">
                <a:latin typeface="Courier New" pitchFamily="49" charset="0"/>
              </a:rPr>
              <a:t>{</a:t>
            </a:r>
          </a:p>
          <a:p>
            <a:r>
              <a:rPr lang="en-US" altLang="en-US" sz="1600" b="1" dirty="0">
                <a:latin typeface="Courier New" pitchFamily="49" charset="0"/>
              </a:rPr>
              <a:t>  </a:t>
            </a:r>
            <a:r>
              <a:rPr lang="en-US" altLang="en-US" sz="1600" b="1" dirty="0">
                <a:solidFill>
                  <a:srgbClr val="FF0000"/>
                </a:solidFill>
                <a:latin typeface="Courier New" pitchFamily="49" charset="0"/>
              </a:rPr>
              <a:t>this-&gt;</a:t>
            </a:r>
            <a:r>
              <a:rPr lang="en-US" altLang="en-US" sz="4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en-US" altLang="en-US" sz="1600" b="1" dirty="0">
                <a:latin typeface="Courier New" pitchFamily="49" charset="0"/>
              </a:rPr>
              <a:t>num1s = </a:t>
            </a:r>
            <a:r>
              <a:rPr lang="en-US" altLang="en-US" sz="1600" b="1" dirty="0">
                <a:solidFill>
                  <a:srgbClr val="FF0000"/>
                </a:solidFill>
                <a:latin typeface="Courier New" pitchFamily="49" charset="0"/>
              </a:rPr>
              <a:t>this-&gt;</a:t>
            </a:r>
            <a:r>
              <a:rPr lang="en-US" altLang="en-US" sz="2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en-US" altLang="en-US" sz="1600" b="1" dirty="0">
                <a:latin typeface="Courier New" pitchFamily="49" charset="0"/>
              </a:rPr>
              <a:t>num5s = 0; </a:t>
            </a:r>
          </a:p>
          <a:p>
            <a:r>
              <a:rPr lang="en-US" altLang="en-US" sz="1600" b="1" dirty="0">
                <a:latin typeface="Courier New" pitchFamily="49" charset="0"/>
              </a:rPr>
              <a:t>}</a:t>
            </a:r>
          </a:p>
          <a:p>
            <a:r>
              <a:rPr lang="en-US" altLang="en-US" sz="1600" b="1" dirty="0">
                <a:latin typeface="Courier New" pitchFamily="49" charset="0"/>
              </a:rPr>
              <a:t>void Wallet::</a:t>
            </a:r>
            <a:r>
              <a:rPr lang="en-US" altLang="en-US" sz="1600" b="1" dirty="0" err="1">
                <a:latin typeface="Courier New" pitchFamily="49" charset="0"/>
              </a:rPr>
              <a:t>AddBill</a:t>
            </a:r>
            <a:r>
              <a:rPr lang="en-US" altLang="en-US" sz="1600" b="1" dirty="0">
                <a:latin typeface="Courier New" pitchFamily="49" charset="0"/>
              </a:rPr>
              <a:t>(</a:t>
            </a:r>
            <a:r>
              <a:rPr lang="en-US" altLang="en-US" sz="1600" b="1" dirty="0">
                <a:solidFill>
                  <a:srgbClr val="FF0000"/>
                </a:solidFill>
                <a:latin typeface="Courier New" pitchFamily="49" charset="0"/>
              </a:rPr>
              <a:t>Wallet *this</a:t>
            </a:r>
            <a:r>
              <a:rPr lang="en-US" altLang="en-US" sz="1600" b="1" dirty="0">
                <a:latin typeface="Courier New" pitchFamily="49" charset="0"/>
              </a:rPr>
              <a:t>, </a:t>
            </a:r>
            <a:r>
              <a:rPr lang="en-US" altLang="en-US" sz="1600" b="1" dirty="0" err="1">
                <a:latin typeface="Courier New" pitchFamily="49" charset="0"/>
              </a:rPr>
              <a:t>int</a:t>
            </a:r>
            <a:r>
              <a:rPr lang="en-US" altLang="en-US" sz="1600" b="1" dirty="0">
                <a:latin typeface="Courier New" pitchFamily="49" charset="0"/>
              </a:rPr>
              <a:t> </a:t>
            </a:r>
            <a:r>
              <a:rPr lang="en-US" altLang="en-US" sz="1600" b="1" dirty="0" err="1">
                <a:latin typeface="Courier New" pitchFamily="49" charset="0"/>
              </a:rPr>
              <a:t>amt</a:t>
            </a:r>
            <a:r>
              <a:rPr lang="en-US" altLang="en-US" sz="1600" b="1" dirty="0">
                <a:latin typeface="Courier New" pitchFamily="49" charset="0"/>
              </a:rPr>
              <a:t>) </a:t>
            </a:r>
          </a:p>
          <a:p>
            <a:r>
              <a:rPr lang="en-US" altLang="en-US" sz="1600" b="1" dirty="0">
                <a:latin typeface="Courier New" pitchFamily="49" charset="0"/>
              </a:rPr>
              <a:t>{</a:t>
            </a:r>
          </a:p>
          <a:p>
            <a:r>
              <a:rPr lang="en-US" altLang="en-US" sz="1600" b="1" dirty="0">
                <a:latin typeface="Courier New" pitchFamily="49" charset="0"/>
              </a:rPr>
              <a:t>   if (</a:t>
            </a:r>
            <a:r>
              <a:rPr lang="en-US" altLang="en-US" sz="1600" b="1" dirty="0" err="1">
                <a:latin typeface="Courier New" pitchFamily="49" charset="0"/>
              </a:rPr>
              <a:t>amt</a:t>
            </a:r>
            <a:r>
              <a:rPr lang="en-US" altLang="en-US" sz="1600" b="1" dirty="0">
                <a:latin typeface="Courier New" pitchFamily="49" charset="0"/>
              </a:rPr>
              <a:t> == 1)    </a:t>
            </a:r>
            <a:r>
              <a:rPr lang="en-US" altLang="en-US" sz="1600" b="1" dirty="0">
                <a:solidFill>
                  <a:srgbClr val="FF0000"/>
                </a:solidFill>
                <a:latin typeface="Courier New" pitchFamily="49" charset="0"/>
              </a:rPr>
              <a:t>this-&gt;</a:t>
            </a:r>
            <a:r>
              <a:rPr lang="en-US" altLang="en-US" sz="9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en-US" altLang="en-US" sz="1600" b="1" dirty="0">
                <a:latin typeface="Courier New" pitchFamily="49" charset="0"/>
              </a:rPr>
              <a:t>num1s++;</a:t>
            </a:r>
          </a:p>
          <a:p>
            <a:r>
              <a:rPr lang="en-US" altLang="en-US" sz="1600" b="1" dirty="0">
                <a:latin typeface="Courier New" pitchFamily="49" charset="0"/>
              </a:rPr>
              <a:t>   else if (</a:t>
            </a:r>
            <a:r>
              <a:rPr lang="en-US" altLang="en-US" sz="1600" b="1" dirty="0" err="1">
                <a:latin typeface="Courier New" pitchFamily="49" charset="0"/>
              </a:rPr>
              <a:t>amt</a:t>
            </a:r>
            <a:r>
              <a:rPr lang="en-US" altLang="en-US" sz="1600" b="1" dirty="0">
                <a:latin typeface="Courier New" pitchFamily="49" charset="0"/>
              </a:rPr>
              <a:t>==5) </a:t>
            </a:r>
            <a:r>
              <a:rPr lang="en-US" altLang="en-US" sz="1600" b="1" dirty="0">
                <a:solidFill>
                  <a:srgbClr val="FF0000"/>
                </a:solidFill>
                <a:latin typeface="Courier New" pitchFamily="49" charset="0"/>
              </a:rPr>
              <a:t>this-&gt; </a:t>
            </a:r>
            <a:r>
              <a:rPr lang="en-US" altLang="en-US" sz="1600" b="1" dirty="0">
                <a:latin typeface="Courier New" pitchFamily="49" charset="0"/>
              </a:rPr>
              <a:t>num5s++;</a:t>
            </a:r>
          </a:p>
          <a:p>
            <a:r>
              <a:rPr lang="en-US" altLang="en-US" sz="1600" b="1" dirty="0">
                <a:latin typeface="Courier New" pitchFamily="49" charset="0"/>
              </a:rPr>
              <a:t>}</a:t>
            </a:r>
          </a:p>
          <a:p>
            <a:r>
              <a:rPr lang="en-US" altLang="en-US" sz="1600" b="1" dirty="0">
                <a:latin typeface="Courier New" pitchFamily="49" charset="0"/>
              </a:rPr>
              <a:t>...</a:t>
            </a:r>
          </a:p>
        </p:txBody>
      </p:sp>
      <p:sp>
        <p:nvSpPr>
          <p:cNvPr id="281640" name="Text Box 40"/>
          <p:cNvSpPr txBox="1">
            <a:spLocks noChangeArrowheads="1"/>
          </p:cNvSpPr>
          <p:nvPr/>
        </p:nvSpPr>
        <p:spPr bwMode="auto">
          <a:xfrm>
            <a:off x="1219200" y="4267200"/>
            <a:ext cx="7651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b="0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281670" name="Line 70"/>
          <p:cNvSpPr>
            <a:spLocks noChangeShapeType="1"/>
          </p:cNvSpPr>
          <p:nvPr/>
        </p:nvSpPr>
        <p:spPr bwMode="auto">
          <a:xfrm>
            <a:off x="228600" y="4094252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6108313" y="847101"/>
            <a:ext cx="2930266" cy="1036638"/>
            <a:chOff x="6108313" y="847101"/>
            <a:chExt cx="2930266" cy="1036638"/>
          </a:xfrm>
        </p:grpSpPr>
        <p:grpSp>
          <p:nvGrpSpPr>
            <p:cNvPr id="37" name="Group 28"/>
            <p:cNvGrpSpPr>
              <a:grpSpLocks/>
            </p:cNvGrpSpPr>
            <p:nvPr/>
          </p:nvGrpSpPr>
          <p:grpSpPr bwMode="auto">
            <a:xfrm>
              <a:off x="6108313" y="847101"/>
              <a:ext cx="2083311" cy="1036638"/>
              <a:chOff x="4404" y="316"/>
              <a:chExt cx="780" cy="653"/>
            </a:xfrm>
          </p:grpSpPr>
          <p:sp>
            <p:nvSpPr>
              <p:cNvPr id="38" name="Rectangle 10"/>
              <p:cNvSpPr>
                <a:spLocks noChangeArrowheads="1"/>
              </p:cNvSpPr>
              <p:nvPr/>
            </p:nvSpPr>
            <p:spPr bwMode="auto">
              <a:xfrm>
                <a:off x="4550" y="431"/>
                <a:ext cx="634" cy="538"/>
              </a:xfrm>
              <a:prstGeom prst="rect">
                <a:avLst/>
              </a:prstGeom>
              <a:solidFill>
                <a:srgbClr val="006666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Text Box 14"/>
              <p:cNvSpPr txBox="1">
                <a:spLocks noChangeArrowheads="1"/>
              </p:cNvSpPr>
              <p:nvPr/>
            </p:nvSpPr>
            <p:spPr bwMode="auto">
              <a:xfrm>
                <a:off x="4404" y="316"/>
                <a:ext cx="138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en-US" sz="2800" dirty="0"/>
                  <a:t>a</a:t>
                </a:r>
                <a:endParaRPr lang="en-US" altLang="en-US" sz="2800" b="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0" name="Rectangle 15"/>
              <p:cNvSpPr>
                <a:spLocks noChangeArrowheads="1"/>
              </p:cNvSpPr>
              <p:nvPr/>
            </p:nvSpPr>
            <p:spPr bwMode="auto">
              <a:xfrm>
                <a:off x="4829" y="460"/>
                <a:ext cx="318" cy="201"/>
              </a:xfrm>
              <a:prstGeom prst="rect">
                <a:avLst/>
              </a:prstGeom>
              <a:solidFill>
                <a:srgbClr val="8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Text Box 16"/>
              <p:cNvSpPr txBox="1">
                <a:spLocks noChangeArrowheads="1"/>
              </p:cNvSpPr>
              <p:nvPr/>
            </p:nvSpPr>
            <p:spPr bwMode="auto">
              <a:xfrm>
                <a:off x="4543" y="434"/>
                <a:ext cx="307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en-US" sz="1800" b="0" dirty="0">
                    <a:solidFill>
                      <a:schemeClr val="bg1"/>
                    </a:solidFill>
                  </a:rPr>
                  <a:t>num1s</a:t>
                </a:r>
              </a:p>
            </p:txBody>
          </p:sp>
          <p:sp>
            <p:nvSpPr>
              <p:cNvPr id="42" name="Text Box 18"/>
              <p:cNvSpPr txBox="1">
                <a:spLocks noChangeArrowheads="1"/>
              </p:cNvSpPr>
              <p:nvPr/>
            </p:nvSpPr>
            <p:spPr bwMode="auto">
              <a:xfrm>
                <a:off x="4539" y="677"/>
                <a:ext cx="321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en-US" sz="1800" b="0" dirty="0">
                    <a:solidFill>
                      <a:schemeClr val="bg1"/>
                    </a:solidFill>
                  </a:rPr>
                  <a:t>num5s</a:t>
                </a:r>
              </a:p>
            </p:txBody>
          </p:sp>
          <p:sp>
            <p:nvSpPr>
              <p:cNvPr id="43" name="Rectangle 26"/>
              <p:cNvSpPr>
                <a:spLocks noChangeArrowheads="1"/>
              </p:cNvSpPr>
              <p:nvPr/>
            </p:nvSpPr>
            <p:spPr bwMode="auto">
              <a:xfrm>
                <a:off x="4829" y="701"/>
                <a:ext cx="317" cy="201"/>
              </a:xfrm>
              <a:prstGeom prst="rect">
                <a:avLst/>
              </a:prstGeom>
              <a:solidFill>
                <a:srgbClr val="8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8153400" y="933124"/>
              <a:ext cx="8851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1000</a:t>
              </a:r>
            </a:p>
          </p:txBody>
        </p:sp>
      </p:grpSp>
      <p:sp>
        <p:nvSpPr>
          <p:cNvPr id="46" name="Line 70"/>
          <p:cNvSpPr>
            <a:spLocks noChangeShapeType="1"/>
          </p:cNvSpPr>
          <p:nvPr/>
        </p:nvSpPr>
        <p:spPr bwMode="auto">
          <a:xfrm>
            <a:off x="279115" y="4646952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 bwMode="auto">
          <a:xfrm>
            <a:off x="1465693" y="4568190"/>
            <a:ext cx="319571" cy="228600"/>
          </a:xfrm>
          <a:prstGeom prst="rect">
            <a:avLst/>
          </a:prstGeom>
          <a:solidFill>
            <a:srgbClr val="CC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8" name="Line 70"/>
          <p:cNvSpPr>
            <a:spLocks noChangeShapeType="1"/>
          </p:cNvSpPr>
          <p:nvPr/>
        </p:nvSpPr>
        <p:spPr bwMode="auto">
          <a:xfrm>
            <a:off x="0" y="989032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Rectangle 48"/>
          <p:cNvSpPr/>
          <p:nvPr/>
        </p:nvSpPr>
        <p:spPr bwMode="auto">
          <a:xfrm>
            <a:off x="1904999" y="4984128"/>
            <a:ext cx="521707" cy="228600"/>
          </a:xfrm>
          <a:prstGeom prst="rect">
            <a:avLst/>
          </a:prstGeom>
          <a:solidFill>
            <a:srgbClr val="CC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601553" y="2190690"/>
            <a:ext cx="1449391" cy="400110"/>
            <a:chOff x="6477000" y="2552700"/>
            <a:chExt cx="1449391" cy="400110"/>
          </a:xfrm>
        </p:grpSpPr>
        <p:sp>
          <p:nvSpPr>
            <p:cNvPr id="50" name="Text Box 18"/>
            <p:cNvSpPr txBox="1">
              <a:spLocks noChangeArrowheads="1"/>
            </p:cNvSpPr>
            <p:nvPr/>
          </p:nvSpPr>
          <p:spPr bwMode="auto">
            <a:xfrm>
              <a:off x="6477000" y="2552700"/>
              <a:ext cx="649537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sz="2000" dirty="0">
                  <a:solidFill>
                    <a:schemeClr val="accent1">
                      <a:lumMod val="50000"/>
                    </a:schemeClr>
                  </a:solidFill>
                </a:rPr>
                <a:t>this</a:t>
              </a:r>
              <a:endParaRPr lang="en-US" altLang="en-US" sz="2000" b="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1" name="Rectangle 26"/>
            <p:cNvSpPr>
              <a:spLocks noChangeArrowheads="1"/>
            </p:cNvSpPr>
            <p:nvPr/>
          </p:nvSpPr>
          <p:spPr bwMode="auto">
            <a:xfrm>
              <a:off x="7079712" y="2590800"/>
              <a:ext cx="846679" cy="31908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 dirty="0"/>
                <a:t>1000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776966" y="2162776"/>
            <a:ext cx="276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929366" y="852756"/>
            <a:ext cx="276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cxnSp>
        <p:nvCxnSpPr>
          <p:cNvPr id="8" name="Curved Connector 7"/>
          <p:cNvCxnSpPr>
            <a:stCxn id="51" idx="3"/>
            <a:endCxn id="54" idx="3"/>
          </p:cNvCxnSpPr>
          <p:nvPr/>
        </p:nvCxnSpPr>
        <p:spPr bwMode="auto">
          <a:xfrm flipV="1">
            <a:off x="8050944" y="1083589"/>
            <a:ext cx="154460" cy="1304745"/>
          </a:xfrm>
          <a:prstGeom prst="curvedConnector3">
            <a:avLst>
              <a:gd name="adj1" fmla="val 247999"/>
            </a:avLst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Line 70"/>
          <p:cNvSpPr>
            <a:spLocks noChangeShapeType="1"/>
          </p:cNvSpPr>
          <p:nvPr/>
        </p:nvSpPr>
        <p:spPr bwMode="auto">
          <a:xfrm>
            <a:off x="228600" y="1489111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482016" y="1018142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9" name="Line 70"/>
          <p:cNvSpPr>
            <a:spLocks noChangeShapeType="1"/>
          </p:cNvSpPr>
          <p:nvPr/>
        </p:nvSpPr>
        <p:spPr bwMode="auto">
          <a:xfrm>
            <a:off x="27468" y="1735961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" name="Rectangle 9"/>
          <p:cNvSpPr>
            <a:spLocks noChangeArrowheads="1"/>
          </p:cNvSpPr>
          <p:nvPr/>
        </p:nvSpPr>
        <p:spPr bwMode="auto">
          <a:xfrm>
            <a:off x="2426707" y="886017"/>
            <a:ext cx="1493783" cy="277940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Line 70"/>
          <p:cNvSpPr>
            <a:spLocks noChangeShapeType="1"/>
          </p:cNvSpPr>
          <p:nvPr/>
        </p:nvSpPr>
        <p:spPr bwMode="auto">
          <a:xfrm>
            <a:off x="279115" y="5074178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" name="Text Box 40"/>
          <p:cNvSpPr txBox="1">
            <a:spLocks noChangeArrowheads="1"/>
          </p:cNvSpPr>
          <p:nvPr/>
        </p:nvSpPr>
        <p:spPr bwMode="auto">
          <a:xfrm>
            <a:off x="1726401" y="4708525"/>
            <a:ext cx="7651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b="0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63" name="Rectangle 9"/>
          <p:cNvSpPr>
            <a:spLocks noChangeArrowheads="1"/>
          </p:cNvSpPr>
          <p:nvPr/>
        </p:nvSpPr>
        <p:spPr bwMode="auto">
          <a:xfrm>
            <a:off x="2782725" y="1852209"/>
            <a:ext cx="1663151" cy="277940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" name="Line 70"/>
          <p:cNvSpPr>
            <a:spLocks noChangeShapeType="1"/>
          </p:cNvSpPr>
          <p:nvPr/>
        </p:nvSpPr>
        <p:spPr bwMode="auto">
          <a:xfrm>
            <a:off x="27468" y="1981654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Line 70"/>
          <p:cNvSpPr>
            <a:spLocks noChangeShapeType="1"/>
          </p:cNvSpPr>
          <p:nvPr/>
        </p:nvSpPr>
        <p:spPr bwMode="auto">
          <a:xfrm>
            <a:off x="352425" y="2457450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Line 70"/>
          <p:cNvSpPr>
            <a:spLocks noChangeShapeType="1"/>
          </p:cNvSpPr>
          <p:nvPr/>
        </p:nvSpPr>
        <p:spPr bwMode="auto">
          <a:xfrm>
            <a:off x="361950" y="2714625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" name="Line 70"/>
          <p:cNvSpPr>
            <a:spLocks noChangeShapeType="1"/>
          </p:cNvSpPr>
          <p:nvPr/>
        </p:nvSpPr>
        <p:spPr bwMode="auto">
          <a:xfrm>
            <a:off x="2533650" y="2476500"/>
            <a:ext cx="171450" cy="1905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7482016" y="1394789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522185" y="1380501"/>
            <a:ext cx="322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0" name="Line 70"/>
          <p:cNvSpPr>
            <a:spLocks noChangeShapeType="1"/>
          </p:cNvSpPr>
          <p:nvPr/>
        </p:nvSpPr>
        <p:spPr bwMode="auto">
          <a:xfrm>
            <a:off x="47625" y="2962275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" name="Rectangle 9"/>
          <p:cNvSpPr>
            <a:spLocks noChangeArrowheads="1"/>
          </p:cNvSpPr>
          <p:nvPr/>
        </p:nvSpPr>
        <p:spPr bwMode="auto">
          <a:xfrm>
            <a:off x="483607" y="1362267"/>
            <a:ext cx="764167" cy="277940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" name="Rectangle 9"/>
          <p:cNvSpPr>
            <a:spLocks noChangeArrowheads="1"/>
          </p:cNvSpPr>
          <p:nvPr/>
        </p:nvSpPr>
        <p:spPr bwMode="auto">
          <a:xfrm>
            <a:off x="2218241" y="1362267"/>
            <a:ext cx="764167" cy="277940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Rectangle 9"/>
          <p:cNvSpPr>
            <a:spLocks noChangeArrowheads="1"/>
          </p:cNvSpPr>
          <p:nvPr/>
        </p:nvSpPr>
        <p:spPr bwMode="auto">
          <a:xfrm>
            <a:off x="2695576" y="2351758"/>
            <a:ext cx="742950" cy="277940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Rectangle 9"/>
          <p:cNvSpPr>
            <a:spLocks noChangeArrowheads="1"/>
          </p:cNvSpPr>
          <p:nvPr/>
        </p:nvSpPr>
        <p:spPr bwMode="auto">
          <a:xfrm>
            <a:off x="2636837" y="2595866"/>
            <a:ext cx="849314" cy="277940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Text Box 64"/>
          <p:cNvSpPr txBox="1">
            <a:spLocks noChangeArrowheads="1"/>
          </p:cNvSpPr>
          <p:nvPr/>
        </p:nvSpPr>
        <p:spPr bwMode="auto">
          <a:xfrm>
            <a:off x="1060450" y="5562600"/>
            <a:ext cx="6711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b="0">
                <a:solidFill>
                  <a:schemeClr val="tx2"/>
                </a:solidFill>
              </a:rPr>
              <a:t>This is how it actually works under the hood….</a:t>
            </a:r>
          </a:p>
        </p:txBody>
      </p:sp>
      <p:sp>
        <p:nvSpPr>
          <p:cNvPr id="76" name="Text Box 65"/>
          <p:cNvSpPr txBox="1">
            <a:spLocks noChangeArrowheads="1"/>
          </p:cNvSpPr>
          <p:nvPr/>
        </p:nvSpPr>
        <p:spPr bwMode="auto">
          <a:xfrm>
            <a:off x="304800" y="6019800"/>
            <a:ext cx="8667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b="0" dirty="0">
                <a:solidFill>
                  <a:schemeClr val="tx2"/>
                </a:solidFill>
              </a:rPr>
              <a:t>But C++ hides the “</a:t>
            </a:r>
            <a:r>
              <a:rPr lang="en-US" altLang="en-US" b="0" dirty="0">
                <a:solidFill>
                  <a:srgbClr val="006666"/>
                </a:solidFill>
              </a:rPr>
              <a:t>this pointer</a:t>
            </a:r>
            <a:r>
              <a:rPr lang="en-US" altLang="en-US" b="0" dirty="0">
                <a:solidFill>
                  <a:schemeClr val="tx2"/>
                </a:solidFill>
              </a:rPr>
              <a:t>” from you to simplify things.</a:t>
            </a:r>
          </a:p>
        </p:txBody>
      </p:sp>
      <p:sp>
        <p:nvSpPr>
          <p:cNvPr id="77" name="Rectangle 2"/>
          <p:cNvSpPr txBox="1">
            <a:spLocks noChangeArrowheads="1"/>
          </p:cNvSpPr>
          <p:nvPr/>
        </p:nvSpPr>
        <p:spPr>
          <a:xfrm>
            <a:off x="685800" y="-76200"/>
            <a:ext cx="77724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altLang="en-US" sz="4000" kern="0">
                <a:latin typeface="Comic Sans MS" pitchFamily="66" charset="0"/>
              </a:rPr>
              <a:t>Classes and the “this” Pointer</a:t>
            </a:r>
            <a:endParaRPr lang="en-US" altLang="en-US" sz="4000" kern="0" dirty="0">
              <a:latin typeface="Comic Sans MS" pitchFamily="66" charset="0"/>
            </a:endParaRPr>
          </a:p>
        </p:txBody>
      </p:sp>
      <p:sp>
        <p:nvSpPr>
          <p:cNvPr id="78" name="Text Box 40"/>
          <p:cNvSpPr txBox="1">
            <a:spLocks noChangeArrowheads="1"/>
          </p:cNvSpPr>
          <p:nvPr/>
        </p:nvSpPr>
        <p:spPr bwMode="auto">
          <a:xfrm>
            <a:off x="2467544" y="4685052"/>
            <a:ext cx="34176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b="0" dirty="0">
                <a:solidFill>
                  <a:srgbClr val="FF0000"/>
                </a:solidFill>
              </a:rPr>
              <a:t>5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6620249" y="2743200"/>
            <a:ext cx="1449391" cy="400110"/>
            <a:chOff x="6477000" y="2552700"/>
            <a:chExt cx="1449391" cy="400110"/>
          </a:xfrm>
        </p:grpSpPr>
        <p:sp>
          <p:nvSpPr>
            <p:cNvPr id="80" name="Text Box 18"/>
            <p:cNvSpPr txBox="1">
              <a:spLocks noChangeArrowheads="1"/>
            </p:cNvSpPr>
            <p:nvPr/>
          </p:nvSpPr>
          <p:spPr bwMode="auto">
            <a:xfrm>
              <a:off x="6477000" y="2552700"/>
              <a:ext cx="6351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sz="2000" dirty="0" err="1">
                  <a:solidFill>
                    <a:schemeClr val="accent1">
                      <a:lumMod val="50000"/>
                    </a:schemeClr>
                  </a:solidFill>
                </a:rPr>
                <a:t>amt</a:t>
              </a:r>
              <a:endParaRPr lang="en-US" altLang="en-US" sz="2000" b="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81" name="Rectangle 26"/>
            <p:cNvSpPr>
              <a:spLocks noChangeArrowheads="1"/>
            </p:cNvSpPr>
            <p:nvPr/>
          </p:nvSpPr>
          <p:spPr bwMode="auto">
            <a:xfrm>
              <a:off x="7079712" y="2590800"/>
              <a:ext cx="846679" cy="31908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 dirty="0"/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133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1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47143E-6 L 0.22726 -0.54592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816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54" y="-27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816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7.40741E-7 L 0.21215 -0.45579 " pathEditMode="relative" rAng="0" ptsTypes="AA">
                                      <p:cBhvr>
                                        <p:cTn id="13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08" y="-22801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48148E-6 L 0.27813 -0.44977 " pathEditMode="relative" rAng="0" ptsTypes="AA">
                                      <p:cBhvr>
                                        <p:cTn id="143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06" y="-2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640" grpId="0"/>
      <p:bldP spid="281640" grpId="1"/>
      <p:bldP spid="281640" grpId="2"/>
      <p:bldP spid="281670" grpId="0" animBg="1"/>
      <p:bldP spid="281670" grpId="1" animBg="1"/>
      <p:bldP spid="46" grpId="0" animBg="1"/>
      <p:bldP spid="46" grpId="1" animBg="1"/>
      <p:bldP spid="4" grpId="0" animBg="1"/>
      <p:bldP spid="48" grpId="0" animBg="1"/>
      <p:bldP spid="48" grpId="1" animBg="1"/>
      <p:bldP spid="49" grpId="0" animBg="1"/>
      <p:bldP spid="57" grpId="0" animBg="1"/>
      <p:bldP spid="57" grpId="1" animBg="1"/>
      <p:bldP spid="9" grpId="0"/>
      <p:bldP spid="59" grpId="0" animBg="1"/>
      <p:bldP spid="59" grpId="1" animBg="1"/>
      <p:bldP spid="60" grpId="0" animBg="1"/>
      <p:bldP spid="61" grpId="0" animBg="1"/>
      <p:bldP spid="61" grpId="1" animBg="1"/>
      <p:bldP spid="62" grpId="0"/>
      <p:bldP spid="62" grpId="1"/>
      <p:bldP spid="63" grpId="0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/>
      <p:bldP spid="68" grpId="1"/>
      <p:bldP spid="69" grpId="0"/>
      <p:bldP spid="70" grpId="0" animBg="1"/>
      <p:bldP spid="70" grpId="1" animBg="1"/>
      <p:bldP spid="71" grpId="0" animBg="1"/>
      <p:bldP spid="72" grpId="0" animBg="1"/>
      <p:bldP spid="73" grpId="0" animBg="1"/>
      <p:bldP spid="74" grpId="0" animBg="1"/>
      <p:bldP spid="75" grpId="0" autoUpdateAnimBg="0"/>
      <p:bldP spid="76" grpId="0" autoUpdateAnimBg="0"/>
      <p:bldP spid="78" grpId="0"/>
      <p:bldP spid="78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67" name="Rectangle 19"/>
          <p:cNvSpPr>
            <a:spLocks noChangeArrowheads="1"/>
          </p:cNvSpPr>
          <p:nvPr/>
        </p:nvSpPr>
        <p:spPr bwMode="auto">
          <a:xfrm>
            <a:off x="104775" y="1905000"/>
            <a:ext cx="4772025" cy="284638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3668" name="Rectangle 20"/>
          <p:cNvSpPr>
            <a:spLocks noChangeArrowheads="1"/>
          </p:cNvSpPr>
          <p:nvPr/>
        </p:nvSpPr>
        <p:spPr bwMode="auto">
          <a:xfrm>
            <a:off x="120650" y="4876800"/>
            <a:ext cx="4756150" cy="1844675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3669" name="Text Box 21"/>
          <p:cNvSpPr txBox="1">
            <a:spLocks noChangeArrowheads="1"/>
          </p:cNvSpPr>
          <p:nvPr/>
        </p:nvSpPr>
        <p:spPr bwMode="auto">
          <a:xfrm>
            <a:off x="104775" y="4800600"/>
            <a:ext cx="4130675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1800" b="1" dirty="0" err="1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main()</a:t>
            </a: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 Wallet a;</a:t>
            </a:r>
          </a:p>
          <a:p>
            <a:pPr algn="l"/>
            <a:endParaRPr lang="en-US" altLang="en-US" sz="1200" b="1" dirty="0">
              <a:solidFill>
                <a:schemeClr val="tx2"/>
              </a:solidFill>
              <a:latin typeface="Courier New" pitchFamily="49" charset="0"/>
            </a:endParaRP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altLang="en-US" sz="1800" b="1" dirty="0" err="1">
                <a:solidFill>
                  <a:schemeClr val="tx2"/>
                </a:solidFill>
                <a:latin typeface="Courier New" pitchFamily="49" charset="0"/>
              </a:rPr>
              <a:t>a.Init</a:t>
            </a:r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();</a:t>
            </a:r>
          </a:p>
          <a:p>
            <a:pPr algn="l"/>
            <a:endParaRPr lang="en-US" altLang="en-US" sz="1800" b="1" dirty="0">
              <a:latin typeface="Courier New" pitchFamily="49" charset="0"/>
            </a:endParaRP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83670" name="Rectangle 22"/>
          <p:cNvSpPr>
            <a:spLocks noChangeArrowheads="1"/>
          </p:cNvSpPr>
          <p:nvPr/>
        </p:nvSpPr>
        <p:spPr bwMode="auto">
          <a:xfrm>
            <a:off x="76200" y="1905000"/>
            <a:ext cx="4876800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1600" b="1" dirty="0">
                <a:latin typeface="Courier New" pitchFamily="49" charset="0"/>
              </a:rPr>
              <a:t>void Wallet::</a:t>
            </a:r>
            <a:r>
              <a:rPr lang="en-US" altLang="en-US" sz="1600" b="1" dirty="0" err="1">
                <a:latin typeface="Courier New" pitchFamily="49" charset="0"/>
              </a:rPr>
              <a:t>Init</a:t>
            </a:r>
            <a:r>
              <a:rPr lang="en-US" altLang="en-US" sz="1600" b="1" dirty="0">
                <a:latin typeface="Courier New" pitchFamily="49" charset="0"/>
              </a:rPr>
              <a:t>() </a:t>
            </a:r>
          </a:p>
          <a:p>
            <a:r>
              <a:rPr lang="en-US" altLang="en-US" sz="1600" b="1" dirty="0">
                <a:latin typeface="Courier New" pitchFamily="49" charset="0"/>
              </a:rPr>
              <a:t>{</a:t>
            </a:r>
          </a:p>
          <a:p>
            <a:r>
              <a:rPr lang="en-US" altLang="en-US" sz="1600" b="1" dirty="0">
                <a:latin typeface="Courier New" pitchFamily="49" charset="0"/>
              </a:rPr>
              <a:t>   num1s = num5s = 0; </a:t>
            </a:r>
          </a:p>
          <a:p>
            <a:endParaRPr lang="en-US" altLang="en-US" sz="1600" b="1" dirty="0">
              <a:latin typeface="Courier New" pitchFamily="49" charset="0"/>
            </a:endParaRPr>
          </a:p>
          <a:p>
            <a:r>
              <a:rPr lang="en-US" altLang="en-US" sz="1600" b="1" dirty="0">
                <a:latin typeface="Courier New" pitchFamily="49" charset="0"/>
              </a:rPr>
              <a:t>}</a:t>
            </a:r>
          </a:p>
          <a:p>
            <a:r>
              <a:rPr lang="en-US" altLang="en-US" sz="1600" b="1" dirty="0">
                <a:latin typeface="Courier New" pitchFamily="49" charset="0"/>
              </a:rPr>
              <a:t>void Wallet::</a:t>
            </a:r>
            <a:r>
              <a:rPr lang="en-US" altLang="en-US" sz="1600" b="1" dirty="0" err="1">
                <a:latin typeface="Courier New" pitchFamily="49" charset="0"/>
              </a:rPr>
              <a:t>AddBill</a:t>
            </a:r>
            <a:r>
              <a:rPr lang="en-US" altLang="en-US" sz="1600" b="1" dirty="0">
                <a:latin typeface="Courier New" pitchFamily="49" charset="0"/>
              </a:rPr>
              <a:t>(</a:t>
            </a:r>
            <a:r>
              <a:rPr lang="en-US" altLang="en-US" sz="1600" b="1" dirty="0" err="1">
                <a:latin typeface="Courier New" pitchFamily="49" charset="0"/>
              </a:rPr>
              <a:t>int</a:t>
            </a:r>
            <a:r>
              <a:rPr lang="en-US" altLang="en-US" sz="1600" b="1" dirty="0">
                <a:latin typeface="Courier New" pitchFamily="49" charset="0"/>
              </a:rPr>
              <a:t> </a:t>
            </a:r>
            <a:r>
              <a:rPr lang="en-US" altLang="en-US" sz="1600" b="1" dirty="0" err="1">
                <a:latin typeface="Courier New" pitchFamily="49" charset="0"/>
              </a:rPr>
              <a:t>amt</a:t>
            </a:r>
            <a:r>
              <a:rPr lang="en-US" altLang="en-US" sz="1600" b="1" dirty="0">
                <a:latin typeface="Courier New" pitchFamily="49" charset="0"/>
              </a:rPr>
              <a:t>) </a:t>
            </a:r>
          </a:p>
          <a:p>
            <a:r>
              <a:rPr lang="en-US" altLang="en-US" sz="1600" b="1" dirty="0">
                <a:latin typeface="Courier New" pitchFamily="49" charset="0"/>
              </a:rPr>
              <a:t>{</a:t>
            </a:r>
          </a:p>
          <a:p>
            <a:r>
              <a:rPr lang="en-US" altLang="en-US" sz="1600" b="1" dirty="0">
                <a:latin typeface="Courier New" pitchFamily="49" charset="0"/>
              </a:rPr>
              <a:t>   if (</a:t>
            </a:r>
            <a:r>
              <a:rPr lang="en-US" altLang="en-US" sz="1600" b="1" dirty="0" err="1">
                <a:latin typeface="Courier New" pitchFamily="49" charset="0"/>
              </a:rPr>
              <a:t>amt</a:t>
            </a:r>
            <a:r>
              <a:rPr lang="en-US" altLang="en-US" sz="1600" b="1" dirty="0">
                <a:latin typeface="Courier New" pitchFamily="49" charset="0"/>
              </a:rPr>
              <a:t> == 1)             num1s++;</a:t>
            </a:r>
          </a:p>
          <a:p>
            <a:r>
              <a:rPr lang="en-US" altLang="en-US" sz="1600" b="1" dirty="0">
                <a:latin typeface="Courier New" pitchFamily="49" charset="0"/>
              </a:rPr>
              <a:t>   else if (</a:t>
            </a:r>
            <a:r>
              <a:rPr lang="en-US" altLang="en-US" sz="1600" b="1" dirty="0" err="1">
                <a:latin typeface="Courier New" pitchFamily="49" charset="0"/>
              </a:rPr>
              <a:t>amt</a:t>
            </a:r>
            <a:r>
              <a:rPr lang="en-US" altLang="en-US" sz="1600" b="1" dirty="0">
                <a:latin typeface="Courier New" pitchFamily="49" charset="0"/>
              </a:rPr>
              <a:t> == 5)        num5s++;</a:t>
            </a:r>
          </a:p>
          <a:p>
            <a:r>
              <a:rPr lang="en-US" altLang="en-US" sz="1600" b="1" dirty="0">
                <a:latin typeface="Courier New" pitchFamily="49" charset="0"/>
              </a:rPr>
              <a:t>}</a:t>
            </a:r>
          </a:p>
          <a:p>
            <a:r>
              <a:rPr lang="en-US" altLang="en-US" sz="1600" b="1" dirty="0">
                <a:latin typeface="Courier New" pitchFamily="49" charset="0"/>
              </a:rPr>
              <a:t>...</a:t>
            </a:r>
          </a:p>
        </p:txBody>
      </p:sp>
      <p:sp>
        <p:nvSpPr>
          <p:cNvPr id="283678" name="Text Box 30"/>
          <p:cNvSpPr txBox="1">
            <a:spLocks noChangeArrowheads="1"/>
          </p:cNvSpPr>
          <p:nvPr/>
        </p:nvSpPr>
        <p:spPr bwMode="auto">
          <a:xfrm>
            <a:off x="4876800" y="1885116"/>
            <a:ext cx="43434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2000" b="0" dirty="0">
                <a:solidFill>
                  <a:schemeClr val="tx1"/>
                </a:solidFill>
              </a:rPr>
              <a:t>Your class’s methods can use the </a:t>
            </a:r>
            <a:r>
              <a:rPr lang="en-US" altLang="en-US" sz="2000" b="0" dirty="0">
                <a:solidFill>
                  <a:srgbClr val="FF0066"/>
                </a:solidFill>
              </a:rPr>
              <a:t>this </a:t>
            </a:r>
            <a:r>
              <a:rPr lang="en-US" altLang="en-US" sz="2000" b="0" dirty="0">
                <a:solidFill>
                  <a:schemeClr val="tx1"/>
                </a:solidFill>
              </a:rPr>
              <a:t>variable to determine their address in memory!</a:t>
            </a:r>
          </a:p>
        </p:txBody>
      </p:sp>
      <p:sp>
        <p:nvSpPr>
          <p:cNvPr id="283684" name="Text Box 36"/>
          <p:cNvSpPr txBox="1">
            <a:spLocks noChangeArrowheads="1"/>
          </p:cNvSpPr>
          <p:nvPr/>
        </p:nvSpPr>
        <p:spPr bwMode="auto">
          <a:xfrm>
            <a:off x="1219200" y="857250"/>
            <a:ext cx="67056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000" b="0" dirty="0">
                <a:solidFill>
                  <a:schemeClr val="tx2"/>
                </a:solidFill>
              </a:rPr>
              <a:t>While C++ hides the “</a:t>
            </a:r>
            <a:r>
              <a:rPr lang="en-US" altLang="en-US" sz="2000" b="0" dirty="0">
                <a:solidFill>
                  <a:srgbClr val="6600CC"/>
                </a:solidFill>
              </a:rPr>
              <a:t>this pointer</a:t>
            </a:r>
            <a:r>
              <a:rPr lang="en-US" altLang="en-US" sz="2000" b="0" dirty="0">
                <a:solidFill>
                  <a:schemeClr val="tx2"/>
                </a:solidFill>
              </a:rPr>
              <a:t>” from you, if you want, your class’s methods can explicitly use it.</a:t>
            </a:r>
          </a:p>
        </p:txBody>
      </p:sp>
      <p:sp>
        <p:nvSpPr>
          <p:cNvPr id="283687" name="Text Box 39"/>
          <p:cNvSpPr txBox="1">
            <a:spLocks noChangeArrowheads="1"/>
          </p:cNvSpPr>
          <p:nvPr/>
        </p:nvSpPr>
        <p:spPr bwMode="auto">
          <a:xfrm>
            <a:off x="438150" y="2633663"/>
            <a:ext cx="339227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600" dirty="0" err="1">
                <a:solidFill>
                  <a:srgbClr val="6600CC"/>
                </a:solidFill>
              </a:rPr>
              <a:t>cout</a:t>
            </a:r>
            <a:r>
              <a:rPr lang="en-US" altLang="en-US" sz="1600" dirty="0">
                <a:solidFill>
                  <a:srgbClr val="6600CC"/>
                </a:solidFill>
              </a:rPr>
              <a:t> &lt;&lt; “I am at address: “ &lt;&lt; </a:t>
            </a:r>
            <a:r>
              <a:rPr lang="en-US" altLang="en-US" sz="1600" dirty="0">
                <a:solidFill>
                  <a:srgbClr val="FF0000"/>
                </a:solidFill>
              </a:rPr>
              <a:t>this</a:t>
            </a:r>
            <a:r>
              <a:rPr lang="en-US" altLang="en-US" sz="1600" dirty="0">
                <a:solidFill>
                  <a:srgbClr val="6600CC"/>
                </a:solidFill>
              </a:rPr>
              <a:t>;</a:t>
            </a:r>
          </a:p>
        </p:txBody>
      </p:sp>
      <p:sp>
        <p:nvSpPr>
          <p:cNvPr id="283688" name="Text Box 40"/>
          <p:cNvSpPr txBox="1">
            <a:spLocks noChangeArrowheads="1"/>
          </p:cNvSpPr>
          <p:nvPr/>
        </p:nvSpPr>
        <p:spPr bwMode="auto">
          <a:xfrm>
            <a:off x="349250" y="6086475"/>
            <a:ext cx="35237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800" b="0" dirty="0" err="1">
                <a:solidFill>
                  <a:srgbClr val="6600CC"/>
                </a:solidFill>
              </a:rPr>
              <a:t>cout</a:t>
            </a:r>
            <a:r>
              <a:rPr lang="en-US" altLang="en-US" sz="1800" b="0" dirty="0">
                <a:solidFill>
                  <a:srgbClr val="6600CC"/>
                </a:solidFill>
              </a:rPr>
              <a:t> &lt;&lt; “a is at address: “ &lt;&lt; </a:t>
            </a:r>
            <a:r>
              <a:rPr lang="en-US" altLang="en-US" sz="1800" b="0" dirty="0">
                <a:solidFill>
                  <a:srgbClr val="FF0000"/>
                </a:solidFill>
              </a:rPr>
              <a:t>&amp;a</a:t>
            </a:r>
            <a:r>
              <a:rPr lang="en-US" altLang="en-US" sz="1800" b="0" dirty="0">
                <a:solidFill>
                  <a:srgbClr val="6600CC"/>
                </a:solidFill>
              </a:rPr>
              <a:t>;</a:t>
            </a:r>
          </a:p>
        </p:txBody>
      </p:sp>
      <p:sp>
        <p:nvSpPr>
          <p:cNvPr id="18" name="Line 70"/>
          <p:cNvSpPr>
            <a:spLocks noChangeShapeType="1"/>
          </p:cNvSpPr>
          <p:nvPr/>
        </p:nvSpPr>
        <p:spPr bwMode="auto">
          <a:xfrm>
            <a:off x="209550" y="5534025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5778317" y="4191030"/>
            <a:ext cx="2930266" cy="1036638"/>
            <a:chOff x="6108313" y="847101"/>
            <a:chExt cx="2930266" cy="1036638"/>
          </a:xfrm>
        </p:grpSpPr>
        <p:grpSp>
          <p:nvGrpSpPr>
            <p:cNvPr id="20" name="Group 28"/>
            <p:cNvGrpSpPr>
              <a:grpSpLocks/>
            </p:cNvGrpSpPr>
            <p:nvPr/>
          </p:nvGrpSpPr>
          <p:grpSpPr bwMode="auto">
            <a:xfrm>
              <a:off x="6108313" y="847101"/>
              <a:ext cx="2083311" cy="1036638"/>
              <a:chOff x="4404" y="316"/>
              <a:chExt cx="780" cy="653"/>
            </a:xfrm>
          </p:grpSpPr>
          <p:sp>
            <p:nvSpPr>
              <p:cNvPr id="22" name="Rectangle 10"/>
              <p:cNvSpPr>
                <a:spLocks noChangeArrowheads="1"/>
              </p:cNvSpPr>
              <p:nvPr/>
            </p:nvSpPr>
            <p:spPr bwMode="auto">
              <a:xfrm>
                <a:off x="4550" y="431"/>
                <a:ext cx="634" cy="538"/>
              </a:xfrm>
              <a:prstGeom prst="rect">
                <a:avLst/>
              </a:prstGeom>
              <a:solidFill>
                <a:srgbClr val="006666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Text Box 14"/>
              <p:cNvSpPr txBox="1">
                <a:spLocks noChangeArrowheads="1"/>
              </p:cNvSpPr>
              <p:nvPr/>
            </p:nvSpPr>
            <p:spPr bwMode="auto">
              <a:xfrm>
                <a:off x="4404" y="316"/>
                <a:ext cx="138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en-US" sz="2800" dirty="0"/>
                  <a:t>a</a:t>
                </a:r>
                <a:endParaRPr lang="en-US" altLang="en-US" sz="2800" b="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4" name="Rectangle 15"/>
              <p:cNvSpPr>
                <a:spLocks noChangeArrowheads="1"/>
              </p:cNvSpPr>
              <p:nvPr/>
            </p:nvSpPr>
            <p:spPr bwMode="auto">
              <a:xfrm>
                <a:off x="4829" y="460"/>
                <a:ext cx="318" cy="201"/>
              </a:xfrm>
              <a:prstGeom prst="rect">
                <a:avLst/>
              </a:prstGeom>
              <a:solidFill>
                <a:srgbClr val="8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Text Box 16"/>
              <p:cNvSpPr txBox="1">
                <a:spLocks noChangeArrowheads="1"/>
              </p:cNvSpPr>
              <p:nvPr/>
            </p:nvSpPr>
            <p:spPr bwMode="auto">
              <a:xfrm>
                <a:off x="4543" y="434"/>
                <a:ext cx="307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en-US" sz="1800" b="0" dirty="0">
                    <a:solidFill>
                      <a:schemeClr val="bg1"/>
                    </a:solidFill>
                  </a:rPr>
                  <a:t>num1s</a:t>
                </a:r>
              </a:p>
            </p:txBody>
          </p:sp>
          <p:sp>
            <p:nvSpPr>
              <p:cNvPr id="26" name="Text Box 18"/>
              <p:cNvSpPr txBox="1">
                <a:spLocks noChangeArrowheads="1"/>
              </p:cNvSpPr>
              <p:nvPr/>
            </p:nvSpPr>
            <p:spPr bwMode="auto">
              <a:xfrm>
                <a:off x="4539" y="677"/>
                <a:ext cx="321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en-US" sz="1800" b="0" dirty="0">
                    <a:solidFill>
                      <a:schemeClr val="bg1"/>
                    </a:solidFill>
                  </a:rPr>
                  <a:t>num5s</a:t>
                </a:r>
              </a:p>
            </p:txBody>
          </p:sp>
          <p:sp>
            <p:nvSpPr>
              <p:cNvPr id="27" name="Rectangle 26"/>
              <p:cNvSpPr>
                <a:spLocks noChangeArrowheads="1"/>
              </p:cNvSpPr>
              <p:nvPr/>
            </p:nvSpPr>
            <p:spPr bwMode="auto">
              <a:xfrm>
                <a:off x="4829" y="701"/>
                <a:ext cx="317" cy="201"/>
              </a:xfrm>
              <a:prstGeom prst="rect">
                <a:avLst/>
              </a:prstGeom>
              <a:solidFill>
                <a:srgbClr val="8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8153400" y="933124"/>
              <a:ext cx="8851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1000</a:t>
              </a:r>
            </a:p>
          </p:txBody>
        </p:sp>
      </p:grpSp>
      <p:sp>
        <p:nvSpPr>
          <p:cNvPr id="28" name="Line 70"/>
          <p:cNvSpPr>
            <a:spLocks noChangeShapeType="1"/>
          </p:cNvSpPr>
          <p:nvPr/>
        </p:nvSpPr>
        <p:spPr bwMode="auto">
          <a:xfrm>
            <a:off x="209550" y="6000750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Line 70"/>
          <p:cNvSpPr>
            <a:spLocks noChangeShapeType="1"/>
          </p:cNvSpPr>
          <p:nvPr/>
        </p:nvSpPr>
        <p:spPr bwMode="auto">
          <a:xfrm>
            <a:off x="-66675" y="2066925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Line 70"/>
          <p:cNvSpPr>
            <a:spLocks noChangeShapeType="1"/>
          </p:cNvSpPr>
          <p:nvPr/>
        </p:nvSpPr>
        <p:spPr bwMode="auto">
          <a:xfrm>
            <a:off x="285750" y="2571750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148141" y="4367391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143007" y="4743480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" name="Line 70"/>
          <p:cNvSpPr>
            <a:spLocks noChangeShapeType="1"/>
          </p:cNvSpPr>
          <p:nvPr/>
        </p:nvSpPr>
        <p:spPr bwMode="auto">
          <a:xfrm>
            <a:off x="285750" y="2802940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Text Box 30"/>
          <p:cNvSpPr txBox="1">
            <a:spLocks noChangeArrowheads="1"/>
          </p:cNvSpPr>
          <p:nvPr/>
        </p:nvSpPr>
        <p:spPr bwMode="auto">
          <a:xfrm>
            <a:off x="4971307" y="5819745"/>
            <a:ext cx="4343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2000" b="0" dirty="0">
                <a:solidFill>
                  <a:srgbClr val="6600CC"/>
                </a:solidFill>
              </a:rPr>
              <a:t>I am at address: 1000</a:t>
            </a:r>
          </a:p>
        </p:txBody>
      </p:sp>
      <p:sp>
        <p:nvSpPr>
          <p:cNvPr id="36" name="Line 70"/>
          <p:cNvSpPr>
            <a:spLocks noChangeShapeType="1"/>
          </p:cNvSpPr>
          <p:nvPr/>
        </p:nvSpPr>
        <p:spPr bwMode="auto">
          <a:xfrm>
            <a:off x="-19050" y="3031570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Line 70"/>
          <p:cNvSpPr>
            <a:spLocks noChangeShapeType="1"/>
          </p:cNvSpPr>
          <p:nvPr/>
        </p:nvSpPr>
        <p:spPr bwMode="auto">
          <a:xfrm>
            <a:off x="200025" y="6289120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Text Box 30"/>
          <p:cNvSpPr txBox="1">
            <a:spLocks noChangeArrowheads="1"/>
          </p:cNvSpPr>
          <p:nvPr/>
        </p:nvSpPr>
        <p:spPr bwMode="auto">
          <a:xfrm>
            <a:off x="4953000" y="6153090"/>
            <a:ext cx="4343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2000" b="0" dirty="0">
                <a:solidFill>
                  <a:srgbClr val="6600CC"/>
                </a:solidFill>
              </a:rPr>
              <a:t>a is at address: 1000</a:t>
            </a:r>
          </a:p>
        </p:txBody>
      </p:sp>
      <p:sp>
        <p:nvSpPr>
          <p:cNvPr id="39" name="Rectangle 2"/>
          <p:cNvSpPr txBox="1">
            <a:spLocks noChangeArrowheads="1"/>
          </p:cNvSpPr>
          <p:nvPr/>
        </p:nvSpPr>
        <p:spPr>
          <a:xfrm>
            <a:off x="685800" y="-76200"/>
            <a:ext cx="77724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altLang="en-US" sz="4000" kern="0">
                <a:latin typeface="Comic Sans MS" pitchFamily="66" charset="0"/>
              </a:rPr>
              <a:t>Classes and the “this” Pointer</a:t>
            </a:r>
            <a:endParaRPr lang="en-US" altLang="en-US" sz="4000" kern="0" dirty="0">
              <a:latin typeface="Comic Sans MS" pitchFamily="66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66725" y="2392948"/>
            <a:ext cx="3057247" cy="338554"/>
            <a:chOff x="466725" y="2392948"/>
            <a:chExt cx="3057247" cy="338554"/>
          </a:xfrm>
        </p:grpSpPr>
        <p:sp>
          <p:nvSpPr>
            <p:cNvPr id="41" name="Rectangle 19"/>
            <p:cNvSpPr>
              <a:spLocks noChangeArrowheads="1"/>
            </p:cNvSpPr>
            <p:nvPr/>
          </p:nvSpPr>
          <p:spPr bwMode="auto">
            <a:xfrm>
              <a:off x="514350" y="2462153"/>
              <a:ext cx="2305050" cy="219194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Text Box 39"/>
            <p:cNvSpPr txBox="1">
              <a:spLocks noChangeArrowheads="1"/>
            </p:cNvSpPr>
            <p:nvPr/>
          </p:nvSpPr>
          <p:spPr bwMode="auto">
            <a:xfrm>
              <a:off x="466725" y="2392948"/>
              <a:ext cx="3057247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sz="1600" dirty="0">
                  <a:solidFill>
                    <a:srgbClr val="FF0000"/>
                  </a:solidFill>
                </a:rPr>
                <a:t>this</a:t>
              </a:r>
              <a:r>
                <a:rPr lang="en-US" altLang="en-US" sz="1600" dirty="0">
                  <a:solidFill>
                    <a:srgbClr val="6600CC"/>
                  </a:solidFill>
                </a:rPr>
                <a:t>-&gt;num1s = </a:t>
              </a:r>
              <a:r>
                <a:rPr lang="en-US" altLang="en-US" sz="1600" dirty="0">
                  <a:solidFill>
                    <a:srgbClr val="FF0000"/>
                  </a:solidFill>
                </a:rPr>
                <a:t>this</a:t>
              </a:r>
              <a:r>
                <a:rPr lang="en-US" altLang="en-US" sz="1600" dirty="0">
                  <a:solidFill>
                    <a:srgbClr val="6600CC"/>
                  </a:solidFill>
                </a:rPr>
                <a:t>-&gt;num5s = 0;</a:t>
              </a:r>
            </a:p>
          </p:txBody>
        </p:sp>
      </p:grpSp>
      <p:sp>
        <p:nvSpPr>
          <p:cNvPr id="31" name="Rounded Rectangular Callout 30"/>
          <p:cNvSpPr/>
          <p:nvPr/>
        </p:nvSpPr>
        <p:spPr bwMode="auto">
          <a:xfrm>
            <a:off x="720725" y="395287"/>
            <a:ext cx="3938018" cy="1343025"/>
          </a:xfrm>
          <a:prstGeom prst="wedgeRoundRectCallout">
            <a:avLst>
              <a:gd name="adj1" fmla="val -48807"/>
              <a:gd name="adj2" fmla="val 102204"/>
              <a:gd name="adj3" fmla="val 1666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You can explicitly use the </a:t>
            </a:r>
            <a:r>
              <a:rPr lang="en-US" sz="1800" dirty="0">
                <a:solidFill>
                  <a:srgbClr val="FF0000"/>
                </a:solidFill>
              </a:rPr>
              <a:t>“this” variable </a:t>
            </a:r>
            <a:r>
              <a:rPr lang="en-US" sz="1800" dirty="0"/>
              <a:t>in your methods if you like!  </a:t>
            </a:r>
            <a:br>
              <a:rPr lang="en-US" sz="18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800" dirty="0">
                <a:solidFill>
                  <a:srgbClr val="6600CC"/>
                </a:solidFill>
              </a:rPr>
              <a:t>It works fine!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  <p:sp>
        <p:nvSpPr>
          <p:cNvPr id="43" name="Text Box 30"/>
          <p:cNvSpPr txBox="1">
            <a:spLocks noChangeArrowheads="1"/>
          </p:cNvSpPr>
          <p:nvPr/>
        </p:nvSpPr>
        <p:spPr bwMode="auto">
          <a:xfrm>
            <a:off x="5076825" y="3124200"/>
            <a:ext cx="38385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000" b="0" dirty="0">
                <a:solidFill>
                  <a:schemeClr val="tx1"/>
                </a:solidFill>
              </a:rPr>
              <a:t>So now you know how C++ classes work under the hood!</a:t>
            </a:r>
          </a:p>
        </p:txBody>
      </p:sp>
    </p:spTree>
    <p:extLst>
      <p:ext uri="{BB962C8B-B14F-4D97-AF65-F5344CB8AC3E}">
        <p14:creationId xmlns:p14="http://schemas.microsoft.com/office/powerpoint/2010/main" val="131424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3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3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3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44444E-6 L 0.1559 4.44444E-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59 4.44444E-6 L 0.29757 0.03333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83" y="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678" grpId="0" autoUpdateAnimBg="0"/>
      <p:bldP spid="283684" grpId="0"/>
      <p:bldP spid="283687" grpId="0"/>
      <p:bldP spid="283688" grpId="0"/>
      <p:bldP spid="18" grpId="0" animBg="1"/>
      <p:bldP spid="18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2" grpId="0"/>
      <p:bldP spid="33" grpId="0"/>
      <p:bldP spid="34" grpId="0" animBg="1"/>
      <p:bldP spid="34" grpId="1" animBg="1"/>
      <p:bldP spid="35" grpId="0"/>
      <p:bldP spid="36" grpId="0" animBg="1"/>
      <p:bldP spid="36" grpId="1" animBg="1"/>
      <p:bldP spid="37" grpId="0" animBg="1"/>
      <p:bldP spid="37" grpId="1" animBg="1"/>
      <p:bldP spid="38" grpId="0"/>
      <p:bldP spid="31" grpId="0" animBg="1"/>
      <p:bldP spid="31" grpId="1" animBg="1"/>
      <p:bldP spid="31" grpId="2" animBg="1"/>
      <p:bldP spid="31" grpId="3" animBg="1"/>
      <p:bldP spid="43" grpId="0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C45FD-7C4B-4D3D-9CFD-C5452E98D1B3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3" name="Rectangle 11"/>
          <p:cNvSpPr>
            <a:spLocks noChangeArrowheads="1"/>
          </p:cNvSpPr>
          <p:nvPr/>
        </p:nvSpPr>
        <p:spPr bwMode="auto">
          <a:xfrm>
            <a:off x="509047" y="37708"/>
            <a:ext cx="828851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Copy Construction</a:t>
            </a:r>
            <a:endParaRPr lang="en-US" sz="4000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524000"/>
            <a:ext cx="6044921" cy="375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926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509047" y="37708"/>
            <a:ext cx="828851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Copy Construction…</a:t>
            </a:r>
            <a:br>
              <a:rPr lang="en-US" sz="3200" dirty="0">
                <a:solidFill>
                  <a:schemeClr val="tx2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Why should you care?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09047" y="1279591"/>
            <a:ext cx="6042582" cy="531917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29" y="1279591"/>
            <a:ext cx="2402823" cy="1307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4145" y="1533392"/>
            <a:ext cx="554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Copy Construction is required in all nontrivial C++ programs.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4145" y="2864143"/>
            <a:ext cx="55429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If you fail to use it properly, it can result in </a:t>
            </a:r>
            <a:r>
              <a:rPr lang="en-US" sz="2800" dirty="0">
                <a:solidFill>
                  <a:srgbClr val="FF0000"/>
                </a:solidFill>
              </a:rPr>
              <a:t>nasty bugs </a:t>
            </a:r>
            <a:r>
              <a:rPr lang="en-US" sz="2800" dirty="0"/>
              <a:t>and </a:t>
            </a:r>
            <a:r>
              <a:rPr lang="en-US" sz="2800" dirty="0">
                <a:solidFill>
                  <a:srgbClr val="FF0000"/>
                </a:solidFill>
              </a:rPr>
              <a:t>crashes</a:t>
            </a:r>
            <a:r>
              <a:rPr lang="en-US" sz="2800" dirty="0"/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8890" y="5877580"/>
            <a:ext cx="5542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 pay attention!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384" y="1292243"/>
            <a:ext cx="1260890" cy="12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737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F681A-A1E3-4DB0-9B49-8DE78EBCAE16}" type="slidenum">
              <a:rPr lang="en-US"/>
              <a:pPr/>
              <a:t>59</a:t>
            </a:fld>
            <a:endParaRPr lang="en-US"/>
          </a:p>
        </p:txBody>
      </p:sp>
      <p:sp>
        <p:nvSpPr>
          <p:cNvPr id="530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Construction</a:t>
            </a:r>
          </a:p>
        </p:txBody>
      </p:sp>
      <p:sp>
        <p:nvSpPr>
          <p:cNvPr id="530436" name="Text Box 4"/>
          <p:cNvSpPr txBox="1">
            <a:spLocks noChangeArrowheads="1"/>
          </p:cNvSpPr>
          <p:nvPr/>
        </p:nvSpPr>
        <p:spPr bwMode="auto">
          <a:xfrm>
            <a:off x="4918075" y="1243013"/>
            <a:ext cx="3768725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200" dirty="0">
                <a:solidFill>
                  <a:schemeClr val="tx2"/>
                </a:solidFill>
                <a:latin typeface="Comic Sans MS" pitchFamily="66" charset="0"/>
              </a:rPr>
              <a:t>      Last time we saw how to create a </a:t>
            </a:r>
            <a:r>
              <a:rPr lang="en-US" sz="2200" dirty="0">
                <a:solidFill>
                  <a:srgbClr val="6600CC"/>
                </a:solidFill>
                <a:latin typeface="Comic Sans MS" pitchFamily="66" charset="0"/>
              </a:rPr>
              <a:t>constructor function</a:t>
            </a:r>
            <a:r>
              <a:rPr lang="en-US" sz="2200" dirty="0">
                <a:solidFill>
                  <a:schemeClr val="tx2"/>
                </a:solidFill>
                <a:latin typeface="Comic Sans MS" pitchFamily="66" charset="0"/>
              </a:rPr>
              <a:t> for a class…</a:t>
            </a:r>
          </a:p>
        </p:txBody>
      </p:sp>
      <p:sp>
        <p:nvSpPr>
          <p:cNvPr id="530437" name="Rectangle 5"/>
          <p:cNvSpPr>
            <a:spLocks noChangeArrowheads="1"/>
          </p:cNvSpPr>
          <p:nvPr/>
        </p:nvSpPr>
        <p:spPr bwMode="auto">
          <a:xfrm>
            <a:off x="131763" y="1157288"/>
            <a:ext cx="4786312" cy="3416300"/>
          </a:xfrm>
          <a:prstGeom prst="rect">
            <a:avLst/>
          </a:prstGeom>
          <a:solidFill>
            <a:srgbClr val="FFFFE5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class Circ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public: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</a:rPr>
              <a:t> </a:t>
            </a:r>
          </a:p>
          <a:p>
            <a:pPr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GetArea(void) const;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private: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m_x, m_y, m_rad;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};</a:t>
            </a:r>
            <a:endParaRPr lang="en-US" sz="100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530438" name="Rectangle 6"/>
          <p:cNvSpPr>
            <a:spLocks noChangeArrowheads="1"/>
          </p:cNvSpPr>
          <p:nvPr/>
        </p:nvSpPr>
        <p:spPr bwMode="auto">
          <a:xfrm>
            <a:off x="266700" y="2085975"/>
            <a:ext cx="45720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6600CC"/>
                </a:solidFill>
                <a:latin typeface="Courier New" pitchFamily="49" charset="0"/>
              </a:rPr>
              <a:t> 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Circ(int x, int y, int r)</a:t>
            </a:r>
            <a:endParaRPr lang="en-US" sz="1800">
              <a:solidFill>
                <a:srgbClr val="6600CC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{</a:t>
            </a:r>
            <a:endParaRPr lang="en-US" sz="1800">
              <a:solidFill>
                <a:srgbClr val="6600CC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  m_x = x; m_y = y;  m_rad = r;</a:t>
            </a:r>
            <a:endParaRPr lang="en-US" sz="1800">
              <a:solidFill>
                <a:srgbClr val="6600CC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}</a:t>
            </a:r>
          </a:p>
        </p:txBody>
      </p:sp>
      <p:sp>
        <p:nvSpPr>
          <p:cNvPr id="530439" name="Text Box 7"/>
          <p:cNvSpPr txBox="1">
            <a:spLocks noChangeArrowheads="1"/>
          </p:cNvSpPr>
          <p:nvPr/>
        </p:nvSpPr>
        <p:spPr bwMode="auto">
          <a:xfrm>
            <a:off x="5146675" y="2667000"/>
            <a:ext cx="349885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200" dirty="0">
                <a:solidFill>
                  <a:schemeClr val="tx2"/>
                </a:solidFill>
                <a:latin typeface="Comic Sans MS" pitchFamily="66" charset="0"/>
              </a:rPr>
              <a:t>   Our simple constructor accepts three </a:t>
            </a:r>
            <a:r>
              <a:rPr lang="en-US" sz="2200" dirty="0" err="1">
                <a:solidFill>
                  <a:srgbClr val="6600CC"/>
                </a:solidFill>
                <a:latin typeface="Comic Sans MS" pitchFamily="66" charset="0"/>
              </a:rPr>
              <a:t>ints</a:t>
            </a:r>
            <a:r>
              <a:rPr lang="en-US" sz="2200" dirty="0">
                <a:solidFill>
                  <a:schemeClr val="tx2"/>
                </a:solidFill>
                <a:latin typeface="Comic Sans MS" pitchFamily="66" charset="0"/>
              </a:rPr>
              <a:t> as arguments..</a:t>
            </a:r>
          </a:p>
        </p:txBody>
      </p:sp>
      <p:sp>
        <p:nvSpPr>
          <p:cNvPr id="530440" name="Line 8"/>
          <p:cNvSpPr>
            <a:spLocks noChangeShapeType="1"/>
          </p:cNvSpPr>
          <p:nvPr/>
        </p:nvSpPr>
        <p:spPr bwMode="auto">
          <a:xfrm>
            <a:off x="1143000" y="2438400"/>
            <a:ext cx="2667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30441" name="Text Box 9"/>
          <p:cNvSpPr txBox="1">
            <a:spLocks noChangeArrowheads="1"/>
          </p:cNvSpPr>
          <p:nvPr/>
        </p:nvSpPr>
        <p:spPr bwMode="auto">
          <a:xfrm>
            <a:off x="4946650" y="4008438"/>
            <a:ext cx="4038600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200">
                <a:solidFill>
                  <a:schemeClr val="accent2"/>
                </a:solidFill>
                <a:latin typeface="Comic Sans MS" pitchFamily="66" charset="0"/>
              </a:rPr>
              <a:t>Question</a:t>
            </a:r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: Can constructors accept other types of variables as parameters?</a:t>
            </a:r>
          </a:p>
        </p:txBody>
      </p:sp>
      <p:sp>
        <p:nvSpPr>
          <p:cNvPr id="530442" name="Text Box 10"/>
          <p:cNvSpPr txBox="1">
            <a:spLocks noChangeArrowheads="1"/>
          </p:cNvSpPr>
          <p:nvPr/>
        </p:nvSpPr>
        <p:spPr bwMode="auto">
          <a:xfrm>
            <a:off x="5105400" y="5410200"/>
            <a:ext cx="387985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200">
                <a:solidFill>
                  <a:schemeClr val="accent2"/>
                </a:solidFill>
                <a:latin typeface="Comic Sans MS" pitchFamily="66" charset="0"/>
              </a:rPr>
              <a:t>Let’s see…</a:t>
            </a:r>
            <a:endParaRPr lang="en-US" sz="2200">
              <a:solidFill>
                <a:schemeClr val="tx2"/>
              </a:solidFill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0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0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30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0436" grpId="0"/>
      <p:bldP spid="530437" grpId="0" animBg="1"/>
      <p:bldP spid="530438" grpId="0"/>
      <p:bldP spid="530439" grpId="0"/>
      <p:bldP spid="530440" grpId="0" animBg="1"/>
      <p:bldP spid="530440" grpId="1" animBg="1"/>
      <p:bldP spid="530441" grpId="0"/>
      <p:bldP spid="5304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009A2-46EB-4707-BF4E-10CC39DEB4C3}" type="slidenum">
              <a:rPr lang="en-US"/>
              <a:pPr/>
              <a:t>6</a:t>
            </a:fld>
            <a:endParaRPr lang="en-US"/>
          </a:p>
        </p:txBody>
      </p:sp>
      <p:sp>
        <p:nvSpPr>
          <p:cNvPr id="355330" name="Rectangle 2"/>
          <p:cNvSpPr>
            <a:spLocks noChangeArrowheads="1"/>
          </p:cNvSpPr>
          <p:nvPr/>
        </p:nvSpPr>
        <p:spPr bwMode="auto">
          <a:xfrm>
            <a:off x="752475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Variable Addresses</a:t>
            </a:r>
          </a:p>
        </p:txBody>
      </p:sp>
      <p:sp>
        <p:nvSpPr>
          <p:cNvPr id="355331" name="Rectangle 3"/>
          <p:cNvSpPr>
            <a:spLocks noChangeArrowheads="1"/>
          </p:cNvSpPr>
          <p:nvPr/>
        </p:nvSpPr>
        <p:spPr bwMode="auto">
          <a:xfrm>
            <a:off x="6924675" y="19050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32" name="Rectangle 4"/>
          <p:cNvSpPr>
            <a:spLocks noChangeArrowheads="1"/>
          </p:cNvSpPr>
          <p:nvPr/>
        </p:nvSpPr>
        <p:spPr bwMode="auto">
          <a:xfrm>
            <a:off x="6924675" y="22098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33" name="Rectangle 5"/>
          <p:cNvSpPr>
            <a:spLocks noChangeArrowheads="1"/>
          </p:cNvSpPr>
          <p:nvPr/>
        </p:nvSpPr>
        <p:spPr bwMode="auto">
          <a:xfrm>
            <a:off x="6924675" y="25146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34" name="Rectangle 6"/>
          <p:cNvSpPr>
            <a:spLocks noChangeArrowheads="1"/>
          </p:cNvSpPr>
          <p:nvPr/>
        </p:nvSpPr>
        <p:spPr bwMode="auto">
          <a:xfrm>
            <a:off x="6924675" y="28194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35" name="Rectangle 7"/>
          <p:cNvSpPr>
            <a:spLocks noChangeArrowheads="1"/>
          </p:cNvSpPr>
          <p:nvPr/>
        </p:nvSpPr>
        <p:spPr bwMode="auto">
          <a:xfrm>
            <a:off x="6924675" y="31242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36" name="Rectangle 8"/>
          <p:cNvSpPr>
            <a:spLocks noChangeArrowheads="1"/>
          </p:cNvSpPr>
          <p:nvPr/>
        </p:nvSpPr>
        <p:spPr bwMode="auto">
          <a:xfrm>
            <a:off x="6924675" y="34290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37" name="Rectangle 9"/>
          <p:cNvSpPr>
            <a:spLocks noChangeArrowheads="1"/>
          </p:cNvSpPr>
          <p:nvPr/>
        </p:nvSpPr>
        <p:spPr bwMode="auto">
          <a:xfrm>
            <a:off x="6924675" y="37338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38" name="Rectangle 10"/>
          <p:cNvSpPr>
            <a:spLocks noChangeArrowheads="1"/>
          </p:cNvSpPr>
          <p:nvPr/>
        </p:nvSpPr>
        <p:spPr bwMode="auto">
          <a:xfrm>
            <a:off x="6924675" y="40386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39" name="Rectangle 11"/>
          <p:cNvSpPr>
            <a:spLocks noChangeArrowheads="1"/>
          </p:cNvSpPr>
          <p:nvPr/>
        </p:nvSpPr>
        <p:spPr bwMode="auto">
          <a:xfrm>
            <a:off x="6924675" y="43434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40" name="Rectangle 12"/>
          <p:cNvSpPr>
            <a:spLocks noChangeArrowheads="1"/>
          </p:cNvSpPr>
          <p:nvPr/>
        </p:nvSpPr>
        <p:spPr bwMode="auto">
          <a:xfrm>
            <a:off x="6924675" y="46482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41" name="Rectangle 13"/>
          <p:cNvSpPr>
            <a:spLocks noChangeArrowheads="1"/>
          </p:cNvSpPr>
          <p:nvPr/>
        </p:nvSpPr>
        <p:spPr bwMode="auto">
          <a:xfrm>
            <a:off x="6924675" y="49530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42" name="Rectangle 14"/>
          <p:cNvSpPr>
            <a:spLocks noChangeArrowheads="1"/>
          </p:cNvSpPr>
          <p:nvPr/>
        </p:nvSpPr>
        <p:spPr bwMode="auto">
          <a:xfrm>
            <a:off x="6924675" y="52578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43" name="Text Box 15"/>
          <p:cNvSpPr txBox="1">
            <a:spLocks noChangeArrowheads="1"/>
          </p:cNvSpPr>
          <p:nvPr/>
        </p:nvSpPr>
        <p:spPr bwMode="auto">
          <a:xfrm>
            <a:off x="66674" y="1311275"/>
            <a:ext cx="602932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990000"/>
                </a:solidFill>
              </a:rPr>
              <a:t>Important</a:t>
            </a:r>
            <a:r>
              <a:rPr lang="en-US" dirty="0"/>
              <a:t>: The address of a variable is defined to be the </a:t>
            </a:r>
            <a:r>
              <a:rPr lang="en-US" i="1" dirty="0">
                <a:solidFill>
                  <a:schemeClr val="accent2"/>
                </a:solidFill>
              </a:rPr>
              <a:t>lowest </a:t>
            </a:r>
            <a:r>
              <a:rPr lang="en-US" dirty="0"/>
              <a:t>address in memory where the variable is stored.</a:t>
            </a:r>
          </a:p>
        </p:txBody>
      </p:sp>
      <p:sp>
        <p:nvSpPr>
          <p:cNvPr id="355344" name="Text Box 16"/>
          <p:cNvSpPr txBox="1">
            <a:spLocks noChangeArrowheads="1"/>
          </p:cNvSpPr>
          <p:nvPr/>
        </p:nvSpPr>
        <p:spPr bwMode="auto">
          <a:xfrm>
            <a:off x="7153275" y="1447800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355345" name="Rectangle 17"/>
          <p:cNvSpPr>
            <a:spLocks noChangeArrowheads="1"/>
          </p:cNvSpPr>
          <p:nvPr/>
        </p:nvSpPr>
        <p:spPr bwMode="auto">
          <a:xfrm>
            <a:off x="6924675" y="9906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46" name="Rectangle 18"/>
          <p:cNvSpPr>
            <a:spLocks noChangeArrowheads="1"/>
          </p:cNvSpPr>
          <p:nvPr/>
        </p:nvSpPr>
        <p:spPr bwMode="auto">
          <a:xfrm>
            <a:off x="6924675" y="12954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47" name="Rectangle 19"/>
          <p:cNvSpPr>
            <a:spLocks noChangeArrowheads="1"/>
          </p:cNvSpPr>
          <p:nvPr/>
        </p:nvSpPr>
        <p:spPr bwMode="auto">
          <a:xfrm>
            <a:off x="6924675" y="61722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48" name="Text Box 20"/>
          <p:cNvSpPr txBox="1">
            <a:spLocks noChangeArrowheads="1"/>
          </p:cNvSpPr>
          <p:nvPr/>
        </p:nvSpPr>
        <p:spPr bwMode="auto">
          <a:xfrm>
            <a:off x="7153275" y="5410200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355349" name="Rectangle 21"/>
          <p:cNvSpPr>
            <a:spLocks noChangeArrowheads="1"/>
          </p:cNvSpPr>
          <p:nvPr/>
        </p:nvSpPr>
        <p:spPr bwMode="auto">
          <a:xfrm>
            <a:off x="6924675" y="58674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50" name="Rectangle 22"/>
          <p:cNvSpPr>
            <a:spLocks noChangeArrowheads="1"/>
          </p:cNvSpPr>
          <p:nvPr/>
        </p:nvSpPr>
        <p:spPr bwMode="auto">
          <a:xfrm>
            <a:off x="6924675" y="64770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51" name="Text Box 23"/>
          <p:cNvSpPr txBox="1">
            <a:spLocks noChangeArrowheads="1"/>
          </p:cNvSpPr>
          <p:nvPr/>
        </p:nvSpPr>
        <p:spPr bwMode="auto">
          <a:xfrm>
            <a:off x="7732713" y="966788"/>
            <a:ext cx="14033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00000000</a:t>
            </a:r>
          </a:p>
          <a:p>
            <a:r>
              <a:rPr lang="en-US" sz="2000" b="1">
                <a:latin typeface="Courier New" pitchFamily="49" charset="0"/>
              </a:rPr>
              <a:t>00000001</a:t>
            </a:r>
          </a:p>
        </p:txBody>
      </p:sp>
      <p:sp>
        <p:nvSpPr>
          <p:cNvPr id="355352" name="Text Box 24"/>
          <p:cNvSpPr txBox="1">
            <a:spLocks noChangeArrowheads="1"/>
          </p:cNvSpPr>
          <p:nvPr/>
        </p:nvSpPr>
        <p:spPr bwMode="auto">
          <a:xfrm>
            <a:off x="7732713" y="1892300"/>
            <a:ext cx="1403350" cy="374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00001000</a:t>
            </a:r>
          </a:p>
          <a:p>
            <a:r>
              <a:rPr lang="en-US" sz="2000" b="1">
                <a:latin typeface="Courier New" pitchFamily="49" charset="0"/>
              </a:rPr>
              <a:t>00001001</a:t>
            </a:r>
          </a:p>
          <a:p>
            <a:r>
              <a:rPr lang="en-US" sz="2000" b="1">
                <a:latin typeface="Courier New" pitchFamily="49" charset="0"/>
              </a:rPr>
              <a:t>00001002</a:t>
            </a:r>
          </a:p>
          <a:p>
            <a:r>
              <a:rPr lang="en-US" sz="2000" b="1">
                <a:latin typeface="Courier New" pitchFamily="49" charset="0"/>
              </a:rPr>
              <a:t>00001003</a:t>
            </a:r>
          </a:p>
          <a:p>
            <a:r>
              <a:rPr lang="en-US" sz="2000" b="1">
                <a:latin typeface="Courier New" pitchFamily="49" charset="0"/>
              </a:rPr>
              <a:t>00001004</a:t>
            </a:r>
          </a:p>
          <a:p>
            <a:r>
              <a:rPr lang="en-US" sz="2000" b="1">
                <a:latin typeface="Courier New" pitchFamily="49" charset="0"/>
              </a:rPr>
              <a:t>00001005</a:t>
            </a:r>
          </a:p>
          <a:p>
            <a:r>
              <a:rPr lang="en-US" sz="2000" b="1">
                <a:latin typeface="Courier New" pitchFamily="49" charset="0"/>
              </a:rPr>
              <a:t>00001006</a:t>
            </a:r>
          </a:p>
          <a:p>
            <a:r>
              <a:rPr lang="en-US" sz="2000" b="1">
                <a:latin typeface="Courier New" pitchFamily="49" charset="0"/>
              </a:rPr>
              <a:t>00001007</a:t>
            </a:r>
          </a:p>
          <a:p>
            <a:r>
              <a:rPr lang="en-US" sz="2000" b="1">
                <a:latin typeface="Courier New" pitchFamily="49" charset="0"/>
              </a:rPr>
              <a:t>00001008</a:t>
            </a:r>
          </a:p>
          <a:p>
            <a:r>
              <a:rPr lang="en-US" sz="2000" b="1">
                <a:latin typeface="Courier New" pitchFamily="49" charset="0"/>
              </a:rPr>
              <a:t>00001009</a:t>
            </a:r>
          </a:p>
          <a:p>
            <a:r>
              <a:rPr lang="en-US" sz="2000" b="1">
                <a:latin typeface="Courier New" pitchFamily="49" charset="0"/>
              </a:rPr>
              <a:t>00001010</a:t>
            </a:r>
          </a:p>
          <a:p>
            <a:r>
              <a:rPr lang="en-US" sz="2000" b="1">
                <a:latin typeface="Courier New" pitchFamily="49" charset="0"/>
              </a:rPr>
              <a:t>00001011</a:t>
            </a:r>
          </a:p>
        </p:txBody>
      </p:sp>
      <p:sp>
        <p:nvSpPr>
          <p:cNvPr id="355353" name="Text Box 25"/>
          <p:cNvSpPr txBox="1">
            <a:spLocks noChangeArrowheads="1"/>
          </p:cNvSpPr>
          <p:nvPr/>
        </p:nvSpPr>
        <p:spPr bwMode="auto">
          <a:xfrm>
            <a:off x="7743825" y="5813425"/>
            <a:ext cx="140335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99999990</a:t>
            </a:r>
          </a:p>
          <a:p>
            <a:r>
              <a:rPr lang="en-US" sz="2000" b="1">
                <a:latin typeface="Courier New" pitchFamily="49" charset="0"/>
              </a:rPr>
              <a:t>99999991</a:t>
            </a:r>
          </a:p>
          <a:p>
            <a:r>
              <a:rPr lang="en-US" sz="2000" b="1">
                <a:latin typeface="Courier New" pitchFamily="49" charset="0"/>
              </a:rPr>
              <a:t>99999992</a:t>
            </a:r>
          </a:p>
        </p:txBody>
      </p:sp>
      <p:sp>
        <p:nvSpPr>
          <p:cNvPr id="355354" name="Text Box 26"/>
          <p:cNvSpPr txBox="1">
            <a:spLocks noChangeArrowheads="1"/>
          </p:cNvSpPr>
          <p:nvPr/>
        </p:nvSpPr>
        <p:spPr bwMode="auto">
          <a:xfrm>
            <a:off x="0" y="2743200"/>
            <a:ext cx="609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So, what is </a:t>
            </a:r>
            <a:r>
              <a:rPr lang="en-US" dirty="0">
                <a:solidFill>
                  <a:srgbClr val="006666"/>
                </a:solidFill>
              </a:rPr>
              <a:t>age’s</a:t>
            </a:r>
            <a:r>
              <a:rPr lang="en-US" dirty="0"/>
              <a:t> address in memory?</a:t>
            </a:r>
          </a:p>
        </p:txBody>
      </p:sp>
      <p:grpSp>
        <p:nvGrpSpPr>
          <p:cNvPr id="355356" name="Group 28"/>
          <p:cNvGrpSpPr>
            <a:grpSpLocks/>
          </p:cNvGrpSpPr>
          <p:nvPr/>
        </p:nvGrpSpPr>
        <p:grpSpPr bwMode="auto">
          <a:xfrm>
            <a:off x="6010275" y="3657600"/>
            <a:ext cx="1785938" cy="1295400"/>
            <a:chOff x="3744" y="2448"/>
            <a:chExt cx="1125" cy="816"/>
          </a:xfrm>
        </p:grpSpPr>
        <p:sp>
          <p:nvSpPr>
            <p:cNvPr id="355357" name="Text Box 29"/>
            <p:cNvSpPr txBox="1">
              <a:spLocks noChangeArrowheads="1"/>
            </p:cNvSpPr>
            <p:nvPr/>
          </p:nvSpPr>
          <p:spPr bwMode="auto">
            <a:xfrm>
              <a:off x="3744" y="2448"/>
              <a:ext cx="59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6666"/>
                  </a:solidFill>
                </a:rPr>
                <a:t>   age</a:t>
              </a:r>
            </a:p>
          </p:txBody>
        </p:sp>
        <p:sp>
          <p:nvSpPr>
            <p:cNvPr id="355358" name="Rectangle 30"/>
            <p:cNvSpPr>
              <a:spLocks noChangeArrowheads="1"/>
            </p:cNvSpPr>
            <p:nvPr/>
          </p:nvSpPr>
          <p:spPr bwMode="auto">
            <a:xfrm>
              <a:off x="4306" y="2496"/>
              <a:ext cx="563" cy="768"/>
            </a:xfrm>
            <a:prstGeom prst="rect">
              <a:avLst/>
            </a:prstGeom>
            <a:noFill/>
            <a:ln w="28575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55359" name="Text Box 31"/>
          <p:cNvSpPr txBox="1">
            <a:spLocks noChangeArrowheads="1"/>
          </p:cNvSpPr>
          <p:nvPr/>
        </p:nvSpPr>
        <p:spPr bwMode="auto">
          <a:xfrm>
            <a:off x="6951195" y="3957638"/>
            <a:ext cx="792630" cy="762000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sz="4400" dirty="0"/>
              <a:t>41</a:t>
            </a:r>
          </a:p>
        </p:txBody>
      </p:sp>
      <p:grpSp>
        <p:nvGrpSpPr>
          <p:cNvPr id="355360" name="Group 32"/>
          <p:cNvGrpSpPr>
            <a:grpSpLocks/>
          </p:cNvGrpSpPr>
          <p:nvPr/>
        </p:nvGrpSpPr>
        <p:grpSpPr bwMode="auto">
          <a:xfrm>
            <a:off x="5792788" y="5181606"/>
            <a:ext cx="2006600" cy="461963"/>
            <a:chOff x="3607" y="3216"/>
            <a:chExt cx="1264" cy="291"/>
          </a:xfrm>
        </p:grpSpPr>
        <p:sp>
          <p:nvSpPr>
            <p:cNvPr id="355361" name="Rectangle 33"/>
            <p:cNvSpPr>
              <a:spLocks noChangeArrowheads="1"/>
            </p:cNvSpPr>
            <p:nvPr/>
          </p:nvSpPr>
          <p:spPr bwMode="auto">
            <a:xfrm>
              <a:off x="3607" y="3216"/>
              <a:ext cx="68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6666"/>
                  </a:solidFill>
                </a:rPr>
                <a:t> grade</a:t>
              </a:r>
            </a:p>
          </p:txBody>
        </p:sp>
        <p:sp>
          <p:nvSpPr>
            <p:cNvPr id="355362" name="Rectangle 34"/>
            <p:cNvSpPr>
              <a:spLocks noChangeArrowheads="1"/>
            </p:cNvSpPr>
            <p:nvPr/>
          </p:nvSpPr>
          <p:spPr bwMode="auto">
            <a:xfrm>
              <a:off x="4300" y="3264"/>
              <a:ext cx="571" cy="206"/>
            </a:xfrm>
            <a:prstGeom prst="rect">
              <a:avLst/>
            </a:prstGeom>
            <a:noFill/>
            <a:ln w="28575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55363" name="Text Box 35"/>
          <p:cNvSpPr txBox="1">
            <a:spLocks noChangeArrowheads="1"/>
          </p:cNvSpPr>
          <p:nvPr/>
        </p:nvSpPr>
        <p:spPr bwMode="auto">
          <a:xfrm>
            <a:off x="7077075" y="5203825"/>
            <a:ext cx="555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66</a:t>
            </a:r>
          </a:p>
        </p:txBody>
      </p:sp>
      <p:sp>
        <p:nvSpPr>
          <p:cNvPr id="355364" name="Line 36"/>
          <p:cNvSpPr>
            <a:spLocks noChangeShapeType="1"/>
          </p:cNvSpPr>
          <p:nvPr/>
        </p:nvSpPr>
        <p:spPr bwMode="auto">
          <a:xfrm>
            <a:off x="7848600" y="4038600"/>
            <a:ext cx="11430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65" name="Text Box 37"/>
          <p:cNvSpPr txBox="1">
            <a:spLocks noChangeArrowheads="1"/>
          </p:cNvSpPr>
          <p:nvPr/>
        </p:nvSpPr>
        <p:spPr bwMode="auto">
          <a:xfrm>
            <a:off x="-152400" y="3429000"/>
            <a:ext cx="609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What about </a:t>
            </a:r>
            <a:r>
              <a:rPr lang="en-US" dirty="0">
                <a:solidFill>
                  <a:srgbClr val="006666"/>
                </a:solidFill>
              </a:rPr>
              <a:t>grade’s</a:t>
            </a:r>
            <a:r>
              <a:rPr lang="en-US" dirty="0"/>
              <a:t> address?</a:t>
            </a:r>
          </a:p>
        </p:txBody>
      </p:sp>
      <p:sp>
        <p:nvSpPr>
          <p:cNvPr id="355366" name="Line 38"/>
          <p:cNvSpPr>
            <a:spLocks noChangeShapeType="1"/>
          </p:cNvSpPr>
          <p:nvPr/>
        </p:nvSpPr>
        <p:spPr bwMode="auto">
          <a:xfrm>
            <a:off x="7848600" y="5573713"/>
            <a:ext cx="11430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Text Box 29"/>
          <p:cNvSpPr txBox="1">
            <a:spLocks noChangeArrowheads="1"/>
          </p:cNvSpPr>
          <p:nvPr/>
        </p:nvSpPr>
        <p:spPr bwMode="auto">
          <a:xfrm>
            <a:off x="1219200" y="4538008"/>
            <a:ext cx="3657600" cy="1938992"/>
          </a:xfrm>
          <a:prstGeom prst="rect">
            <a:avLst/>
          </a:prstGeom>
          <a:solidFill>
            <a:srgbClr val="ABFFE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void foo()</a:t>
            </a:r>
          </a:p>
          <a:p>
            <a:r>
              <a:rPr lang="en-US" dirty="0">
                <a:solidFill>
                  <a:srgbClr val="6600CC"/>
                </a:solidFill>
              </a:rPr>
              <a:t>{</a:t>
            </a:r>
          </a:p>
          <a:p>
            <a:r>
              <a:rPr lang="en-US" dirty="0">
                <a:solidFill>
                  <a:srgbClr val="6600CC"/>
                </a:solidFill>
              </a:rPr>
              <a:t>  </a:t>
            </a:r>
            <a:r>
              <a:rPr lang="en-US" dirty="0" err="1">
                <a:solidFill>
                  <a:srgbClr val="6600CC"/>
                </a:solidFill>
              </a:rPr>
              <a:t>int</a:t>
            </a:r>
            <a:r>
              <a:rPr lang="en-US" dirty="0">
                <a:solidFill>
                  <a:srgbClr val="6600CC"/>
                </a:solidFill>
              </a:rPr>
              <a:t> age = 41;</a:t>
            </a:r>
          </a:p>
          <a:p>
            <a:r>
              <a:rPr lang="en-US" dirty="0">
                <a:solidFill>
                  <a:srgbClr val="6600CC"/>
                </a:solidFill>
              </a:rPr>
              <a:t>  char grade = ‘A’;</a:t>
            </a:r>
          </a:p>
          <a:p>
            <a:r>
              <a:rPr lang="en-US" dirty="0">
                <a:solidFill>
                  <a:srgbClr val="6600CC"/>
                </a:solidFill>
              </a:rPr>
              <a:t>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354" grpId="0" autoUpdateAnimBg="0"/>
      <p:bldP spid="355364" grpId="0" animBg="1"/>
      <p:bldP spid="355365" grpId="0" autoUpdateAnimBg="0"/>
      <p:bldP spid="35536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37099-BBD7-4A4A-87A6-B113895B1175}" type="slidenum">
              <a:rPr lang="en-US"/>
              <a:pPr/>
              <a:t>60</a:t>
            </a:fld>
            <a:endParaRPr lang="en-US"/>
          </a:p>
        </p:txBody>
      </p:sp>
      <p:grpSp>
        <p:nvGrpSpPr>
          <p:cNvPr id="532492" name="Group 12"/>
          <p:cNvGrpSpPr>
            <a:grpSpLocks/>
          </p:cNvGrpSpPr>
          <p:nvPr/>
        </p:nvGrpSpPr>
        <p:grpSpPr bwMode="auto">
          <a:xfrm>
            <a:off x="131763" y="1157288"/>
            <a:ext cx="4786312" cy="3416300"/>
            <a:chOff x="83" y="729"/>
            <a:chExt cx="3015" cy="2152"/>
          </a:xfrm>
        </p:grpSpPr>
        <p:sp>
          <p:nvSpPr>
            <p:cNvPr id="532490" name="Rectangle 10"/>
            <p:cNvSpPr>
              <a:spLocks noChangeArrowheads="1"/>
            </p:cNvSpPr>
            <p:nvPr/>
          </p:nvSpPr>
          <p:spPr bwMode="auto">
            <a:xfrm>
              <a:off x="83" y="729"/>
              <a:ext cx="3015" cy="2152"/>
            </a:xfrm>
            <a:prstGeom prst="rect">
              <a:avLst/>
            </a:prstGeom>
            <a:solidFill>
              <a:srgbClr val="FFFFE5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class Circ</a:t>
              </a:r>
              <a:endParaRPr lang="en-US" sz="1800">
                <a:solidFill>
                  <a:schemeClr val="tx1"/>
                </a:solidFill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{</a:t>
              </a:r>
              <a:endParaRPr lang="en-US" sz="1800">
                <a:solidFill>
                  <a:schemeClr val="tx1"/>
                </a:solidFill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public:</a:t>
              </a:r>
              <a:endParaRPr lang="en-US" sz="1800">
                <a:solidFill>
                  <a:schemeClr val="tx1"/>
                </a:solidFill>
                <a:latin typeface="Courier New" pitchFamily="49" charset="0"/>
              </a:endParaRPr>
            </a:p>
            <a:p>
              <a:pPr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</a:rPr>
                <a:t> </a:t>
              </a:r>
            </a:p>
            <a:p>
              <a:pPr>
                <a:tabLst>
                  <a:tab pos="228600" algn="l"/>
                </a:tabLst>
              </a:pPr>
              <a:endParaRPr lang="en-US" sz="1800" b="1">
                <a:solidFill>
                  <a:schemeClr val="tx1"/>
                </a:solidFill>
                <a:latin typeface="Courier New" pitchFamily="49" charset="0"/>
              </a:endParaRPr>
            </a:p>
            <a:p>
              <a:pPr>
                <a:tabLst>
                  <a:tab pos="228600" algn="l"/>
                </a:tabLst>
              </a:pPr>
              <a:endParaRPr lang="en-US" sz="1800">
                <a:solidFill>
                  <a:schemeClr val="tx1"/>
                </a:solidFill>
                <a:latin typeface="Courier New" pitchFamily="49" charset="0"/>
              </a:endParaRPr>
            </a:p>
            <a:p>
              <a:pPr>
                <a:tabLst>
                  <a:tab pos="228600" algn="l"/>
                </a:tabLst>
              </a:pPr>
              <a:endParaRPr lang="en-US" sz="1800">
                <a:solidFill>
                  <a:schemeClr val="tx1"/>
                </a:solidFill>
                <a:latin typeface="Courier New" pitchFamily="49" charset="0"/>
              </a:endParaRPr>
            </a:p>
            <a:p>
              <a:pPr>
                <a:tabLst>
                  <a:tab pos="228600" algn="l"/>
                </a:tabLst>
              </a:pPr>
              <a:endParaRPr lang="en-US" sz="1800">
                <a:solidFill>
                  <a:schemeClr val="tx1"/>
                </a:solidFill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	float GetArea(void) const;</a:t>
              </a:r>
              <a:endParaRPr lang="en-US" sz="1800">
                <a:solidFill>
                  <a:schemeClr val="tx1"/>
                </a:solidFill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private:</a:t>
              </a:r>
              <a:endParaRPr lang="en-US" sz="1800">
                <a:solidFill>
                  <a:schemeClr val="tx1"/>
                </a:solidFill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	float m_x, m_y, m_rad;</a:t>
              </a:r>
              <a:endParaRPr lang="en-US" sz="1800">
                <a:solidFill>
                  <a:schemeClr val="tx1"/>
                </a:solidFill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};</a:t>
              </a:r>
              <a:endParaRPr lang="en-US" sz="1000">
                <a:solidFill>
                  <a:schemeClr val="tx1"/>
                </a:solidFill>
                <a:latin typeface="Courier New" pitchFamily="49" charset="0"/>
              </a:endParaRPr>
            </a:p>
          </p:txBody>
        </p:sp>
        <p:sp>
          <p:nvSpPr>
            <p:cNvPr id="532491" name="Rectangle 11"/>
            <p:cNvSpPr>
              <a:spLocks noChangeArrowheads="1"/>
            </p:cNvSpPr>
            <p:nvPr/>
          </p:nvSpPr>
          <p:spPr bwMode="auto">
            <a:xfrm>
              <a:off x="168" y="1314"/>
              <a:ext cx="2880" cy="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>
                  <a:solidFill>
                    <a:srgbClr val="6600CC"/>
                  </a:solidFill>
                  <a:latin typeface="Courier New" pitchFamily="49" charset="0"/>
                </a:rPr>
                <a:t> </a:t>
              </a:r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Circ(int x, int y, int r)</a:t>
              </a:r>
              <a:endParaRPr lang="en-US" sz="1800">
                <a:solidFill>
                  <a:srgbClr val="6600CC"/>
                </a:solidFill>
                <a:latin typeface="Courier New" pitchFamily="49" charset="0"/>
              </a:endParaRPr>
            </a:p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 {</a:t>
              </a:r>
              <a:endParaRPr lang="en-US" sz="1800">
                <a:solidFill>
                  <a:srgbClr val="6600CC"/>
                </a:solidFill>
                <a:latin typeface="Courier New" pitchFamily="49" charset="0"/>
              </a:endParaRPr>
            </a:p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   m_x = x; m_y = y;  m_rad = r;</a:t>
              </a:r>
              <a:endParaRPr lang="en-US" sz="1800">
                <a:solidFill>
                  <a:srgbClr val="6600CC"/>
                </a:solidFill>
                <a:latin typeface="Courier New" pitchFamily="49" charset="0"/>
              </a:endParaRPr>
            </a:p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 }</a:t>
              </a:r>
            </a:p>
          </p:txBody>
        </p:sp>
      </p:grpSp>
      <p:sp>
        <p:nvSpPr>
          <p:cNvPr id="532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Copy Construction</a:t>
            </a:r>
          </a:p>
        </p:txBody>
      </p:sp>
      <p:sp>
        <p:nvSpPr>
          <p:cNvPr id="532483" name="Text Box 3"/>
          <p:cNvSpPr txBox="1">
            <a:spLocks noChangeArrowheads="1"/>
          </p:cNvSpPr>
          <p:nvPr/>
        </p:nvSpPr>
        <p:spPr bwMode="auto">
          <a:xfrm>
            <a:off x="4724400" y="1243013"/>
            <a:ext cx="4302125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200" dirty="0">
                <a:solidFill>
                  <a:schemeClr val="tx2"/>
                </a:solidFill>
                <a:latin typeface="Comic Sans MS" pitchFamily="66" charset="0"/>
              </a:rPr>
              <a:t>   For example, what if I have </a:t>
            </a:r>
            <a:br>
              <a:rPr lang="en-US" sz="2200" dirty="0">
                <a:solidFill>
                  <a:schemeClr val="tx2"/>
                </a:solidFill>
                <a:latin typeface="Comic Sans MS" pitchFamily="66" charset="0"/>
              </a:rPr>
            </a:br>
            <a:r>
              <a:rPr lang="en-US" sz="2200" dirty="0">
                <a:solidFill>
                  <a:schemeClr val="tx2"/>
                </a:solidFill>
                <a:latin typeface="Comic Sans MS" pitchFamily="66" charset="0"/>
              </a:rPr>
              <a:t>a </a:t>
            </a:r>
            <a:r>
              <a:rPr lang="en-US" sz="2200" dirty="0">
                <a:solidFill>
                  <a:srgbClr val="6600CC"/>
                </a:solidFill>
                <a:latin typeface="Comic Sans MS" pitchFamily="66" charset="0"/>
              </a:rPr>
              <a:t>Point class</a:t>
            </a:r>
            <a:r>
              <a:rPr lang="en-US" sz="2200" dirty="0">
                <a:solidFill>
                  <a:schemeClr val="tx2"/>
                </a:solidFill>
                <a:latin typeface="Comic Sans MS" pitchFamily="66" charset="0"/>
              </a:rPr>
              <a:t> like this…</a:t>
            </a:r>
          </a:p>
        </p:txBody>
      </p:sp>
      <p:sp>
        <p:nvSpPr>
          <p:cNvPr id="532484" name="Rectangle 4"/>
          <p:cNvSpPr>
            <a:spLocks noChangeArrowheads="1"/>
          </p:cNvSpPr>
          <p:nvPr/>
        </p:nvSpPr>
        <p:spPr bwMode="auto">
          <a:xfrm>
            <a:off x="131763" y="1157288"/>
            <a:ext cx="4786312" cy="5338762"/>
          </a:xfrm>
          <a:prstGeom prst="rect">
            <a:avLst/>
          </a:prstGeom>
          <a:solidFill>
            <a:srgbClr val="FFFFE5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class Circ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public: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</a:rPr>
              <a:t> </a:t>
            </a: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GetArea(void) const;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private: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m_x, m_y, m_rad;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};</a:t>
            </a:r>
            <a:endParaRPr lang="en-US" sz="100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532485" name="Rectangle 5"/>
          <p:cNvSpPr>
            <a:spLocks noChangeArrowheads="1"/>
          </p:cNvSpPr>
          <p:nvPr/>
        </p:nvSpPr>
        <p:spPr bwMode="auto">
          <a:xfrm>
            <a:off x="228600" y="3692525"/>
            <a:ext cx="4572000" cy="161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6600CC"/>
                </a:solidFill>
                <a:latin typeface="Courier New" pitchFamily="49" charset="0"/>
              </a:rPr>
              <a:t> 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Circ(                         )</a:t>
            </a:r>
            <a:endParaRPr lang="en-US" sz="1800">
              <a:solidFill>
                <a:srgbClr val="6600CC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{</a:t>
            </a:r>
            <a:endParaRPr lang="en-US" sz="1800">
              <a:solidFill>
                <a:srgbClr val="6600CC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</a:t>
            </a:r>
          </a:p>
          <a:p>
            <a:endParaRPr lang="en-US" sz="1800">
              <a:solidFill>
                <a:srgbClr val="6600CC"/>
              </a:solidFill>
              <a:latin typeface="Courier New" pitchFamily="49" charset="0"/>
            </a:endParaRPr>
          </a:p>
          <a:p>
            <a:endParaRPr lang="en-US" sz="1000">
              <a:solidFill>
                <a:srgbClr val="6600CC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}</a:t>
            </a:r>
          </a:p>
        </p:txBody>
      </p:sp>
      <p:sp>
        <p:nvSpPr>
          <p:cNvPr id="532486" name="Text Box 6"/>
          <p:cNvSpPr txBox="1">
            <a:spLocks noChangeArrowheads="1"/>
          </p:cNvSpPr>
          <p:nvPr/>
        </p:nvSpPr>
        <p:spPr bwMode="auto">
          <a:xfrm>
            <a:off x="4800600" y="2184400"/>
            <a:ext cx="4184650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200" dirty="0">
                <a:solidFill>
                  <a:schemeClr val="tx2"/>
                </a:solidFill>
                <a:latin typeface="Comic Sans MS" pitchFamily="66" charset="0"/>
              </a:rPr>
              <a:t>   If we like, we can define a </a:t>
            </a:r>
            <a:r>
              <a:rPr lang="en-US" sz="2200" dirty="0" err="1">
                <a:solidFill>
                  <a:srgbClr val="6600CC"/>
                </a:solidFill>
                <a:latin typeface="Comic Sans MS" pitchFamily="66" charset="0"/>
              </a:rPr>
              <a:t>Circ</a:t>
            </a:r>
            <a:r>
              <a:rPr lang="en-US" sz="2200" dirty="0">
                <a:solidFill>
                  <a:srgbClr val="6600CC"/>
                </a:solidFill>
                <a:latin typeface="Comic Sans MS" pitchFamily="66" charset="0"/>
              </a:rPr>
              <a:t> constructor</a:t>
            </a:r>
            <a:r>
              <a:rPr lang="en-US" sz="2200" dirty="0">
                <a:solidFill>
                  <a:schemeClr val="tx2"/>
                </a:solidFill>
                <a:latin typeface="Comic Sans MS" pitchFamily="66" charset="0"/>
              </a:rPr>
              <a:t> that accepts a </a:t>
            </a:r>
            <a:r>
              <a:rPr lang="en-US" sz="2200" dirty="0">
                <a:solidFill>
                  <a:srgbClr val="6600CC"/>
                </a:solidFill>
                <a:latin typeface="Comic Sans MS" pitchFamily="66" charset="0"/>
              </a:rPr>
              <a:t>Point variable</a:t>
            </a:r>
            <a:r>
              <a:rPr lang="en-US" sz="2200" dirty="0">
                <a:solidFill>
                  <a:schemeClr val="tx2"/>
                </a:solidFill>
                <a:latin typeface="Comic Sans MS" pitchFamily="66" charset="0"/>
              </a:rPr>
              <a:t> as an argument!</a:t>
            </a:r>
          </a:p>
        </p:txBody>
      </p:sp>
      <p:sp>
        <p:nvSpPr>
          <p:cNvPr id="532489" name="Rectangle 9"/>
          <p:cNvSpPr>
            <a:spLocks noChangeArrowheads="1"/>
          </p:cNvSpPr>
          <p:nvPr/>
        </p:nvSpPr>
        <p:spPr bwMode="auto">
          <a:xfrm>
            <a:off x="228600" y="1295400"/>
            <a:ext cx="4572000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class Point // an x,y coordinate</a:t>
            </a: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public:</a:t>
            </a: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  int m_x, m_y; </a:t>
            </a: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};</a:t>
            </a:r>
          </a:p>
        </p:txBody>
      </p:sp>
      <p:sp>
        <p:nvSpPr>
          <p:cNvPr id="532493" name="Rectangle 13"/>
          <p:cNvSpPr>
            <a:spLocks noChangeArrowheads="1"/>
          </p:cNvSpPr>
          <p:nvPr/>
        </p:nvSpPr>
        <p:spPr bwMode="auto">
          <a:xfrm>
            <a:off x="1038225" y="3692525"/>
            <a:ext cx="2320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chemeClr val="accent2"/>
                </a:solidFill>
                <a:latin typeface="Courier New" pitchFamily="49" charset="0"/>
              </a:rPr>
              <a:t>const Point &amp;pt</a:t>
            </a:r>
          </a:p>
        </p:txBody>
      </p:sp>
      <p:sp>
        <p:nvSpPr>
          <p:cNvPr id="532494" name="Text Box 14"/>
          <p:cNvSpPr txBox="1">
            <a:spLocks noChangeArrowheads="1"/>
          </p:cNvSpPr>
          <p:nvPr/>
        </p:nvSpPr>
        <p:spPr bwMode="auto">
          <a:xfrm>
            <a:off x="4995863" y="3911600"/>
            <a:ext cx="4122737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And of course, we still want our constructor to have a </a:t>
            </a:r>
            <a:r>
              <a:rPr lang="en-US" sz="2200">
                <a:solidFill>
                  <a:srgbClr val="6600CC"/>
                </a:solidFill>
                <a:latin typeface="Comic Sans MS" pitchFamily="66" charset="0"/>
              </a:rPr>
              <a:t>radius parameter</a:t>
            </a:r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…</a:t>
            </a:r>
          </a:p>
        </p:txBody>
      </p:sp>
      <p:sp>
        <p:nvSpPr>
          <p:cNvPr id="532495" name="Rectangle 15"/>
          <p:cNvSpPr>
            <a:spLocks noChangeArrowheads="1"/>
          </p:cNvSpPr>
          <p:nvPr/>
        </p:nvSpPr>
        <p:spPr bwMode="auto">
          <a:xfrm>
            <a:off x="3089275" y="3686175"/>
            <a:ext cx="2320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chemeClr val="accent2"/>
                </a:solidFill>
                <a:latin typeface="Courier New" pitchFamily="49" charset="0"/>
              </a:rPr>
              <a:t>, int rad</a:t>
            </a:r>
          </a:p>
        </p:txBody>
      </p:sp>
      <p:sp>
        <p:nvSpPr>
          <p:cNvPr id="532496" name="Rectangle 16"/>
          <p:cNvSpPr>
            <a:spLocks noChangeArrowheads="1"/>
          </p:cNvSpPr>
          <p:nvPr/>
        </p:nvSpPr>
        <p:spPr bwMode="auto">
          <a:xfrm>
            <a:off x="609600" y="4143375"/>
            <a:ext cx="2320925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chemeClr val="accent2"/>
                </a:solidFill>
                <a:latin typeface="Courier New" pitchFamily="49" charset="0"/>
              </a:rPr>
              <a:t>m_x = pt.m_x;</a:t>
            </a:r>
          </a:p>
          <a:p>
            <a:r>
              <a:rPr lang="en-US" sz="1800" b="1">
                <a:solidFill>
                  <a:schemeClr val="accent2"/>
                </a:solidFill>
                <a:latin typeface="Courier New" pitchFamily="49" charset="0"/>
              </a:rPr>
              <a:t>m_y = pt.m_y;</a:t>
            </a:r>
          </a:p>
          <a:p>
            <a:r>
              <a:rPr lang="en-US" sz="1800" b="1">
                <a:solidFill>
                  <a:schemeClr val="accent2"/>
                </a:solidFill>
                <a:latin typeface="Courier New" pitchFamily="49" charset="0"/>
              </a:rPr>
              <a:t>m_rad = rad;</a:t>
            </a:r>
          </a:p>
        </p:txBody>
      </p:sp>
      <p:sp>
        <p:nvSpPr>
          <p:cNvPr id="532497" name="Text Box 17"/>
          <p:cNvSpPr txBox="1">
            <a:spLocks noChangeArrowheads="1"/>
          </p:cNvSpPr>
          <p:nvPr/>
        </p:nvSpPr>
        <p:spPr bwMode="auto">
          <a:xfrm>
            <a:off x="5029200" y="5334000"/>
            <a:ext cx="4122738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Finally, we can write our constructor’s </a:t>
            </a:r>
            <a:r>
              <a:rPr lang="en-US" sz="2200">
                <a:solidFill>
                  <a:srgbClr val="6600CC"/>
                </a:solidFill>
                <a:latin typeface="Comic Sans MS" pitchFamily="66" charset="0"/>
              </a:rPr>
              <a:t>body</a:t>
            </a:r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…</a:t>
            </a:r>
          </a:p>
        </p:txBody>
      </p:sp>
      <p:sp>
        <p:nvSpPr>
          <p:cNvPr id="532498" name="Text Box 18"/>
          <p:cNvSpPr txBox="1">
            <a:spLocks noChangeArrowheads="1"/>
          </p:cNvSpPr>
          <p:nvPr/>
        </p:nvSpPr>
        <p:spPr bwMode="auto">
          <a:xfrm>
            <a:off x="4953000" y="6202363"/>
            <a:ext cx="4122738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Allright, let’s see it in action…</a:t>
            </a:r>
          </a:p>
        </p:txBody>
      </p:sp>
      <p:sp>
        <p:nvSpPr>
          <p:cNvPr id="532499" name="AutoShape 19"/>
          <p:cNvSpPr>
            <a:spLocks noChangeArrowheads="1"/>
          </p:cNvSpPr>
          <p:nvPr/>
        </p:nvSpPr>
        <p:spPr bwMode="auto">
          <a:xfrm>
            <a:off x="2209800" y="2041525"/>
            <a:ext cx="2554288" cy="1463675"/>
          </a:xfrm>
          <a:prstGeom prst="wedgeRoundRectCallout">
            <a:avLst>
              <a:gd name="adj1" fmla="val -74986"/>
              <a:gd name="adj2" fmla="val 68440"/>
              <a:gd name="adj3" fmla="val 16667"/>
            </a:avLst>
          </a:prstGeom>
          <a:solidFill>
            <a:srgbClr val="FAF0F5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000"/>
              <a:t>const means that our function </a:t>
            </a:r>
            <a:r>
              <a:rPr lang="en-US" sz="2000">
                <a:solidFill>
                  <a:srgbClr val="6600CC"/>
                </a:solidFill>
              </a:rPr>
              <a:t>can’t modify</a:t>
            </a:r>
            <a:r>
              <a:rPr lang="en-US" sz="2000"/>
              <a:t> the </a:t>
            </a:r>
            <a:r>
              <a:rPr lang="en-US" sz="2000">
                <a:solidFill>
                  <a:srgbClr val="6600CC"/>
                </a:solidFill>
              </a:rPr>
              <a:t>pt</a:t>
            </a:r>
            <a:r>
              <a:rPr lang="en-US" sz="2000"/>
              <a:t> variable.</a:t>
            </a:r>
          </a:p>
        </p:txBody>
      </p:sp>
      <p:sp>
        <p:nvSpPr>
          <p:cNvPr id="532500" name="AutoShape 20"/>
          <p:cNvSpPr>
            <a:spLocks noChangeArrowheads="1"/>
          </p:cNvSpPr>
          <p:nvPr/>
        </p:nvSpPr>
        <p:spPr bwMode="auto">
          <a:xfrm>
            <a:off x="3495675" y="2000250"/>
            <a:ext cx="2792413" cy="1498600"/>
          </a:xfrm>
          <a:prstGeom prst="wedgeRoundRectCallout">
            <a:avLst>
              <a:gd name="adj1" fmla="val -72852"/>
              <a:gd name="adj2" fmla="val 68009"/>
              <a:gd name="adj3" fmla="val 16667"/>
            </a:avLst>
          </a:prstGeom>
          <a:solidFill>
            <a:srgbClr val="FAF0F5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000" dirty="0"/>
              <a:t>The &amp; means </a:t>
            </a:r>
            <a:br>
              <a:rPr lang="en-US" sz="2000" dirty="0"/>
            </a:br>
            <a:r>
              <a:rPr lang="en-US" sz="2000" dirty="0">
                <a:solidFill>
                  <a:srgbClr val="6600CC"/>
                </a:solidFill>
              </a:rPr>
              <a:t>“pass by reference”</a:t>
            </a:r>
            <a:r>
              <a:rPr lang="en-US" sz="2000" dirty="0"/>
              <a:t> which is more efficient.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32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532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532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532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532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532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32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32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32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32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5324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532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532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532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532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532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532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532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483" grpId="0"/>
      <p:bldP spid="532483" grpId="1"/>
      <p:bldP spid="532484" grpId="0" animBg="1"/>
      <p:bldP spid="532485" grpId="0"/>
      <p:bldP spid="532486" grpId="0"/>
      <p:bldP spid="532486" grpId="1"/>
      <p:bldP spid="532489" grpId="0"/>
      <p:bldP spid="532493" grpId="0"/>
      <p:bldP spid="532494" grpId="0"/>
      <p:bldP spid="532494" grpId="1"/>
      <p:bldP spid="532495" grpId="0"/>
      <p:bldP spid="532496" grpId="0"/>
      <p:bldP spid="532497" grpId="0"/>
      <p:bldP spid="532497" grpId="1"/>
      <p:bldP spid="532498" grpId="0"/>
      <p:bldP spid="532498" grpId="1"/>
      <p:bldP spid="532499" grpId="0" animBg="1"/>
      <p:bldP spid="532499" grpId="1" animBg="1"/>
      <p:bldP spid="532500" grpId="0" animBg="1"/>
      <p:bldP spid="532500" grpId="1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4B41C-7ED6-477C-BDB1-25F0E1F7FB1D}" type="slidenum">
              <a:rPr lang="en-US"/>
              <a:pPr/>
              <a:t>61</a:t>
            </a:fld>
            <a:endParaRPr lang="en-US"/>
          </a:p>
        </p:txBody>
      </p:sp>
      <p:grpSp>
        <p:nvGrpSpPr>
          <p:cNvPr id="534530" name="Group 2"/>
          <p:cNvGrpSpPr>
            <a:grpSpLocks/>
          </p:cNvGrpSpPr>
          <p:nvPr/>
        </p:nvGrpSpPr>
        <p:grpSpPr bwMode="auto">
          <a:xfrm>
            <a:off x="131763" y="1157288"/>
            <a:ext cx="4786312" cy="3416300"/>
            <a:chOff x="83" y="729"/>
            <a:chExt cx="3015" cy="2152"/>
          </a:xfrm>
        </p:grpSpPr>
        <p:sp>
          <p:nvSpPr>
            <p:cNvPr id="534531" name="Rectangle 3"/>
            <p:cNvSpPr>
              <a:spLocks noChangeArrowheads="1"/>
            </p:cNvSpPr>
            <p:nvPr/>
          </p:nvSpPr>
          <p:spPr bwMode="auto">
            <a:xfrm>
              <a:off x="83" y="729"/>
              <a:ext cx="3015" cy="2152"/>
            </a:xfrm>
            <a:prstGeom prst="rect">
              <a:avLst/>
            </a:prstGeom>
            <a:solidFill>
              <a:srgbClr val="FFFFE5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class Circ</a:t>
              </a:r>
              <a:endParaRPr lang="en-US" sz="1800">
                <a:solidFill>
                  <a:schemeClr val="tx1"/>
                </a:solidFill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{</a:t>
              </a:r>
              <a:endParaRPr lang="en-US" sz="1800">
                <a:solidFill>
                  <a:schemeClr val="tx1"/>
                </a:solidFill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public:</a:t>
              </a:r>
              <a:endParaRPr lang="en-US" sz="1800">
                <a:solidFill>
                  <a:schemeClr val="tx1"/>
                </a:solidFill>
                <a:latin typeface="Courier New" pitchFamily="49" charset="0"/>
              </a:endParaRPr>
            </a:p>
            <a:p>
              <a:pPr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</a:rPr>
                <a:t> </a:t>
              </a:r>
            </a:p>
            <a:p>
              <a:pPr>
                <a:tabLst>
                  <a:tab pos="228600" algn="l"/>
                </a:tabLst>
              </a:pPr>
              <a:endParaRPr lang="en-US" sz="1800" b="1">
                <a:solidFill>
                  <a:schemeClr val="tx1"/>
                </a:solidFill>
                <a:latin typeface="Courier New" pitchFamily="49" charset="0"/>
              </a:endParaRPr>
            </a:p>
            <a:p>
              <a:pPr>
                <a:tabLst>
                  <a:tab pos="228600" algn="l"/>
                </a:tabLst>
              </a:pPr>
              <a:endParaRPr lang="en-US" sz="1800">
                <a:solidFill>
                  <a:schemeClr val="tx1"/>
                </a:solidFill>
                <a:latin typeface="Courier New" pitchFamily="49" charset="0"/>
              </a:endParaRPr>
            </a:p>
            <a:p>
              <a:pPr>
                <a:tabLst>
                  <a:tab pos="228600" algn="l"/>
                </a:tabLst>
              </a:pPr>
              <a:endParaRPr lang="en-US" sz="1800">
                <a:solidFill>
                  <a:schemeClr val="tx1"/>
                </a:solidFill>
                <a:latin typeface="Courier New" pitchFamily="49" charset="0"/>
              </a:endParaRPr>
            </a:p>
            <a:p>
              <a:pPr>
                <a:tabLst>
                  <a:tab pos="228600" algn="l"/>
                </a:tabLst>
              </a:pPr>
              <a:endParaRPr lang="en-US" sz="1800">
                <a:solidFill>
                  <a:schemeClr val="tx1"/>
                </a:solidFill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	float GetArea(void) const;</a:t>
              </a:r>
              <a:endParaRPr lang="en-US" sz="1800">
                <a:solidFill>
                  <a:schemeClr val="tx1"/>
                </a:solidFill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private:</a:t>
              </a:r>
              <a:endParaRPr lang="en-US" sz="1800">
                <a:solidFill>
                  <a:schemeClr val="tx1"/>
                </a:solidFill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	float m_x, m_y, m_rad;</a:t>
              </a:r>
              <a:endParaRPr lang="en-US" sz="1800">
                <a:solidFill>
                  <a:schemeClr val="tx1"/>
                </a:solidFill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};</a:t>
              </a:r>
              <a:endParaRPr lang="en-US" sz="1000">
                <a:solidFill>
                  <a:schemeClr val="tx1"/>
                </a:solidFill>
                <a:latin typeface="Courier New" pitchFamily="49" charset="0"/>
              </a:endParaRPr>
            </a:p>
          </p:txBody>
        </p:sp>
        <p:sp>
          <p:nvSpPr>
            <p:cNvPr id="534532" name="Rectangle 4"/>
            <p:cNvSpPr>
              <a:spLocks noChangeArrowheads="1"/>
            </p:cNvSpPr>
            <p:nvPr/>
          </p:nvSpPr>
          <p:spPr bwMode="auto">
            <a:xfrm>
              <a:off x="168" y="1314"/>
              <a:ext cx="2880" cy="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>
                  <a:solidFill>
                    <a:srgbClr val="6600CC"/>
                  </a:solidFill>
                  <a:latin typeface="Courier New" pitchFamily="49" charset="0"/>
                </a:rPr>
                <a:t> </a:t>
              </a:r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Circ(int x, int y, int r)</a:t>
              </a:r>
              <a:endParaRPr lang="en-US" sz="1800">
                <a:solidFill>
                  <a:srgbClr val="6600CC"/>
                </a:solidFill>
                <a:latin typeface="Courier New" pitchFamily="49" charset="0"/>
              </a:endParaRPr>
            </a:p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 {</a:t>
              </a:r>
              <a:endParaRPr lang="en-US" sz="1800">
                <a:solidFill>
                  <a:srgbClr val="6600CC"/>
                </a:solidFill>
                <a:latin typeface="Courier New" pitchFamily="49" charset="0"/>
              </a:endParaRPr>
            </a:p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   m_x = x; m_y = y;  m_rad = r;</a:t>
              </a:r>
              <a:endParaRPr lang="en-US" sz="1800">
                <a:solidFill>
                  <a:srgbClr val="6600CC"/>
                </a:solidFill>
                <a:latin typeface="Courier New" pitchFamily="49" charset="0"/>
              </a:endParaRPr>
            </a:p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 }</a:t>
              </a:r>
            </a:p>
          </p:txBody>
        </p:sp>
      </p:grpSp>
      <p:sp>
        <p:nvSpPr>
          <p:cNvPr id="53453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Copy Construction</a:t>
            </a:r>
          </a:p>
        </p:txBody>
      </p:sp>
      <p:sp>
        <p:nvSpPr>
          <p:cNvPr id="534535" name="Rectangle 7"/>
          <p:cNvSpPr>
            <a:spLocks noChangeArrowheads="1"/>
          </p:cNvSpPr>
          <p:nvPr/>
        </p:nvSpPr>
        <p:spPr bwMode="auto">
          <a:xfrm>
            <a:off x="131763" y="1157288"/>
            <a:ext cx="4786312" cy="5338762"/>
          </a:xfrm>
          <a:prstGeom prst="rect">
            <a:avLst/>
          </a:prstGeom>
          <a:solidFill>
            <a:srgbClr val="FFFFE5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class Circ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public: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</a:rPr>
              <a:t> </a:t>
            </a: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GetArea(void) const;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private: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m_x, m_y, m_rad;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};</a:t>
            </a:r>
            <a:endParaRPr lang="en-US" sz="100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534536" name="Rectangle 8"/>
          <p:cNvSpPr>
            <a:spLocks noChangeArrowheads="1"/>
          </p:cNvSpPr>
          <p:nvPr/>
        </p:nvSpPr>
        <p:spPr bwMode="auto">
          <a:xfrm>
            <a:off x="228600" y="3692525"/>
            <a:ext cx="4572000" cy="161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6600CC"/>
                </a:solidFill>
                <a:latin typeface="Courier New" pitchFamily="49" charset="0"/>
              </a:rPr>
              <a:t> 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Circ(                         )</a:t>
            </a:r>
            <a:endParaRPr lang="en-US" sz="1800">
              <a:solidFill>
                <a:srgbClr val="6600CC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{</a:t>
            </a:r>
            <a:endParaRPr lang="en-US" sz="1800">
              <a:solidFill>
                <a:srgbClr val="6600CC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</a:t>
            </a:r>
          </a:p>
          <a:p>
            <a:endParaRPr lang="en-US" sz="1800">
              <a:solidFill>
                <a:srgbClr val="6600CC"/>
              </a:solidFill>
              <a:latin typeface="Courier New" pitchFamily="49" charset="0"/>
            </a:endParaRPr>
          </a:p>
          <a:p>
            <a:endParaRPr lang="en-US" sz="1000">
              <a:solidFill>
                <a:srgbClr val="6600CC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}</a:t>
            </a:r>
          </a:p>
        </p:txBody>
      </p:sp>
      <p:sp>
        <p:nvSpPr>
          <p:cNvPr id="534538" name="Rectangle 10"/>
          <p:cNvSpPr>
            <a:spLocks noChangeArrowheads="1"/>
          </p:cNvSpPr>
          <p:nvPr/>
        </p:nvSpPr>
        <p:spPr bwMode="auto">
          <a:xfrm>
            <a:off x="228600" y="1295400"/>
            <a:ext cx="4572000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class Point // an x,y coordinate</a:t>
            </a: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public:</a:t>
            </a: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  int m_x, m_y; </a:t>
            </a: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};</a:t>
            </a:r>
          </a:p>
        </p:txBody>
      </p:sp>
      <p:sp>
        <p:nvSpPr>
          <p:cNvPr id="534539" name="Rectangle 11"/>
          <p:cNvSpPr>
            <a:spLocks noChangeArrowheads="1"/>
          </p:cNvSpPr>
          <p:nvPr/>
        </p:nvSpPr>
        <p:spPr bwMode="auto">
          <a:xfrm>
            <a:off x="1038225" y="3692525"/>
            <a:ext cx="2320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chemeClr val="accent2"/>
                </a:solidFill>
                <a:latin typeface="Courier New" pitchFamily="49" charset="0"/>
              </a:rPr>
              <a:t>const Point &amp;pt</a:t>
            </a:r>
          </a:p>
        </p:txBody>
      </p:sp>
      <p:sp>
        <p:nvSpPr>
          <p:cNvPr id="534541" name="Rectangle 13"/>
          <p:cNvSpPr>
            <a:spLocks noChangeArrowheads="1"/>
          </p:cNvSpPr>
          <p:nvPr/>
        </p:nvSpPr>
        <p:spPr bwMode="auto">
          <a:xfrm>
            <a:off x="3089275" y="3686175"/>
            <a:ext cx="2320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chemeClr val="accent2"/>
                </a:solidFill>
                <a:latin typeface="Courier New" pitchFamily="49" charset="0"/>
              </a:rPr>
              <a:t>, int rad</a:t>
            </a:r>
          </a:p>
        </p:txBody>
      </p:sp>
      <p:sp>
        <p:nvSpPr>
          <p:cNvPr id="534542" name="Rectangle 14"/>
          <p:cNvSpPr>
            <a:spLocks noChangeArrowheads="1"/>
          </p:cNvSpPr>
          <p:nvPr/>
        </p:nvSpPr>
        <p:spPr bwMode="auto">
          <a:xfrm>
            <a:off x="609600" y="4143375"/>
            <a:ext cx="2320925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chemeClr val="accent2"/>
                </a:solidFill>
                <a:latin typeface="Courier New" pitchFamily="49" charset="0"/>
              </a:rPr>
              <a:t>m_x = pt.m_x;</a:t>
            </a:r>
          </a:p>
          <a:p>
            <a:r>
              <a:rPr lang="en-US" sz="1800" b="1">
                <a:solidFill>
                  <a:schemeClr val="accent2"/>
                </a:solidFill>
                <a:latin typeface="Courier New" pitchFamily="49" charset="0"/>
              </a:rPr>
              <a:t>m_y = pt.m_y;</a:t>
            </a:r>
          </a:p>
          <a:p>
            <a:r>
              <a:rPr lang="en-US" sz="1800" b="1">
                <a:solidFill>
                  <a:schemeClr val="accent2"/>
                </a:solidFill>
                <a:latin typeface="Courier New" pitchFamily="49" charset="0"/>
              </a:rPr>
              <a:t>m_rad = rad;</a:t>
            </a:r>
          </a:p>
        </p:txBody>
      </p:sp>
      <p:sp>
        <p:nvSpPr>
          <p:cNvPr id="534545" name="Rectangle 17"/>
          <p:cNvSpPr>
            <a:spLocks noChangeArrowheads="1"/>
          </p:cNvSpPr>
          <p:nvPr/>
        </p:nvSpPr>
        <p:spPr bwMode="auto">
          <a:xfrm>
            <a:off x="5126038" y="3640138"/>
            <a:ext cx="3941762" cy="3141662"/>
          </a:xfrm>
          <a:prstGeom prst="rect">
            <a:avLst/>
          </a:prstGeom>
          <a:solidFill>
            <a:srgbClr val="E7E7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Point p;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p.m_x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7;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p.m_y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9;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Circle c(p,3);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&lt;&lt;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c.getArea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...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34546" name="Line 18"/>
          <p:cNvSpPr>
            <a:spLocks noChangeShapeType="1"/>
          </p:cNvSpPr>
          <p:nvPr/>
        </p:nvSpPr>
        <p:spPr bwMode="auto">
          <a:xfrm>
            <a:off x="5316538" y="4376738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34558" name="Group 30"/>
          <p:cNvGrpSpPr>
            <a:grpSpLocks/>
          </p:cNvGrpSpPr>
          <p:nvPr/>
        </p:nvGrpSpPr>
        <p:grpSpPr bwMode="auto">
          <a:xfrm>
            <a:off x="2268538" y="1143000"/>
            <a:ext cx="2144712" cy="1244600"/>
            <a:chOff x="3089" y="960"/>
            <a:chExt cx="1351" cy="784"/>
          </a:xfrm>
        </p:grpSpPr>
        <p:sp>
          <p:nvSpPr>
            <p:cNvPr id="534549" name="Rectangle 21"/>
            <p:cNvSpPr>
              <a:spLocks noChangeArrowheads="1"/>
            </p:cNvSpPr>
            <p:nvPr/>
          </p:nvSpPr>
          <p:spPr bwMode="auto">
            <a:xfrm>
              <a:off x="3472" y="1024"/>
              <a:ext cx="968" cy="493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34550" name="Text Box 22"/>
            <p:cNvSpPr txBox="1">
              <a:spLocks noChangeArrowheads="1"/>
            </p:cNvSpPr>
            <p:nvPr/>
          </p:nvSpPr>
          <p:spPr bwMode="auto">
            <a:xfrm>
              <a:off x="3089" y="960"/>
              <a:ext cx="39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/>
                <a:t>   p</a:t>
              </a:r>
            </a:p>
          </p:txBody>
        </p:sp>
        <p:sp>
          <p:nvSpPr>
            <p:cNvPr id="534551" name="Text Box 23"/>
            <p:cNvSpPr txBox="1">
              <a:spLocks noChangeArrowheads="1"/>
            </p:cNvSpPr>
            <p:nvPr/>
          </p:nvSpPr>
          <p:spPr bwMode="auto">
            <a:xfrm>
              <a:off x="3469" y="1014"/>
              <a:ext cx="43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/>
                <a:t>m_x</a:t>
              </a:r>
            </a:p>
          </p:txBody>
        </p:sp>
        <p:sp>
          <p:nvSpPr>
            <p:cNvPr id="534552" name="Text Box 24"/>
            <p:cNvSpPr txBox="1">
              <a:spLocks noChangeArrowheads="1"/>
            </p:cNvSpPr>
            <p:nvPr/>
          </p:nvSpPr>
          <p:spPr bwMode="auto">
            <a:xfrm>
              <a:off x="3488" y="1230"/>
              <a:ext cx="4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/>
                <a:t>m_y</a:t>
              </a:r>
            </a:p>
          </p:txBody>
        </p:sp>
        <p:sp>
          <p:nvSpPr>
            <p:cNvPr id="534554" name="Rectangle 26"/>
            <p:cNvSpPr>
              <a:spLocks noChangeArrowheads="1"/>
            </p:cNvSpPr>
            <p:nvPr/>
          </p:nvSpPr>
          <p:spPr bwMode="auto">
            <a:xfrm>
              <a:off x="3912" y="1072"/>
              <a:ext cx="472" cy="184"/>
            </a:xfrm>
            <a:prstGeom prst="rect">
              <a:avLst/>
            </a:prstGeom>
            <a:solidFill>
              <a:srgbClr val="800000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34555" name="Rectangle 27"/>
            <p:cNvSpPr>
              <a:spLocks noChangeArrowheads="1"/>
            </p:cNvSpPr>
            <p:nvPr/>
          </p:nvSpPr>
          <p:spPr bwMode="auto">
            <a:xfrm>
              <a:off x="3912" y="1288"/>
              <a:ext cx="472" cy="184"/>
            </a:xfrm>
            <a:prstGeom prst="rect">
              <a:avLst/>
            </a:prstGeom>
            <a:solidFill>
              <a:srgbClr val="800000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34557" name="Text Box 29"/>
            <p:cNvSpPr txBox="1">
              <a:spLocks noChangeArrowheads="1"/>
            </p:cNvSpPr>
            <p:nvPr/>
          </p:nvSpPr>
          <p:spPr bwMode="auto">
            <a:xfrm>
              <a:off x="4058" y="1053"/>
              <a:ext cx="169" cy="6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20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sz="220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sz="2200">
                  <a:solidFill>
                    <a:schemeClr val="bg1"/>
                  </a:solidFill>
                </a:rPr>
                <a:t> </a:t>
              </a:r>
            </a:p>
          </p:txBody>
        </p:sp>
      </p:grpSp>
      <p:sp>
        <p:nvSpPr>
          <p:cNvPr id="534559" name="Line 31"/>
          <p:cNvSpPr>
            <a:spLocks noChangeShapeType="1"/>
          </p:cNvSpPr>
          <p:nvPr/>
        </p:nvSpPr>
        <p:spPr bwMode="auto">
          <a:xfrm>
            <a:off x="5305425" y="46577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4560" name="Text Box 32"/>
          <p:cNvSpPr txBox="1">
            <a:spLocks noChangeArrowheads="1"/>
          </p:cNvSpPr>
          <p:nvPr/>
        </p:nvSpPr>
        <p:spPr bwMode="auto">
          <a:xfrm>
            <a:off x="3746500" y="125095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FFE5"/>
                </a:solidFill>
              </a:rPr>
              <a:t>7</a:t>
            </a:r>
          </a:p>
        </p:txBody>
      </p:sp>
      <p:sp>
        <p:nvSpPr>
          <p:cNvPr id="534561" name="Line 33"/>
          <p:cNvSpPr>
            <a:spLocks noChangeShapeType="1"/>
          </p:cNvSpPr>
          <p:nvPr/>
        </p:nvSpPr>
        <p:spPr bwMode="auto">
          <a:xfrm>
            <a:off x="5314950" y="49339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4562" name="Text Box 34"/>
          <p:cNvSpPr txBox="1">
            <a:spLocks noChangeArrowheads="1"/>
          </p:cNvSpPr>
          <p:nvPr/>
        </p:nvSpPr>
        <p:spPr bwMode="auto">
          <a:xfrm>
            <a:off x="3736975" y="159385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FFE5"/>
                </a:solidFill>
              </a:rPr>
              <a:t>9</a:t>
            </a:r>
          </a:p>
        </p:txBody>
      </p:sp>
      <p:sp>
        <p:nvSpPr>
          <p:cNvPr id="534563" name="Line 35"/>
          <p:cNvSpPr>
            <a:spLocks noChangeShapeType="1"/>
          </p:cNvSpPr>
          <p:nvPr/>
        </p:nvSpPr>
        <p:spPr bwMode="auto">
          <a:xfrm>
            <a:off x="5334000" y="54864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34573" name="Group 45"/>
          <p:cNvGrpSpPr>
            <a:grpSpLocks/>
          </p:cNvGrpSpPr>
          <p:nvPr/>
        </p:nvGrpSpPr>
        <p:grpSpPr bwMode="auto">
          <a:xfrm>
            <a:off x="976313" y="2252663"/>
            <a:ext cx="3727450" cy="2989262"/>
            <a:chOff x="2029" y="152"/>
            <a:chExt cx="2348" cy="1883"/>
          </a:xfrm>
        </p:grpSpPr>
        <p:grpSp>
          <p:nvGrpSpPr>
            <p:cNvPr id="534571" name="Group 43"/>
            <p:cNvGrpSpPr>
              <a:grpSpLocks/>
            </p:cNvGrpSpPr>
            <p:nvPr/>
          </p:nvGrpSpPr>
          <p:grpSpPr bwMode="auto">
            <a:xfrm>
              <a:off x="2216" y="229"/>
              <a:ext cx="2161" cy="1806"/>
              <a:chOff x="2216" y="229"/>
              <a:chExt cx="2161" cy="1806"/>
            </a:xfrm>
          </p:grpSpPr>
          <p:sp>
            <p:nvSpPr>
              <p:cNvPr id="534564" name="Rectangle 36"/>
              <p:cNvSpPr>
                <a:spLocks noChangeArrowheads="1"/>
              </p:cNvSpPr>
              <p:nvPr/>
            </p:nvSpPr>
            <p:spPr bwMode="auto">
              <a:xfrm>
                <a:off x="2216" y="229"/>
                <a:ext cx="2161" cy="1806"/>
              </a:xfrm>
              <a:prstGeom prst="rect">
                <a:avLst/>
              </a:prstGeom>
              <a:solidFill>
                <a:srgbClr val="CCFFCC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class Circ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{</a:t>
                </a: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 ...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Circ(</a:t>
                </a:r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const Point &amp;pt,int rad</a:t>
                </a:r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)</a:t>
                </a:r>
                <a:endParaRPr lang="en-US" sz="14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{</a:t>
                </a:r>
                <a:endParaRPr lang="en-US" sz="14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  </a:t>
                </a:r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m_x = pt.m_x;</a:t>
                </a:r>
              </a:p>
              <a:p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   m_y = pt.m_y;</a:t>
                </a:r>
              </a:p>
              <a:p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   m_rad = rad;</a:t>
                </a:r>
              </a:p>
              <a:p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}</a:t>
                </a:r>
              </a:p>
              <a:p>
                <a:r>
                  <a:rPr lang="en-US" sz="1400">
                    <a:solidFill>
                      <a:schemeClr val="tx1"/>
                    </a:solidFill>
                    <a:latin typeface="Courier New" pitchFamily="49" charset="0"/>
                  </a:rPr>
                  <a:t> ...</a:t>
                </a: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private: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  m_x      m_y      m_rad  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}</a:t>
                </a:r>
              </a:p>
            </p:txBody>
          </p:sp>
          <p:sp>
            <p:nvSpPr>
              <p:cNvPr id="534567" name="Rectangle 39"/>
              <p:cNvSpPr>
                <a:spLocks noChangeArrowheads="1"/>
              </p:cNvSpPr>
              <p:nvPr/>
            </p:nvSpPr>
            <p:spPr bwMode="auto">
              <a:xfrm>
                <a:off x="2640" y="1737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4568" name="Rectangle 40"/>
              <p:cNvSpPr>
                <a:spLocks noChangeArrowheads="1"/>
              </p:cNvSpPr>
              <p:nvPr/>
            </p:nvSpPr>
            <p:spPr bwMode="auto">
              <a:xfrm>
                <a:off x="3229" y="1728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4569" name="Rectangle 41"/>
              <p:cNvSpPr>
                <a:spLocks noChangeArrowheads="1"/>
              </p:cNvSpPr>
              <p:nvPr/>
            </p:nvSpPr>
            <p:spPr bwMode="auto">
              <a:xfrm>
                <a:off x="3972" y="1733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34572" name="Text Box 44"/>
            <p:cNvSpPr txBox="1">
              <a:spLocks noChangeArrowheads="1"/>
            </p:cNvSpPr>
            <p:nvPr/>
          </p:nvSpPr>
          <p:spPr bwMode="auto">
            <a:xfrm>
              <a:off x="2029" y="152"/>
              <a:ext cx="2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sp>
        <p:nvSpPr>
          <p:cNvPr id="534574" name="Text Box 46"/>
          <p:cNvSpPr txBox="1">
            <a:spLocks noChangeArrowheads="1"/>
          </p:cNvSpPr>
          <p:nvPr/>
        </p:nvSpPr>
        <p:spPr bwMode="auto">
          <a:xfrm>
            <a:off x="3319463" y="3095625"/>
            <a:ext cx="27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cxnSp>
        <p:nvCxnSpPr>
          <p:cNvPr id="534575" name="AutoShape 47"/>
          <p:cNvCxnSpPr>
            <a:cxnSpLocks noChangeShapeType="1"/>
            <a:stCxn id="534574" idx="0"/>
            <a:endCxn id="534549" idx="2"/>
          </p:cNvCxnSpPr>
          <p:nvPr/>
        </p:nvCxnSpPr>
        <p:spPr bwMode="auto">
          <a:xfrm rot="16200000">
            <a:off x="3024188" y="2474912"/>
            <a:ext cx="1054100" cy="187325"/>
          </a:xfrm>
          <a:prstGeom prst="curvedConnector3">
            <a:avLst>
              <a:gd name="adj1" fmla="val 50755"/>
            </a:avLst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4576" name="Line 48"/>
          <p:cNvSpPr>
            <a:spLocks noChangeShapeType="1"/>
          </p:cNvSpPr>
          <p:nvPr/>
        </p:nvSpPr>
        <p:spPr bwMode="auto">
          <a:xfrm>
            <a:off x="1187450" y="31591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4577" name="Text Box 49"/>
          <p:cNvSpPr txBox="1">
            <a:spLocks noChangeArrowheads="1"/>
          </p:cNvSpPr>
          <p:nvPr/>
        </p:nvSpPr>
        <p:spPr bwMode="auto">
          <a:xfrm>
            <a:off x="7051675" y="5305425"/>
            <a:ext cx="32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3</a:t>
            </a:r>
          </a:p>
        </p:txBody>
      </p:sp>
      <p:sp>
        <p:nvSpPr>
          <p:cNvPr id="534578" name="Line 50"/>
          <p:cNvSpPr>
            <a:spLocks noChangeShapeType="1"/>
          </p:cNvSpPr>
          <p:nvPr/>
        </p:nvSpPr>
        <p:spPr bwMode="auto">
          <a:xfrm>
            <a:off x="1368425" y="35909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4579" name="Text Box 51"/>
          <p:cNvSpPr txBox="1">
            <a:spLocks noChangeArrowheads="1"/>
          </p:cNvSpPr>
          <p:nvPr/>
        </p:nvSpPr>
        <p:spPr bwMode="auto">
          <a:xfrm>
            <a:off x="3743325" y="1247775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7</a:t>
            </a:r>
          </a:p>
        </p:txBody>
      </p:sp>
      <p:sp>
        <p:nvSpPr>
          <p:cNvPr id="534580" name="Line 52"/>
          <p:cNvSpPr>
            <a:spLocks noChangeShapeType="1"/>
          </p:cNvSpPr>
          <p:nvPr/>
        </p:nvSpPr>
        <p:spPr bwMode="auto">
          <a:xfrm>
            <a:off x="1371600" y="38100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4581" name="Text Box 53"/>
          <p:cNvSpPr txBox="1">
            <a:spLocks noChangeArrowheads="1"/>
          </p:cNvSpPr>
          <p:nvPr/>
        </p:nvSpPr>
        <p:spPr bwMode="auto">
          <a:xfrm>
            <a:off x="3736975" y="1590675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9</a:t>
            </a:r>
          </a:p>
        </p:txBody>
      </p:sp>
      <p:sp>
        <p:nvSpPr>
          <p:cNvPr id="534582" name="Text Box 54"/>
          <p:cNvSpPr txBox="1">
            <a:spLocks noChangeArrowheads="1"/>
          </p:cNvSpPr>
          <p:nvPr/>
        </p:nvSpPr>
        <p:spPr bwMode="auto">
          <a:xfrm>
            <a:off x="4152900" y="2819400"/>
            <a:ext cx="32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3</a:t>
            </a:r>
          </a:p>
        </p:txBody>
      </p:sp>
      <p:sp>
        <p:nvSpPr>
          <p:cNvPr id="534583" name="Line 55"/>
          <p:cNvSpPr>
            <a:spLocks noChangeShapeType="1"/>
          </p:cNvSpPr>
          <p:nvPr/>
        </p:nvSpPr>
        <p:spPr bwMode="auto">
          <a:xfrm>
            <a:off x="1371600" y="402907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4584" name="Line 56"/>
          <p:cNvSpPr>
            <a:spLocks noChangeShapeType="1"/>
          </p:cNvSpPr>
          <p:nvPr/>
        </p:nvSpPr>
        <p:spPr bwMode="auto">
          <a:xfrm>
            <a:off x="1219200" y="42291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4585" name="Line 57"/>
          <p:cNvSpPr>
            <a:spLocks noChangeShapeType="1"/>
          </p:cNvSpPr>
          <p:nvPr/>
        </p:nvSpPr>
        <p:spPr bwMode="auto">
          <a:xfrm>
            <a:off x="5330825" y="6043613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4586" name="AutoShape 58"/>
          <p:cNvSpPr>
            <a:spLocks noChangeArrowheads="1"/>
          </p:cNvSpPr>
          <p:nvPr/>
        </p:nvSpPr>
        <p:spPr bwMode="auto">
          <a:xfrm>
            <a:off x="6324600" y="4225926"/>
            <a:ext cx="2501900" cy="1446212"/>
          </a:xfrm>
          <a:prstGeom prst="wedgeRoundRectCallout">
            <a:avLst>
              <a:gd name="adj1" fmla="val -75509"/>
              <a:gd name="adj2" fmla="val 68662"/>
              <a:gd name="adj3" fmla="val 16667"/>
            </a:avLst>
          </a:prstGeom>
          <a:solidFill>
            <a:srgbClr val="FAF0F5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000"/>
              <a:t>And now we have a fully constructed Circle!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34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34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4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34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34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4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534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34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4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34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34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4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34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34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4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34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34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4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34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34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4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34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48148E-6 L -0.31893 -0.36412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5345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55" y="-1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2.22222E-6 L -0.19097 0.49491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5345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49" y="2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22222E-6 L -0.08802 0.44352 " pathEditMode="relative" rAng="0" ptsTypes="AA">
                                      <p:cBhvr>
                                        <p:cTn id="127" dur="2000" fill="hold"/>
                                        <p:tgtEl>
                                          <p:spTgt spid="5345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10" y="2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11111E-6 L -0.0026 0.27685 " pathEditMode="relative" rAng="0" ptsTypes="AA">
                                      <p:cBhvr>
                                        <p:cTn id="141" dur="2000" fill="hold"/>
                                        <p:tgtEl>
                                          <p:spTgt spid="5345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1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534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4535" grpId="0" animBg="1"/>
      <p:bldP spid="534536" grpId="0"/>
      <p:bldP spid="534538" grpId="0"/>
      <p:bldP spid="534539" grpId="0"/>
      <p:bldP spid="534541" grpId="0"/>
      <p:bldP spid="534542" grpId="0"/>
      <p:bldP spid="534546" grpId="0" animBg="1"/>
      <p:bldP spid="534546" grpId="1" animBg="1"/>
      <p:bldP spid="534559" grpId="0" animBg="1"/>
      <p:bldP spid="534559" grpId="1" animBg="1"/>
      <p:bldP spid="534560" grpId="0"/>
      <p:bldP spid="534561" grpId="0" animBg="1"/>
      <p:bldP spid="534561" grpId="1" animBg="1"/>
      <p:bldP spid="534562" grpId="0"/>
      <p:bldP spid="534563" grpId="0" animBg="1"/>
      <p:bldP spid="534563" grpId="1" animBg="1"/>
      <p:bldP spid="534576" grpId="0" animBg="1"/>
      <p:bldP spid="534576" grpId="1" animBg="1"/>
      <p:bldP spid="534577" grpId="0"/>
      <p:bldP spid="534577" grpId="1"/>
      <p:bldP spid="534578" grpId="0" animBg="1"/>
      <p:bldP spid="534578" grpId="1" animBg="1"/>
      <p:bldP spid="534579" grpId="0"/>
      <p:bldP spid="534579" grpId="2"/>
      <p:bldP spid="534580" grpId="0" animBg="1"/>
      <p:bldP spid="534580" grpId="1" animBg="1"/>
      <p:bldP spid="534581" grpId="0"/>
      <p:bldP spid="534581" grpId="1"/>
      <p:bldP spid="534582" grpId="0"/>
      <p:bldP spid="534582" grpId="1"/>
      <p:bldP spid="534583" grpId="0" animBg="1"/>
      <p:bldP spid="534583" grpId="1" animBg="1"/>
      <p:bldP spid="534584" grpId="0" animBg="1"/>
      <p:bldP spid="534584" grpId="1" animBg="1"/>
      <p:bldP spid="534585" grpId="0" animBg="1"/>
      <p:bldP spid="53458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9D3D3-5246-4DF3-B90F-B6450EB1BAB3}" type="slidenum">
              <a:rPr lang="en-US"/>
              <a:pPr/>
              <a:t>62</a:t>
            </a:fld>
            <a:endParaRPr lang="en-US"/>
          </a:p>
        </p:txBody>
      </p:sp>
      <p:sp>
        <p:nvSpPr>
          <p:cNvPr id="536581" name="Rectangle 5"/>
          <p:cNvSpPr>
            <a:spLocks noGrp="1" noChangeArrowheads="1"/>
          </p:cNvSpPr>
          <p:nvPr>
            <p:ph type="title"/>
          </p:nvPr>
        </p:nvSpPr>
        <p:spPr>
          <a:xfrm>
            <a:off x="4783138" y="-304800"/>
            <a:ext cx="4818062" cy="1143000"/>
          </a:xfrm>
        </p:spPr>
        <p:txBody>
          <a:bodyPr/>
          <a:lstStyle/>
          <a:p>
            <a:r>
              <a:rPr lang="en-US" sz="3600"/>
              <a:t>Copy Construction</a:t>
            </a:r>
          </a:p>
        </p:txBody>
      </p:sp>
      <p:sp>
        <p:nvSpPr>
          <p:cNvPr id="536582" name="Rectangle 6"/>
          <p:cNvSpPr>
            <a:spLocks noChangeArrowheads="1"/>
          </p:cNvSpPr>
          <p:nvPr/>
        </p:nvSpPr>
        <p:spPr bwMode="auto">
          <a:xfrm>
            <a:off x="131763" y="268288"/>
            <a:ext cx="4786312" cy="6437312"/>
          </a:xfrm>
          <a:prstGeom prst="rect">
            <a:avLst/>
          </a:prstGeom>
          <a:solidFill>
            <a:srgbClr val="FFFFE5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class Circ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public:</a:t>
            </a:r>
          </a:p>
          <a:p>
            <a:pPr eaLnBrk="0" hangingPunct="0"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</a:rPr>
              <a:t> </a:t>
            </a:r>
          </a:p>
          <a:p>
            <a:pPr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GetArea(void) const;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private: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m_x, m_y, m_rad;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};</a:t>
            </a:r>
            <a:endParaRPr lang="en-US" sz="1000">
              <a:solidFill>
                <a:schemeClr val="tx1"/>
              </a:solidFill>
              <a:latin typeface="Courier New" pitchFamily="49" charset="0"/>
            </a:endParaRPr>
          </a:p>
        </p:txBody>
      </p:sp>
      <p:grpSp>
        <p:nvGrpSpPr>
          <p:cNvPr id="536626" name="Group 50"/>
          <p:cNvGrpSpPr>
            <a:grpSpLocks/>
          </p:cNvGrpSpPr>
          <p:nvPr/>
        </p:nvGrpSpPr>
        <p:grpSpPr bwMode="auto">
          <a:xfrm>
            <a:off x="241300" y="2301875"/>
            <a:ext cx="5181600" cy="1624013"/>
            <a:chOff x="144" y="2322"/>
            <a:chExt cx="3264" cy="1023"/>
          </a:xfrm>
        </p:grpSpPr>
        <p:sp>
          <p:nvSpPr>
            <p:cNvPr id="536583" name="Rectangle 7"/>
            <p:cNvSpPr>
              <a:spLocks noChangeArrowheads="1"/>
            </p:cNvSpPr>
            <p:nvPr/>
          </p:nvSpPr>
          <p:spPr bwMode="auto">
            <a:xfrm>
              <a:off x="144" y="2326"/>
              <a:ext cx="2880" cy="10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>
                  <a:solidFill>
                    <a:srgbClr val="6600CC"/>
                  </a:solidFill>
                  <a:latin typeface="Courier New" pitchFamily="49" charset="0"/>
                </a:rPr>
                <a:t> </a:t>
              </a:r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Circ(                         )</a:t>
              </a:r>
              <a:endParaRPr lang="en-US" sz="1800">
                <a:solidFill>
                  <a:srgbClr val="6600CC"/>
                </a:solidFill>
                <a:latin typeface="Courier New" pitchFamily="49" charset="0"/>
              </a:endParaRPr>
            </a:p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 {</a:t>
              </a:r>
              <a:endParaRPr lang="en-US" sz="1800">
                <a:solidFill>
                  <a:srgbClr val="6600CC"/>
                </a:solidFill>
                <a:latin typeface="Courier New" pitchFamily="49" charset="0"/>
              </a:endParaRPr>
            </a:p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 </a:t>
              </a:r>
            </a:p>
            <a:p>
              <a:endParaRPr lang="en-US" sz="1800">
                <a:solidFill>
                  <a:srgbClr val="6600CC"/>
                </a:solidFill>
                <a:latin typeface="Courier New" pitchFamily="49" charset="0"/>
              </a:endParaRPr>
            </a:p>
            <a:p>
              <a:endParaRPr lang="en-US" sz="1000">
                <a:solidFill>
                  <a:srgbClr val="6600CC"/>
                </a:solidFill>
                <a:latin typeface="Courier New" pitchFamily="49" charset="0"/>
              </a:endParaRPr>
            </a:p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 }</a:t>
              </a:r>
            </a:p>
          </p:txBody>
        </p:sp>
        <p:sp>
          <p:nvSpPr>
            <p:cNvPr id="536585" name="Rectangle 9"/>
            <p:cNvSpPr>
              <a:spLocks noChangeArrowheads="1"/>
            </p:cNvSpPr>
            <p:nvPr/>
          </p:nvSpPr>
          <p:spPr bwMode="auto">
            <a:xfrm>
              <a:off x="654" y="2326"/>
              <a:ext cx="146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chemeClr val="accent2"/>
                  </a:solidFill>
                  <a:latin typeface="Courier New" pitchFamily="49" charset="0"/>
                </a:rPr>
                <a:t>const Point &amp;pt</a:t>
              </a:r>
            </a:p>
          </p:txBody>
        </p:sp>
        <p:sp>
          <p:nvSpPr>
            <p:cNvPr id="536586" name="Rectangle 10"/>
            <p:cNvSpPr>
              <a:spLocks noChangeArrowheads="1"/>
            </p:cNvSpPr>
            <p:nvPr/>
          </p:nvSpPr>
          <p:spPr bwMode="auto">
            <a:xfrm>
              <a:off x="1946" y="2322"/>
              <a:ext cx="146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chemeClr val="accent2"/>
                  </a:solidFill>
                  <a:latin typeface="Courier New" pitchFamily="49" charset="0"/>
                </a:rPr>
                <a:t>, int rad</a:t>
              </a:r>
            </a:p>
          </p:txBody>
        </p:sp>
        <p:sp>
          <p:nvSpPr>
            <p:cNvPr id="536587" name="Rectangle 11"/>
            <p:cNvSpPr>
              <a:spLocks noChangeArrowheads="1"/>
            </p:cNvSpPr>
            <p:nvPr/>
          </p:nvSpPr>
          <p:spPr bwMode="auto">
            <a:xfrm>
              <a:off x="384" y="2610"/>
              <a:ext cx="1462" cy="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chemeClr val="accent2"/>
                  </a:solidFill>
                  <a:latin typeface="Courier New" pitchFamily="49" charset="0"/>
                </a:rPr>
                <a:t>m_x = pt.m_x;</a:t>
              </a:r>
            </a:p>
            <a:p>
              <a:r>
                <a:rPr lang="en-US" sz="1800" b="1">
                  <a:solidFill>
                    <a:schemeClr val="accent2"/>
                  </a:solidFill>
                  <a:latin typeface="Courier New" pitchFamily="49" charset="0"/>
                </a:rPr>
                <a:t>m_y = pt.m_y;</a:t>
              </a:r>
            </a:p>
            <a:p>
              <a:r>
                <a:rPr lang="en-US" sz="1800" b="1">
                  <a:solidFill>
                    <a:schemeClr val="accent2"/>
                  </a:solidFill>
                  <a:latin typeface="Courier New" pitchFamily="49" charset="0"/>
                </a:rPr>
                <a:t>m_rad = rad;</a:t>
              </a:r>
            </a:p>
          </p:txBody>
        </p:sp>
      </p:grpSp>
      <p:sp>
        <p:nvSpPr>
          <p:cNvPr id="536623" name="Rectangle 47"/>
          <p:cNvSpPr>
            <a:spLocks noChangeArrowheads="1"/>
          </p:cNvSpPr>
          <p:nvPr/>
        </p:nvSpPr>
        <p:spPr bwMode="auto">
          <a:xfrm>
            <a:off x="263525" y="1143000"/>
            <a:ext cx="45720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Circ(</a:t>
            </a:r>
            <a:r>
              <a:rPr lang="en-US" sz="1800" b="1">
                <a:solidFill>
                  <a:schemeClr val="accent2"/>
                </a:solidFill>
                <a:latin typeface="Courier New" pitchFamily="49" charset="0"/>
              </a:rPr>
              <a:t>int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</a:t>
            </a:r>
            <a:r>
              <a:rPr lang="en-US" sz="1800" b="1">
                <a:solidFill>
                  <a:schemeClr val="accent2"/>
                </a:solidFill>
                <a:latin typeface="Courier New" pitchFamily="49" charset="0"/>
              </a:rPr>
              <a:t>x, int y, int r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)</a:t>
            </a:r>
            <a:endParaRPr lang="en-US" sz="1800">
              <a:solidFill>
                <a:srgbClr val="6600CC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{</a:t>
            </a:r>
            <a:endParaRPr lang="en-US" sz="1800">
              <a:solidFill>
                <a:srgbClr val="6600CC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  m_x = x; m_y = y;  m_rad = r;</a:t>
            </a:r>
            <a:endParaRPr lang="en-US" sz="1800">
              <a:solidFill>
                <a:srgbClr val="6600CC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}</a:t>
            </a:r>
          </a:p>
        </p:txBody>
      </p:sp>
      <p:sp>
        <p:nvSpPr>
          <p:cNvPr id="536624" name="Text Box 48"/>
          <p:cNvSpPr txBox="1">
            <a:spLocks noChangeArrowheads="1"/>
          </p:cNvSpPr>
          <p:nvPr/>
        </p:nvSpPr>
        <p:spPr bwMode="auto">
          <a:xfrm>
            <a:off x="4760913" y="1243013"/>
            <a:ext cx="3414712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Ok, so we’ve seen a </a:t>
            </a:r>
            <a:r>
              <a:rPr lang="en-US" sz="2200">
                <a:solidFill>
                  <a:srgbClr val="6600CC"/>
                </a:solidFill>
                <a:latin typeface="Comic Sans MS" pitchFamily="66" charset="0"/>
              </a:rPr>
              <a:t>simple constructor</a:t>
            </a:r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…</a:t>
            </a:r>
          </a:p>
        </p:txBody>
      </p:sp>
      <p:sp>
        <p:nvSpPr>
          <p:cNvPr id="536625" name="Text Box 49"/>
          <p:cNvSpPr txBox="1">
            <a:spLocks noChangeArrowheads="1"/>
          </p:cNvSpPr>
          <p:nvPr/>
        </p:nvSpPr>
        <p:spPr bwMode="auto">
          <a:xfrm>
            <a:off x="4572000" y="2178050"/>
            <a:ext cx="3535363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    And a constructor that accepts another </a:t>
            </a:r>
            <a:r>
              <a:rPr lang="en-US" sz="2200">
                <a:solidFill>
                  <a:srgbClr val="6600CC"/>
                </a:solidFill>
                <a:latin typeface="Comic Sans MS" pitchFamily="66" charset="0"/>
              </a:rPr>
              <a:t>class’s variable</a:t>
            </a:r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…</a:t>
            </a:r>
          </a:p>
        </p:txBody>
      </p:sp>
      <p:sp>
        <p:nvSpPr>
          <p:cNvPr id="536627" name="Text Box 51"/>
          <p:cNvSpPr txBox="1">
            <a:spLocks noChangeArrowheads="1"/>
          </p:cNvSpPr>
          <p:nvPr/>
        </p:nvSpPr>
        <p:spPr bwMode="auto">
          <a:xfrm>
            <a:off x="4308475" y="3436938"/>
            <a:ext cx="4903788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100">
                <a:solidFill>
                  <a:schemeClr val="tx2"/>
                </a:solidFill>
                <a:latin typeface="Comic Sans MS" pitchFamily="66" charset="0"/>
              </a:rPr>
              <a:t>    What if we want to define a constructor for Circ that   </a:t>
            </a:r>
            <a:r>
              <a:rPr lang="en-US" sz="2100">
                <a:solidFill>
                  <a:srgbClr val="6600CC"/>
                </a:solidFill>
                <a:latin typeface="Comic Sans MS" pitchFamily="66" charset="0"/>
              </a:rPr>
              <a:t>accepts another Circ variable??</a:t>
            </a:r>
          </a:p>
        </p:txBody>
      </p:sp>
      <p:pic>
        <p:nvPicPr>
          <p:cNvPr id="536629" name="Picture 53" descr="spinhead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963" y="2076450"/>
            <a:ext cx="1182687" cy="118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6630" name="AutoShape 54"/>
          <p:cNvSpPr>
            <a:spLocks noChangeArrowheads="1"/>
          </p:cNvSpPr>
          <p:nvPr/>
        </p:nvSpPr>
        <p:spPr bwMode="auto">
          <a:xfrm flipH="1">
            <a:off x="7221538" y="146050"/>
            <a:ext cx="1733550" cy="1371600"/>
          </a:xfrm>
          <a:prstGeom prst="wedgeRoundRectCallout">
            <a:avLst>
              <a:gd name="adj1" fmla="val -26741"/>
              <a:gd name="adj2" fmla="val 104514"/>
              <a:gd name="adj3" fmla="val 16667"/>
            </a:avLst>
          </a:prstGeom>
          <a:solidFill>
            <a:srgbClr val="6600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>
                <a:solidFill>
                  <a:srgbClr val="FFFFE5"/>
                </a:solidFill>
              </a:rPr>
              <a:t>That makes my head spin!</a:t>
            </a:r>
          </a:p>
        </p:txBody>
      </p:sp>
      <p:sp>
        <p:nvSpPr>
          <p:cNvPr id="536631" name="Rectangle 55"/>
          <p:cNvSpPr>
            <a:spLocks noChangeArrowheads="1"/>
          </p:cNvSpPr>
          <p:nvPr/>
        </p:nvSpPr>
        <p:spPr bwMode="auto">
          <a:xfrm>
            <a:off x="5105400" y="4662488"/>
            <a:ext cx="3941763" cy="2043112"/>
          </a:xfrm>
          <a:prstGeom prst="rect">
            <a:avLst/>
          </a:prstGeom>
          <a:solidFill>
            <a:srgbClr val="E7E7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Circ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a(1,2,3);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Circ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b(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...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36632" name="Text Box 56"/>
          <p:cNvSpPr txBox="1">
            <a:spLocks noChangeArrowheads="1"/>
          </p:cNvSpPr>
          <p:nvPr/>
        </p:nvSpPr>
        <p:spPr bwMode="auto">
          <a:xfrm>
            <a:off x="5067300" y="2082800"/>
            <a:ext cx="4003675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This will allow us to </a:t>
            </a:r>
            <a:r>
              <a:rPr lang="en-US" sz="2200">
                <a:solidFill>
                  <a:srgbClr val="6600CC"/>
                </a:solidFill>
                <a:latin typeface="Comic Sans MS" pitchFamily="66" charset="0"/>
              </a:rPr>
              <a:t>initialize a new Circ variable</a:t>
            </a:r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 (b) based on the value of an </a:t>
            </a:r>
            <a:r>
              <a:rPr lang="en-US" sz="2200">
                <a:solidFill>
                  <a:srgbClr val="6600CC"/>
                </a:solidFill>
                <a:latin typeface="Comic Sans MS" pitchFamily="66" charset="0"/>
              </a:rPr>
              <a:t>existing Circ variable</a:t>
            </a:r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 (a).</a:t>
            </a:r>
          </a:p>
        </p:txBody>
      </p:sp>
      <p:sp>
        <p:nvSpPr>
          <p:cNvPr id="536633" name="Text Box 57"/>
          <p:cNvSpPr txBox="1">
            <a:spLocks noChangeArrowheads="1"/>
          </p:cNvSpPr>
          <p:nvPr/>
        </p:nvSpPr>
        <p:spPr bwMode="auto">
          <a:xfrm>
            <a:off x="4953000" y="3763963"/>
            <a:ext cx="4003675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Let’s see how to do it!</a:t>
            </a:r>
          </a:p>
        </p:txBody>
      </p:sp>
      <p:sp>
        <p:nvSpPr>
          <p:cNvPr id="536634" name="Rectangle 58"/>
          <p:cNvSpPr>
            <a:spLocks noChangeArrowheads="1"/>
          </p:cNvSpPr>
          <p:nvPr/>
        </p:nvSpPr>
        <p:spPr bwMode="auto">
          <a:xfrm>
            <a:off x="228600" y="3887788"/>
            <a:ext cx="4572000" cy="161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6600CC"/>
                </a:solidFill>
                <a:latin typeface="Courier New" pitchFamily="49" charset="0"/>
              </a:rPr>
              <a:t> 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Circ(                )</a:t>
            </a:r>
            <a:endParaRPr lang="en-US" sz="1800">
              <a:solidFill>
                <a:srgbClr val="6600CC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{</a:t>
            </a:r>
            <a:endParaRPr lang="en-US" sz="1800">
              <a:solidFill>
                <a:srgbClr val="6600CC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</a:t>
            </a:r>
          </a:p>
          <a:p>
            <a:endParaRPr lang="en-US" sz="1800">
              <a:solidFill>
                <a:srgbClr val="6600CC"/>
              </a:solidFill>
              <a:latin typeface="Courier New" pitchFamily="49" charset="0"/>
            </a:endParaRPr>
          </a:p>
          <a:p>
            <a:endParaRPr lang="en-US" sz="1000">
              <a:solidFill>
                <a:srgbClr val="6600CC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}</a:t>
            </a:r>
          </a:p>
        </p:txBody>
      </p:sp>
      <p:sp>
        <p:nvSpPr>
          <p:cNvPr id="536635" name="Rectangle 59"/>
          <p:cNvSpPr>
            <a:spLocks noChangeArrowheads="1"/>
          </p:cNvSpPr>
          <p:nvPr/>
        </p:nvSpPr>
        <p:spPr bwMode="auto">
          <a:xfrm>
            <a:off x="1057275" y="3892550"/>
            <a:ext cx="2320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chemeClr val="accent2"/>
                </a:solidFill>
                <a:latin typeface="Courier New" pitchFamily="49" charset="0"/>
              </a:rPr>
              <a:t>const Circ &amp;old</a:t>
            </a:r>
          </a:p>
        </p:txBody>
      </p:sp>
      <p:sp>
        <p:nvSpPr>
          <p:cNvPr id="536637" name="Rectangle 61"/>
          <p:cNvSpPr>
            <a:spLocks noChangeArrowheads="1"/>
          </p:cNvSpPr>
          <p:nvPr/>
        </p:nvSpPr>
        <p:spPr bwMode="auto">
          <a:xfrm>
            <a:off x="609600" y="4343400"/>
            <a:ext cx="3227388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chemeClr val="accent2"/>
                </a:solidFill>
                <a:latin typeface="Courier New" pitchFamily="49" charset="0"/>
              </a:rPr>
              <a:t>m_x = old.m_x;</a:t>
            </a:r>
          </a:p>
          <a:p>
            <a:r>
              <a:rPr lang="en-US" sz="1800" b="1">
                <a:solidFill>
                  <a:schemeClr val="accent2"/>
                </a:solidFill>
                <a:latin typeface="Courier New" pitchFamily="49" charset="0"/>
              </a:rPr>
              <a:t>m_y = old.m_y;</a:t>
            </a:r>
          </a:p>
          <a:p>
            <a:r>
              <a:rPr lang="en-US" sz="1800" b="1">
                <a:solidFill>
                  <a:schemeClr val="accent2"/>
                </a:solidFill>
                <a:latin typeface="Courier New" pitchFamily="49" charset="0"/>
              </a:rPr>
              <a:t>m_rad = old.m_rad;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36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3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36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6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3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36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36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366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36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48148E-6 L -0.00209 -0.41065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5366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20532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000"/>
                                        <p:tgtEl>
                                          <p:spTgt spid="5366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36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000"/>
                                        <p:tgtEl>
                                          <p:spTgt spid="5366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36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536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536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536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6623" grpId="0"/>
      <p:bldP spid="536624" grpId="0"/>
      <p:bldP spid="536624" grpId="1"/>
      <p:bldP spid="536625" grpId="0"/>
      <p:bldP spid="536627" grpId="0"/>
      <p:bldP spid="536627" grpId="1"/>
      <p:bldP spid="536630" grpId="0" animBg="1"/>
      <p:bldP spid="536630" grpId="1" animBg="1"/>
      <p:bldP spid="536632" grpId="0"/>
      <p:bldP spid="536633" grpId="0"/>
      <p:bldP spid="536634" grpId="0"/>
      <p:bldP spid="536635" grpId="0"/>
      <p:bldP spid="53663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783138" y="-304800"/>
            <a:ext cx="4818062" cy="1143000"/>
          </a:xfrm>
        </p:spPr>
        <p:txBody>
          <a:bodyPr/>
          <a:lstStyle/>
          <a:p>
            <a:r>
              <a:rPr lang="en-US" sz="3600" dirty="0"/>
              <a:t>Copy Construction</a:t>
            </a:r>
          </a:p>
        </p:txBody>
      </p:sp>
      <p:sp>
        <p:nvSpPr>
          <p:cNvPr id="5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C2C86-31DA-4FC5-AD9B-C2D05113208C}" type="slidenum">
              <a:rPr lang="en-US"/>
              <a:pPr/>
              <a:t>63</a:t>
            </a:fld>
            <a:endParaRPr lang="en-US"/>
          </a:p>
        </p:txBody>
      </p:sp>
      <p:sp>
        <p:nvSpPr>
          <p:cNvPr id="538639" name="Rectangle 15"/>
          <p:cNvSpPr>
            <a:spLocks noChangeArrowheads="1"/>
          </p:cNvSpPr>
          <p:nvPr/>
        </p:nvSpPr>
        <p:spPr bwMode="auto">
          <a:xfrm>
            <a:off x="5105400" y="4662488"/>
            <a:ext cx="3941763" cy="2043112"/>
          </a:xfrm>
          <a:prstGeom prst="rect">
            <a:avLst/>
          </a:prstGeom>
          <a:solidFill>
            <a:srgbClr val="E7E7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Circ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a(1,2,3);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Circ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b(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...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38645" name="Line 21"/>
          <p:cNvSpPr>
            <a:spLocks noChangeShapeType="1"/>
          </p:cNvSpPr>
          <p:nvPr/>
        </p:nvSpPr>
        <p:spPr bwMode="auto">
          <a:xfrm>
            <a:off x="5316538" y="540067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38646" name="Group 22"/>
          <p:cNvGrpSpPr>
            <a:grpSpLocks/>
          </p:cNvGrpSpPr>
          <p:nvPr/>
        </p:nvGrpSpPr>
        <p:grpSpPr bwMode="auto">
          <a:xfrm>
            <a:off x="5271514" y="1512983"/>
            <a:ext cx="3709988" cy="2989262"/>
            <a:chOff x="2029" y="152"/>
            <a:chExt cx="2348" cy="1883"/>
          </a:xfrm>
        </p:grpSpPr>
        <p:grpSp>
          <p:nvGrpSpPr>
            <p:cNvPr id="538647" name="Group 23"/>
            <p:cNvGrpSpPr>
              <a:grpSpLocks/>
            </p:cNvGrpSpPr>
            <p:nvPr/>
          </p:nvGrpSpPr>
          <p:grpSpPr bwMode="auto">
            <a:xfrm>
              <a:off x="2216" y="229"/>
              <a:ext cx="2161" cy="1806"/>
              <a:chOff x="2216" y="229"/>
              <a:chExt cx="2161" cy="1806"/>
            </a:xfrm>
          </p:grpSpPr>
          <p:sp>
            <p:nvSpPr>
              <p:cNvPr id="538648" name="Rectangle 24"/>
              <p:cNvSpPr>
                <a:spLocks noChangeArrowheads="1"/>
              </p:cNvSpPr>
              <p:nvPr/>
            </p:nvSpPr>
            <p:spPr bwMode="auto">
              <a:xfrm>
                <a:off x="2216" y="229"/>
                <a:ext cx="2161" cy="1806"/>
              </a:xfrm>
              <a:prstGeom prst="rect">
                <a:avLst/>
              </a:prstGeom>
              <a:solidFill>
                <a:srgbClr val="CCFFCC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class Circ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{</a:t>
                </a: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 ...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Circ(</a:t>
                </a:r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int x, int y, int rad</a:t>
                </a:r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)</a:t>
                </a:r>
                <a:endParaRPr lang="en-US" sz="14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{</a:t>
                </a:r>
                <a:endParaRPr lang="en-US" sz="14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  </a:t>
                </a:r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m_x = x;</a:t>
                </a:r>
              </a:p>
              <a:p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   m_y = y;</a:t>
                </a:r>
              </a:p>
              <a:p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   m_rad = rad;</a:t>
                </a:r>
              </a:p>
              <a:p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}</a:t>
                </a:r>
              </a:p>
              <a:p>
                <a:r>
                  <a:rPr lang="en-US" sz="1400">
                    <a:solidFill>
                      <a:schemeClr val="tx1"/>
                    </a:solidFill>
                    <a:latin typeface="Courier New" pitchFamily="49" charset="0"/>
                  </a:rPr>
                  <a:t> ...</a:t>
                </a: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private: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  m_x      m_y      m_rad  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}</a:t>
                </a:r>
              </a:p>
            </p:txBody>
          </p:sp>
          <p:sp>
            <p:nvSpPr>
              <p:cNvPr id="538649" name="Rectangle 25"/>
              <p:cNvSpPr>
                <a:spLocks noChangeArrowheads="1"/>
              </p:cNvSpPr>
              <p:nvPr/>
            </p:nvSpPr>
            <p:spPr bwMode="auto">
              <a:xfrm>
                <a:off x="2640" y="1737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8650" name="Rectangle 26"/>
              <p:cNvSpPr>
                <a:spLocks noChangeArrowheads="1"/>
              </p:cNvSpPr>
              <p:nvPr/>
            </p:nvSpPr>
            <p:spPr bwMode="auto">
              <a:xfrm>
                <a:off x="3229" y="1728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8651" name="Rectangle 27"/>
              <p:cNvSpPr>
                <a:spLocks noChangeArrowheads="1"/>
              </p:cNvSpPr>
              <p:nvPr/>
            </p:nvSpPr>
            <p:spPr bwMode="auto">
              <a:xfrm>
                <a:off x="3972" y="1733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38652" name="Text Box 28"/>
            <p:cNvSpPr txBox="1">
              <a:spLocks noChangeArrowheads="1"/>
            </p:cNvSpPr>
            <p:nvPr/>
          </p:nvSpPr>
          <p:spPr bwMode="auto">
            <a:xfrm>
              <a:off x="2029" y="152"/>
              <a:ext cx="21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</a:t>
              </a:r>
            </a:p>
          </p:txBody>
        </p:sp>
      </p:grpSp>
      <p:sp>
        <p:nvSpPr>
          <p:cNvPr id="538653" name="Line 29"/>
          <p:cNvSpPr>
            <a:spLocks noChangeShapeType="1"/>
          </p:cNvSpPr>
          <p:nvPr/>
        </p:nvSpPr>
        <p:spPr bwMode="auto">
          <a:xfrm>
            <a:off x="5463602" y="241309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8654" name="Text Box 30"/>
          <p:cNvSpPr txBox="1">
            <a:spLocks noChangeArrowheads="1"/>
          </p:cNvSpPr>
          <p:nvPr/>
        </p:nvSpPr>
        <p:spPr bwMode="auto">
          <a:xfrm>
            <a:off x="7042150" y="5219700"/>
            <a:ext cx="32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3</a:t>
            </a:r>
          </a:p>
        </p:txBody>
      </p:sp>
      <p:sp>
        <p:nvSpPr>
          <p:cNvPr id="538655" name="Text Box 31"/>
          <p:cNvSpPr txBox="1">
            <a:spLocks noChangeArrowheads="1"/>
          </p:cNvSpPr>
          <p:nvPr/>
        </p:nvSpPr>
        <p:spPr bwMode="auto">
          <a:xfrm>
            <a:off x="6762750" y="5219700"/>
            <a:ext cx="32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2</a:t>
            </a:r>
          </a:p>
        </p:txBody>
      </p:sp>
      <p:sp>
        <p:nvSpPr>
          <p:cNvPr id="538656" name="Text Box 32"/>
          <p:cNvSpPr txBox="1">
            <a:spLocks noChangeArrowheads="1"/>
          </p:cNvSpPr>
          <p:nvPr/>
        </p:nvSpPr>
        <p:spPr bwMode="auto">
          <a:xfrm>
            <a:off x="6494463" y="5227638"/>
            <a:ext cx="320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538657" name="Line 33"/>
          <p:cNvSpPr>
            <a:spLocks noChangeShapeType="1"/>
          </p:cNvSpPr>
          <p:nvPr/>
        </p:nvSpPr>
        <p:spPr bwMode="auto">
          <a:xfrm>
            <a:off x="5635052" y="285759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8658" name="Text Box 34"/>
          <p:cNvSpPr txBox="1">
            <a:spLocks noChangeArrowheads="1"/>
          </p:cNvSpPr>
          <p:nvPr/>
        </p:nvSpPr>
        <p:spPr bwMode="auto">
          <a:xfrm>
            <a:off x="6316089" y="3952970"/>
            <a:ext cx="32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538659" name="Line 35"/>
          <p:cNvSpPr>
            <a:spLocks noChangeShapeType="1"/>
          </p:cNvSpPr>
          <p:nvPr/>
        </p:nvSpPr>
        <p:spPr bwMode="auto">
          <a:xfrm>
            <a:off x="5628702" y="3062383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8660" name="Text Box 36"/>
          <p:cNvSpPr txBox="1">
            <a:spLocks noChangeArrowheads="1"/>
          </p:cNvSpPr>
          <p:nvPr/>
        </p:nvSpPr>
        <p:spPr bwMode="auto">
          <a:xfrm>
            <a:off x="7251127" y="3948208"/>
            <a:ext cx="320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2</a:t>
            </a:r>
          </a:p>
        </p:txBody>
      </p:sp>
      <p:sp>
        <p:nvSpPr>
          <p:cNvPr id="538661" name="Line 37"/>
          <p:cNvSpPr>
            <a:spLocks noChangeShapeType="1"/>
          </p:cNvSpPr>
          <p:nvPr/>
        </p:nvSpPr>
        <p:spPr bwMode="auto">
          <a:xfrm>
            <a:off x="5631877" y="3294158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8662" name="Text Box 38"/>
          <p:cNvSpPr txBox="1">
            <a:spLocks noChangeArrowheads="1"/>
          </p:cNvSpPr>
          <p:nvPr/>
        </p:nvSpPr>
        <p:spPr bwMode="auto">
          <a:xfrm>
            <a:off x="8383014" y="3943445"/>
            <a:ext cx="32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3</a:t>
            </a:r>
          </a:p>
        </p:txBody>
      </p:sp>
      <p:sp>
        <p:nvSpPr>
          <p:cNvPr id="538663" name="Line 39"/>
          <p:cNvSpPr>
            <a:spLocks noChangeShapeType="1"/>
          </p:cNvSpPr>
          <p:nvPr/>
        </p:nvSpPr>
        <p:spPr bwMode="auto">
          <a:xfrm>
            <a:off x="5525514" y="348624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8664" name="Line 40"/>
          <p:cNvSpPr>
            <a:spLocks noChangeShapeType="1"/>
          </p:cNvSpPr>
          <p:nvPr/>
        </p:nvSpPr>
        <p:spPr bwMode="auto">
          <a:xfrm>
            <a:off x="5314950" y="59436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38666" name="Group 42"/>
          <p:cNvGrpSpPr>
            <a:grpSpLocks/>
          </p:cNvGrpSpPr>
          <p:nvPr/>
        </p:nvGrpSpPr>
        <p:grpSpPr bwMode="auto">
          <a:xfrm>
            <a:off x="131763" y="268288"/>
            <a:ext cx="5291137" cy="6437312"/>
            <a:chOff x="83" y="169"/>
            <a:chExt cx="3333" cy="4055"/>
          </a:xfrm>
        </p:grpSpPr>
        <p:grpSp>
          <p:nvGrpSpPr>
            <p:cNvPr id="538665" name="Group 41"/>
            <p:cNvGrpSpPr>
              <a:grpSpLocks/>
            </p:cNvGrpSpPr>
            <p:nvPr/>
          </p:nvGrpSpPr>
          <p:grpSpPr bwMode="auto">
            <a:xfrm>
              <a:off x="83" y="169"/>
              <a:ext cx="3015" cy="4055"/>
              <a:chOff x="83" y="169"/>
              <a:chExt cx="3015" cy="4055"/>
            </a:xfrm>
          </p:grpSpPr>
          <p:sp>
            <p:nvSpPr>
              <p:cNvPr id="538627" name="Rectangle 3"/>
              <p:cNvSpPr>
                <a:spLocks noChangeArrowheads="1"/>
              </p:cNvSpPr>
              <p:nvPr/>
            </p:nvSpPr>
            <p:spPr bwMode="auto">
              <a:xfrm>
                <a:off x="83" y="169"/>
                <a:ext cx="3015" cy="4055"/>
              </a:xfrm>
              <a:prstGeom prst="rect">
                <a:avLst/>
              </a:prstGeom>
              <a:solidFill>
                <a:srgbClr val="FFFFE5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class Circ</a:t>
                </a: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{</a:t>
                </a: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public:</a:t>
                </a: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</a:rPr>
                  <a:t> </a:t>
                </a:r>
              </a:p>
              <a:p>
                <a:pPr>
                  <a:tabLst>
                    <a:tab pos="228600" algn="l"/>
                  </a:tabLst>
                </a:pPr>
                <a:endParaRPr lang="en-US" sz="1800" b="1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 b="1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	float GetArea(void) const;</a:t>
                </a: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private:</a:t>
                </a: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	float m_x, m_y, m_rad;</a:t>
                </a: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};</a:t>
                </a:r>
                <a:endParaRPr lang="en-US" sz="1000">
                  <a:solidFill>
                    <a:schemeClr val="tx1"/>
                  </a:solidFill>
                  <a:latin typeface="Courier New" pitchFamily="49" charset="0"/>
                </a:endParaRPr>
              </a:p>
            </p:txBody>
          </p:sp>
          <p:sp>
            <p:nvSpPr>
              <p:cNvPr id="538633" name="Rectangle 9"/>
              <p:cNvSpPr>
                <a:spLocks noChangeArrowheads="1"/>
              </p:cNvSpPr>
              <p:nvPr/>
            </p:nvSpPr>
            <p:spPr bwMode="auto">
              <a:xfrm>
                <a:off x="166" y="720"/>
                <a:ext cx="2880" cy="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Circ(</a:t>
                </a:r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int</a:t>
                </a:r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</a:t>
                </a:r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x, int y, int r</a:t>
                </a:r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)</a:t>
                </a:r>
                <a:endParaRPr lang="en-US" sz="18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{</a:t>
                </a:r>
                <a:endParaRPr lang="en-US" sz="18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  m_x = x; m_y = y;  m_rad = r;</a:t>
                </a:r>
                <a:endParaRPr lang="en-US" sz="18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}</a:t>
                </a:r>
              </a:p>
            </p:txBody>
          </p:sp>
          <p:sp>
            <p:nvSpPr>
              <p:cNvPr id="538642" name="Rectangle 18"/>
              <p:cNvSpPr>
                <a:spLocks noChangeArrowheads="1"/>
              </p:cNvSpPr>
              <p:nvPr/>
            </p:nvSpPr>
            <p:spPr bwMode="auto">
              <a:xfrm>
                <a:off x="144" y="2449"/>
                <a:ext cx="2880" cy="10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800">
                    <a:solidFill>
                      <a:srgbClr val="6600CC"/>
                    </a:solidFill>
                    <a:latin typeface="Courier New" pitchFamily="49" charset="0"/>
                  </a:rPr>
                  <a:t> </a:t>
                </a:r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Circ(                )</a:t>
                </a:r>
                <a:endParaRPr lang="en-US" sz="18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{</a:t>
                </a:r>
                <a:endParaRPr lang="en-US" sz="18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</a:t>
                </a:r>
              </a:p>
              <a:p>
                <a:endParaRPr lang="en-US" sz="18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endParaRPr lang="en-US" sz="10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}</a:t>
                </a:r>
              </a:p>
            </p:txBody>
          </p:sp>
          <p:sp>
            <p:nvSpPr>
              <p:cNvPr id="538643" name="Rectangle 19"/>
              <p:cNvSpPr>
                <a:spLocks noChangeArrowheads="1"/>
              </p:cNvSpPr>
              <p:nvPr/>
            </p:nvSpPr>
            <p:spPr bwMode="auto">
              <a:xfrm>
                <a:off x="666" y="2452"/>
                <a:ext cx="146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const Circ &amp;old</a:t>
                </a:r>
              </a:p>
            </p:txBody>
          </p:sp>
          <p:sp>
            <p:nvSpPr>
              <p:cNvPr id="538644" name="Rectangle 20"/>
              <p:cNvSpPr>
                <a:spLocks noChangeArrowheads="1"/>
              </p:cNvSpPr>
              <p:nvPr/>
            </p:nvSpPr>
            <p:spPr bwMode="auto">
              <a:xfrm>
                <a:off x="384" y="2736"/>
                <a:ext cx="2033" cy="5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m_x = old.m_x;</a:t>
                </a:r>
              </a:p>
              <a:p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m_y = old.m_y;</a:t>
                </a:r>
              </a:p>
              <a:p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m_rad = old.m_rad;</a:t>
                </a:r>
              </a:p>
            </p:txBody>
          </p:sp>
        </p:grpSp>
        <p:grpSp>
          <p:nvGrpSpPr>
            <p:cNvPr id="538628" name="Group 4"/>
            <p:cNvGrpSpPr>
              <a:grpSpLocks/>
            </p:cNvGrpSpPr>
            <p:nvPr/>
          </p:nvGrpSpPr>
          <p:grpSpPr bwMode="auto">
            <a:xfrm>
              <a:off x="152" y="1450"/>
              <a:ext cx="3264" cy="1023"/>
              <a:chOff x="144" y="2322"/>
              <a:chExt cx="3264" cy="1023"/>
            </a:xfrm>
          </p:grpSpPr>
          <p:sp>
            <p:nvSpPr>
              <p:cNvPr id="538629" name="Rectangle 5"/>
              <p:cNvSpPr>
                <a:spLocks noChangeArrowheads="1"/>
              </p:cNvSpPr>
              <p:nvPr/>
            </p:nvSpPr>
            <p:spPr bwMode="auto">
              <a:xfrm>
                <a:off x="144" y="2326"/>
                <a:ext cx="2880" cy="10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800">
                    <a:solidFill>
                      <a:srgbClr val="6600CC"/>
                    </a:solidFill>
                    <a:latin typeface="Courier New" pitchFamily="49" charset="0"/>
                  </a:rPr>
                  <a:t> </a:t>
                </a:r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Circ(                         )</a:t>
                </a:r>
                <a:endParaRPr lang="en-US" sz="18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{</a:t>
                </a:r>
                <a:endParaRPr lang="en-US" sz="18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</a:t>
                </a:r>
              </a:p>
              <a:p>
                <a:endParaRPr lang="en-US" sz="18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endParaRPr lang="en-US" sz="10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}</a:t>
                </a:r>
              </a:p>
            </p:txBody>
          </p:sp>
          <p:sp>
            <p:nvSpPr>
              <p:cNvPr id="538630" name="Rectangle 6"/>
              <p:cNvSpPr>
                <a:spLocks noChangeArrowheads="1"/>
              </p:cNvSpPr>
              <p:nvPr/>
            </p:nvSpPr>
            <p:spPr bwMode="auto">
              <a:xfrm>
                <a:off x="654" y="2326"/>
                <a:ext cx="146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const Point &amp;pt</a:t>
                </a:r>
              </a:p>
            </p:txBody>
          </p:sp>
          <p:sp>
            <p:nvSpPr>
              <p:cNvPr id="538631" name="Rectangle 7"/>
              <p:cNvSpPr>
                <a:spLocks noChangeArrowheads="1"/>
              </p:cNvSpPr>
              <p:nvPr/>
            </p:nvSpPr>
            <p:spPr bwMode="auto">
              <a:xfrm>
                <a:off x="1946" y="2322"/>
                <a:ext cx="146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, int rad</a:t>
                </a:r>
              </a:p>
            </p:txBody>
          </p:sp>
          <p:sp>
            <p:nvSpPr>
              <p:cNvPr id="538632" name="Rectangle 8"/>
              <p:cNvSpPr>
                <a:spLocks noChangeArrowheads="1"/>
              </p:cNvSpPr>
              <p:nvPr/>
            </p:nvSpPr>
            <p:spPr bwMode="auto">
              <a:xfrm>
                <a:off x="384" y="2610"/>
                <a:ext cx="1462" cy="5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m_x = pt.m_x;</a:t>
                </a:r>
              </a:p>
              <a:p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m_y = pt.m_y;</a:t>
                </a:r>
              </a:p>
              <a:p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m_rad = rad;</a:t>
                </a:r>
              </a:p>
            </p:txBody>
          </p:sp>
        </p:grpSp>
      </p:grpSp>
      <p:sp>
        <p:nvSpPr>
          <p:cNvPr id="538674" name="Rectangle 50"/>
          <p:cNvSpPr>
            <a:spLocks noChangeArrowheads="1"/>
          </p:cNvSpPr>
          <p:nvPr/>
        </p:nvSpPr>
        <p:spPr bwMode="auto">
          <a:xfrm>
            <a:off x="44450" y="141288"/>
            <a:ext cx="4908550" cy="67167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grpSp>
        <p:nvGrpSpPr>
          <p:cNvPr id="538667" name="Group 43"/>
          <p:cNvGrpSpPr>
            <a:grpSpLocks/>
          </p:cNvGrpSpPr>
          <p:nvPr/>
        </p:nvGrpSpPr>
        <p:grpSpPr bwMode="auto">
          <a:xfrm>
            <a:off x="989013" y="981075"/>
            <a:ext cx="3709987" cy="2989263"/>
            <a:chOff x="2029" y="152"/>
            <a:chExt cx="2348" cy="1883"/>
          </a:xfrm>
        </p:grpSpPr>
        <p:grpSp>
          <p:nvGrpSpPr>
            <p:cNvPr id="538668" name="Group 44"/>
            <p:cNvGrpSpPr>
              <a:grpSpLocks/>
            </p:cNvGrpSpPr>
            <p:nvPr/>
          </p:nvGrpSpPr>
          <p:grpSpPr bwMode="auto">
            <a:xfrm>
              <a:off x="2216" y="229"/>
              <a:ext cx="2161" cy="1806"/>
              <a:chOff x="2216" y="229"/>
              <a:chExt cx="2161" cy="1806"/>
            </a:xfrm>
          </p:grpSpPr>
          <p:sp>
            <p:nvSpPr>
              <p:cNvPr id="538669" name="Rectangle 45"/>
              <p:cNvSpPr>
                <a:spLocks noChangeArrowheads="1"/>
              </p:cNvSpPr>
              <p:nvPr/>
            </p:nvSpPr>
            <p:spPr bwMode="auto">
              <a:xfrm>
                <a:off x="2216" y="229"/>
                <a:ext cx="2161" cy="1806"/>
              </a:xfrm>
              <a:prstGeom prst="rect">
                <a:avLst/>
              </a:prstGeom>
              <a:solidFill>
                <a:srgbClr val="CCFFCC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class Circ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{</a:t>
                </a: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 ...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Circ( </a:t>
                </a:r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const Circ &amp;old </a:t>
                </a:r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)</a:t>
                </a:r>
                <a:endParaRPr lang="en-US" sz="14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{</a:t>
                </a:r>
                <a:endParaRPr lang="en-US" sz="14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  </a:t>
                </a:r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m_x = old.m_x;</a:t>
                </a:r>
              </a:p>
              <a:p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   m_y = old.m_y;</a:t>
                </a:r>
              </a:p>
              <a:p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   m_rad = old.m_rad;</a:t>
                </a:r>
              </a:p>
              <a:p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}</a:t>
                </a:r>
              </a:p>
              <a:p>
                <a:r>
                  <a:rPr lang="en-US" sz="1400">
                    <a:solidFill>
                      <a:schemeClr val="tx1"/>
                    </a:solidFill>
                    <a:latin typeface="Courier New" pitchFamily="49" charset="0"/>
                  </a:rPr>
                  <a:t> ...</a:t>
                </a: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private: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  m_x      m_y      m_rad  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}</a:t>
                </a:r>
              </a:p>
            </p:txBody>
          </p:sp>
          <p:sp>
            <p:nvSpPr>
              <p:cNvPr id="538670" name="Rectangle 46"/>
              <p:cNvSpPr>
                <a:spLocks noChangeArrowheads="1"/>
              </p:cNvSpPr>
              <p:nvPr/>
            </p:nvSpPr>
            <p:spPr bwMode="auto">
              <a:xfrm>
                <a:off x="2640" y="1737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8671" name="Rectangle 47"/>
              <p:cNvSpPr>
                <a:spLocks noChangeArrowheads="1"/>
              </p:cNvSpPr>
              <p:nvPr/>
            </p:nvSpPr>
            <p:spPr bwMode="auto">
              <a:xfrm>
                <a:off x="3229" y="1728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8672" name="Rectangle 48"/>
              <p:cNvSpPr>
                <a:spLocks noChangeArrowheads="1"/>
              </p:cNvSpPr>
              <p:nvPr/>
            </p:nvSpPr>
            <p:spPr bwMode="auto">
              <a:xfrm>
                <a:off x="3972" y="1733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38673" name="Text Box 49"/>
            <p:cNvSpPr txBox="1">
              <a:spLocks noChangeArrowheads="1"/>
            </p:cNvSpPr>
            <p:nvPr/>
          </p:nvSpPr>
          <p:spPr bwMode="auto">
            <a:xfrm>
              <a:off x="2029" y="152"/>
              <a:ext cx="23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</a:t>
              </a:r>
            </a:p>
          </p:txBody>
        </p:sp>
      </p:grpSp>
      <p:sp>
        <p:nvSpPr>
          <p:cNvPr id="59" name="AutoShape 68"/>
          <p:cNvSpPr>
            <a:spLocks noChangeArrowheads="1"/>
          </p:cNvSpPr>
          <p:nvPr/>
        </p:nvSpPr>
        <p:spPr bwMode="auto">
          <a:xfrm>
            <a:off x="4562475" y="-36360"/>
            <a:ext cx="4581525" cy="1461935"/>
          </a:xfrm>
          <a:prstGeom prst="wedgeRoundRectCallout">
            <a:avLst>
              <a:gd name="adj1" fmla="val -85662"/>
              <a:gd name="adj2" fmla="val 105399"/>
              <a:gd name="adj3" fmla="val 16667"/>
            </a:avLst>
          </a:prstGeom>
          <a:solidFill>
            <a:srgbClr val="FBFFF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900" dirty="0"/>
              <a:t>But wait! </a:t>
            </a:r>
            <a:r>
              <a:rPr lang="en-US" sz="1900" dirty="0" err="1"/>
              <a:t>Circ</a:t>
            </a:r>
            <a:r>
              <a:rPr lang="en-US" sz="1900" dirty="0"/>
              <a:t> variable</a:t>
            </a:r>
            <a:r>
              <a:rPr lang="en-US" sz="1900" dirty="0">
                <a:solidFill>
                  <a:srgbClr val="6600CC"/>
                </a:solidFill>
              </a:rPr>
              <a:t> </a:t>
            </a:r>
            <a:r>
              <a:rPr lang="en-US" sz="1900" dirty="0">
                <a:solidFill>
                  <a:srgbClr val="FF0066"/>
                </a:solidFill>
              </a:rPr>
              <a:t>b</a:t>
            </a:r>
            <a:r>
              <a:rPr lang="en-US" sz="1900" dirty="0">
                <a:solidFill>
                  <a:srgbClr val="6600CC"/>
                </a:solidFill>
              </a:rPr>
              <a:t> </a:t>
            </a:r>
            <a:r>
              <a:rPr lang="en-US" sz="1900" dirty="0"/>
              <a:t>is </a:t>
            </a:r>
            <a:r>
              <a:rPr lang="en-US" sz="1900" dirty="0">
                <a:solidFill>
                  <a:srgbClr val="6600CC"/>
                </a:solidFill>
              </a:rPr>
              <a:t>accessing</a:t>
            </a:r>
            <a:r>
              <a:rPr lang="en-US" sz="1900" dirty="0"/>
              <a:t> the </a:t>
            </a:r>
            <a:r>
              <a:rPr lang="en-US" sz="1900" dirty="0">
                <a:solidFill>
                  <a:srgbClr val="6600CC"/>
                </a:solidFill>
              </a:rPr>
              <a:t>private variables/functions </a:t>
            </a:r>
            <a:r>
              <a:rPr lang="en-US" sz="1900" dirty="0"/>
              <a:t>of </a:t>
            </a:r>
            <a:r>
              <a:rPr lang="en-US" sz="1900" dirty="0" err="1"/>
              <a:t>Circ</a:t>
            </a:r>
            <a:r>
              <a:rPr lang="en-US" sz="1900" dirty="0"/>
              <a:t> variable </a:t>
            </a:r>
            <a:r>
              <a:rPr lang="en-US" sz="1900" dirty="0">
                <a:solidFill>
                  <a:srgbClr val="FF0066"/>
                </a:solidFill>
              </a:rPr>
              <a:t>a</a:t>
            </a:r>
            <a:r>
              <a:rPr lang="en-US" sz="1900" dirty="0"/>
              <a:t> – isn’t that violating C++ privacy rules?</a:t>
            </a:r>
            <a:endParaRPr lang="en-US" sz="1900" dirty="0">
              <a:solidFill>
                <a:srgbClr val="6600CC"/>
              </a:solidFill>
            </a:endParaRPr>
          </a:p>
        </p:txBody>
      </p:sp>
      <p:sp>
        <p:nvSpPr>
          <p:cNvPr id="538675" name="Line 51"/>
          <p:cNvSpPr>
            <a:spLocks noChangeShapeType="1"/>
          </p:cNvSpPr>
          <p:nvPr/>
        </p:nvSpPr>
        <p:spPr bwMode="auto">
          <a:xfrm>
            <a:off x="1184275" y="1884363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8677" name="Text Box 53"/>
          <p:cNvSpPr txBox="1">
            <a:spLocks noChangeArrowheads="1"/>
          </p:cNvSpPr>
          <p:nvPr/>
        </p:nvSpPr>
        <p:spPr bwMode="auto">
          <a:xfrm>
            <a:off x="3402013" y="1760538"/>
            <a:ext cx="27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cxnSp>
        <p:nvCxnSpPr>
          <p:cNvPr id="538678" name="AutoShape 54"/>
          <p:cNvCxnSpPr>
            <a:cxnSpLocks noChangeShapeType="1"/>
            <a:stCxn id="538677" idx="0"/>
            <a:endCxn id="538680" idx="0"/>
          </p:cNvCxnSpPr>
          <p:nvPr/>
        </p:nvCxnSpPr>
        <p:spPr bwMode="auto">
          <a:xfrm rot="5400000" flipH="1" flipV="1">
            <a:off x="4492386" y="704392"/>
            <a:ext cx="103093" cy="2009201"/>
          </a:xfrm>
          <a:prstGeom prst="curvedConnector3">
            <a:avLst>
              <a:gd name="adj1" fmla="val 321742"/>
            </a:avLst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8680" name="Text Box 56"/>
          <p:cNvSpPr txBox="1">
            <a:spLocks noChangeArrowheads="1"/>
          </p:cNvSpPr>
          <p:nvPr/>
        </p:nvSpPr>
        <p:spPr bwMode="auto">
          <a:xfrm>
            <a:off x="5411214" y="1657445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538681" name="Line 57"/>
          <p:cNvSpPr>
            <a:spLocks noChangeShapeType="1"/>
          </p:cNvSpPr>
          <p:nvPr/>
        </p:nvSpPr>
        <p:spPr bwMode="auto">
          <a:xfrm>
            <a:off x="1374775" y="23241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8685" name="Text Box 61"/>
          <p:cNvSpPr txBox="1">
            <a:spLocks noChangeArrowheads="1"/>
          </p:cNvSpPr>
          <p:nvPr/>
        </p:nvSpPr>
        <p:spPr bwMode="auto">
          <a:xfrm>
            <a:off x="6316089" y="3948208"/>
            <a:ext cx="320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538686" name="Line 62"/>
          <p:cNvSpPr>
            <a:spLocks noChangeShapeType="1"/>
          </p:cNvSpPr>
          <p:nvPr/>
        </p:nvSpPr>
        <p:spPr bwMode="auto">
          <a:xfrm>
            <a:off x="1390650" y="254317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8687" name="Text Box 63"/>
          <p:cNvSpPr txBox="1">
            <a:spLocks noChangeArrowheads="1"/>
          </p:cNvSpPr>
          <p:nvPr/>
        </p:nvSpPr>
        <p:spPr bwMode="auto">
          <a:xfrm>
            <a:off x="7249539" y="3952970"/>
            <a:ext cx="32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2</a:t>
            </a:r>
          </a:p>
        </p:txBody>
      </p:sp>
      <p:sp>
        <p:nvSpPr>
          <p:cNvPr id="538688" name="Line 64"/>
          <p:cNvSpPr>
            <a:spLocks noChangeShapeType="1"/>
          </p:cNvSpPr>
          <p:nvPr/>
        </p:nvSpPr>
        <p:spPr bwMode="auto">
          <a:xfrm>
            <a:off x="1390650" y="2757488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8689" name="Text Box 65"/>
          <p:cNvSpPr txBox="1">
            <a:spLocks noChangeArrowheads="1"/>
          </p:cNvSpPr>
          <p:nvPr/>
        </p:nvSpPr>
        <p:spPr bwMode="auto">
          <a:xfrm>
            <a:off x="8383014" y="3943445"/>
            <a:ext cx="32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3</a:t>
            </a:r>
          </a:p>
        </p:txBody>
      </p:sp>
      <p:sp>
        <p:nvSpPr>
          <p:cNvPr id="538690" name="Line 66"/>
          <p:cNvSpPr>
            <a:spLocks noChangeShapeType="1"/>
          </p:cNvSpPr>
          <p:nvPr/>
        </p:nvSpPr>
        <p:spPr bwMode="auto">
          <a:xfrm>
            <a:off x="1219200" y="296227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8691" name="Line 67"/>
          <p:cNvSpPr>
            <a:spLocks noChangeShapeType="1"/>
          </p:cNvSpPr>
          <p:nvPr/>
        </p:nvSpPr>
        <p:spPr bwMode="auto">
          <a:xfrm>
            <a:off x="5337175" y="62611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8692" name="AutoShape 68"/>
          <p:cNvSpPr>
            <a:spLocks noChangeArrowheads="1"/>
          </p:cNvSpPr>
          <p:nvPr/>
        </p:nvSpPr>
        <p:spPr bwMode="auto">
          <a:xfrm>
            <a:off x="3046413" y="3752850"/>
            <a:ext cx="2432050" cy="1735138"/>
          </a:xfrm>
          <a:prstGeom prst="wedgeRoundRectCallout">
            <a:avLst>
              <a:gd name="adj1" fmla="val 98370"/>
              <a:gd name="adj2" fmla="val 71042"/>
              <a:gd name="adj3" fmla="val 16667"/>
            </a:avLst>
          </a:prstGeom>
          <a:solidFill>
            <a:srgbClr val="FBFFF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000"/>
              <a:t>This means:</a:t>
            </a:r>
          </a:p>
          <a:p>
            <a:pPr algn="ctr"/>
            <a:r>
              <a:rPr lang="en-US" sz="2000">
                <a:solidFill>
                  <a:srgbClr val="6600CC"/>
                </a:solidFill>
              </a:rPr>
              <a:t>“Initialize variable </a:t>
            </a:r>
            <a:r>
              <a:rPr lang="en-US" sz="2000">
                <a:solidFill>
                  <a:schemeClr val="accent2"/>
                </a:solidFill>
              </a:rPr>
              <a:t>b</a:t>
            </a:r>
            <a:r>
              <a:rPr lang="en-US" sz="2000">
                <a:solidFill>
                  <a:srgbClr val="6600CC"/>
                </a:solidFill>
              </a:rPr>
              <a:t> based on the value of variable </a:t>
            </a:r>
            <a:r>
              <a:rPr lang="en-US" sz="2000">
                <a:solidFill>
                  <a:schemeClr val="accent2"/>
                </a:solidFill>
              </a:rPr>
              <a:t>a</a:t>
            </a:r>
            <a:r>
              <a:rPr lang="en-US" sz="2000">
                <a:solidFill>
                  <a:srgbClr val="6600CC"/>
                </a:solidFill>
              </a:rPr>
              <a:t>.”</a:t>
            </a:r>
          </a:p>
        </p:txBody>
      </p:sp>
      <p:sp>
        <p:nvSpPr>
          <p:cNvPr id="538693" name="Text Box 69"/>
          <p:cNvSpPr txBox="1">
            <a:spLocks noChangeArrowheads="1"/>
          </p:cNvSpPr>
          <p:nvPr/>
        </p:nvSpPr>
        <p:spPr bwMode="auto">
          <a:xfrm>
            <a:off x="350838" y="4608513"/>
            <a:ext cx="4525962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This kind of thing is actually pretty useful… It lets us </a:t>
            </a:r>
            <a:r>
              <a:rPr lang="en-US">
                <a:solidFill>
                  <a:srgbClr val="6600CC"/>
                </a:solidFill>
              </a:rPr>
              <a:t>create a new variable</a:t>
            </a:r>
            <a:r>
              <a:rPr lang="en-US"/>
              <a:t> with the same </a:t>
            </a:r>
            <a:r>
              <a:rPr lang="en-US">
                <a:solidFill>
                  <a:srgbClr val="6600CC"/>
                </a:solidFill>
              </a:rPr>
              <a:t>value as an existing variable</a:t>
            </a:r>
            <a:r>
              <a:rPr lang="en-US"/>
              <a:t>.</a:t>
            </a:r>
          </a:p>
        </p:txBody>
      </p:sp>
      <p:sp>
        <p:nvSpPr>
          <p:cNvPr id="60" name="AutoShape 68"/>
          <p:cNvSpPr>
            <a:spLocks noChangeArrowheads="1"/>
          </p:cNvSpPr>
          <p:nvPr/>
        </p:nvSpPr>
        <p:spPr bwMode="auto">
          <a:xfrm>
            <a:off x="263526" y="2491581"/>
            <a:ext cx="5024432" cy="4366419"/>
          </a:xfrm>
          <a:prstGeom prst="wedgeRoundRectCallout">
            <a:avLst>
              <a:gd name="adj1" fmla="val -73335"/>
              <a:gd name="adj2" fmla="val 59488"/>
              <a:gd name="adj3" fmla="val 16667"/>
            </a:avLst>
          </a:prstGeom>
          <a:solidFill>
            <a:srgbClr val="FBFFF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Carey says:</a:t>
            </a: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r>
              <a:rPr lang="en-US" sz="1900" dirty="0">
                <a:solidFill>
                  <a:schemeClr val="tx1"/>
                </a:solidFill>
              </a:rPr>
              <a:t>That’s not a problem.  Every </a:t>
            </a:r>
            <a:r>
              <a:rPr lang="en-US" sz="1900" dirty="0" err="1">
                <a:solidFill>
                  <a:srgbClr val="FF0066"/>
                </a:solidFill>
              </a:rPr>
              <a:t>Circ</a:t>
            </a:r>
            <a:r>
              <a:rPr lang="en-US" sz="1900" dirty="0">
                <a:solidFill>
                  <a:srgbClr val="FF0066"/>
                </a:solidFill>
              </a:rPr>
              <a:t> </a:t>
            </a:r>
            <a:r>
              <a:rPr lang="en-US" sz="1900" dirty="0">
                <a:solidFill>
                  <a:schemeClr val="tx1"/>
                </a:solidFill>
              </a:rPr>
              <a:t>variable is allowed to “touch” every other </a:t>
            </a:r>
            <a:r>
              <a:rPr lang="en-US" sz="1900" dirty="0" err="1">
                <a:solidFill>
                  <a:srgbClr val="FF0066"/>
                </a:solidFill>
              </a:rPr>
              <a:t>Circ</a:t>
            </a:r>
            <a:r>
              <a:rPr lang="en-US" sz="1900" dirty="0">
                <a:solidFill>
                  <a:srgbClr val="FF0066"/>
                </a:solidFill>
              </a:rPr>
              <a:t> </a:t>
            </a:r>
            <a:r>
              <a:rPr lang="en-US" sz="1900" dirty="0">
                <a:solidFill>
                  <a:schemeClr val="tx1"/>
                </a:solidFill>
              </a:rPr>
              <a:t>variable’s privates –</a:t>
            </a:r>
          </a:p>
          <a:p>
            <a:pPr algn="ctr"/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>
                <a:solidFill>
                  <a:srgbClr val="6600CC"/>
                </a:solidFill>
              </a:rPr>
              <a:t>“private” protects one class from another, </a:t>
            </a:r>
            <a:r>
              <a:rPr lang="en-US" sz="1900" i="1" dirty="0">
                <a:solidFill>
                  <a:srgbClr val="6600CC"/>
                </a:solidFill>
              </a:rPr>
              <a:t>not</a:t>
            </a:r>
            <a:r>
              <a:rPr lang="en-US" sz="1900" dirty="0">
                <a:solidFill>
                  <a:srgbClr val="6600CC"/>
                </a:solidFill>
              </a:rPr>
              <a:t> one variable from another (of the same class)!  </a:t>
            </a: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900" dirty="0">
                <a:solidFill>
                  <a:schemeClr val="tx1"/>
                </a:solidFill>
              </a:rPr>
              <a:t>So every </a:t>
            </a:r>
            <a:r>
              <a:rPr lang="en-US" sz="1900" dirty="0" err="1">
                <a:solidFill>
                  <a:srgbClr val="FF0066"/>
                </a:solidFill>
              </a:rPr>
              <a:t>CSNerd</a:t>
            </a:r>
            <a:r>
              <a:rPr lang="en-US" sz="1900" dirty="0">
                <a:solidFill>
                  <a:srgbClr val="FF0066"/>
                </a:solidFill>
              </a:rPr>
              <a:t> </a:t>
            </a:r>
            <a:r>
              <a:rPr lang="en-US" sz="1900" dirty="0">
                <a:solidFill>
                  <a:schemeClr val="tx1"/>
                </a:solidFill>
              </a:rPr>
              <a:t>object can touch every other </a:t>
            </a:r>
            <a:r>
              <a:rPr lang="en-US" sz="1900" dirty="0" err="1">
                <a:solidFill>
                  <a:srgbClr val="FF0066"/>
                </a:solidFill>
              </a:rPr>
              <a:t>CSNerd</a:t>
            </a:r>
            <a:r>
              <a:rPr lang="en-US" sz="1900" dirty="0">
                <a:solidFill>
                  <a:srgbClr val="FF0066"/>
                </a:solidFill>
              </a:rPr>
              <a:t> </a:t>
            </a:r>
            <a:r>
              <a:rPr lang="en-US" sz="1900" dirty="0">
                <a:solidFill>
                  <a:schemeClr val="tx1"/>
                </a:solidFill>
              </a:rPr>
              <a:t>object’s privates.</a:t>
            </a: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r>
              <a:rPr lang="en-US" sz="1900" dirty="0">
                <a:solidFill>
                  <a:schemeClr val="tx1"/>
                </a:solidFill>
              </a:rPr>
              <a:t>But a </a:t>
            </a:r>
            <a:r>
              <a:rPr lang="en-US" sz="1900" dirty="0" err="1">
                <a:solidFill>
                  <a:srgbClr val="FF0066"/>
                </a:solidFill>
              </a:rPr>
              <a:t>CSNerd</a:t>
            </a:r>
            <a:r>
              <a:rPr lang="en-US" sz="1900" dirty="0">
                <a:solidFill>
                  <a:srgbClr val="FF0066"/>
                </a:solidFill>
              </a:rPr>
              <a:t> </a:t>
            </a:r>
            <a:r>
              <a:rPr lang="en-US" sz="1900" dirty="0">
                <a:solidFill>
                  <a:schemeClr val="tx1"/>
                </a:solidFill>
              </a:rPr>
              <a:t>can’t touch an </a:t>
            </a:r>
            <a:r>
              <a:rPr lang="en-US" sz="1900" dirty="0" err="1">
                <a:solidFill>
                  <a:srgbClr val="FF0066"/>
                </a:solidFill>
              </a:rPr>
              <a:t>EENerd’s</a:t>
            </a:r>
            <a:r>
              <a:rPr lang="en-US" sz="1900" dirty="0">
                <a:solidFill>
                  <a:srgbClr val="FF0066"/>
                </a:solidFill>
              </a:rPr>
              <a:t> </a:t>
            </a:r>
            <a:r>
              <a:rPr lang="en-US" sz="1900" dirty="0">
                <a:solidFill>
                  <a:schemeClr val="tx1"/>
                </a:solidFill>
              </a:rPr>
              <a:t>privates (for obvious reasons).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48148E-6 L 0.129 -0.46551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5386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41" y="-2328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48148E-6 L 0.06788 -0.46551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5386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5" y="-2328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11111E-6 L 0.01389 -0.4666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5386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" y="-2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38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538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538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8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53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81481E-6 L -0.46944 -0.07638 " pathEditMode="relative" rAng="0" ptsTypes="AA">
                                      <p:cBhvr>
                                        <p:cTn id="180" dur="2000" fill="hold"/>
                                        <p:tgtEl>
                                          <p:spTgt spid="5386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72" y="-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 nodeType="clickPar">
                      <p:stCondLst>
                        <p:cond delay="indefinite"/>
                      </p:stCondLst>
                      <p:childTnLst>
                        <p:par>
                          <p:cTn id="1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 nodeType="clickPar">
                      <p:stCondLst>
                        <p:cond delay="indefinite"/>
                      </p:stCondLst>
                      <p:childTnLst>
                        <p:par>
                          <p:cTn id="1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 nodeType="clickPar">
                      <p:stCondLst>
                        <p:cond delay="indefinite"/>
                      </p:stCondLst>
                      <p:childTnLst>
                        <p:par>
                          <p:cTn id="1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7.40741E-7 L -0.46806 -0.07708 " pathEditMode="relative" rAng="0" ptsTypes="AA">
                                      <p:cBhvr>
                                        <p:cTn id="194" dur="2000" fill="hold"/>
                                        <p:tgtEl>
                                          <p:spTgt spid="5386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03" y="-3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 nodeType="clickPar">
                      <p:stCondLst>
                        <p:cond delay="indefinite"/>
                      </p:stCondLst>
                      <p:childTnLst>
                        <p:par>
                          <p:cTn id="1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 nodeType="clickPar">
                      <p:stCondLst>
                        <p:cond delay="indefinite"/>
                      </p:stCondLst>
                      <p:childTnLst>
                        <p:par>
                          <p:cTn id="2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 nodeType="clickPar">
                      <p:stCondLst>
                        <p:cond delay="indefinite"/>
                      </p:stCondLst>
                      <p:childTnLst>
                        <p:par>
                          <p:cTn id="2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-0.46476 -0.07616 " pathEditMode="relative" rAng="0" ptsTypes="AA">
                                      <p:cBhvr>
                                        <p:cTn id="208" dur="2000" fill="hold"/>
                                        <p:tgtEl>
                                          <p:spTgt spid="5386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47" y="-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 nodeType="clickPar">
                      <p:stCondLst>
                        <p:cond delay="indefinite"/>
                      </p:stCondLst>
                      <p:childTnLst>
                        <p:par>
                          <p:cTn id="2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 nodeType="clickPar">
                      <p:stCondLst>
                        <p:cond delay="indefinite"/>
                      </p:stCondLst>
                      <p:childTnLst>
                        <p:par>
                          <p:cTn id="2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 nodeType="clickPar">
                      <p:stCondLst>
                        <p:cond delay="indefinite"/>
                      </p:stCondLst>
                      <p:childTnLst>
                        <p:par>
                          <p:cTn id="2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2000"/>
                                        <p:tgtEl>
                                          <p:spTgt spid="5386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3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 nodeType="clickPar">
                      <p:stCondLst>
                        <p:cond delay="indefinite"/>
                      </p:stCondLst>
                      <p:childTnLst>
                        <p:par>
                          <p:cTn id="2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 nodeType="clickPar">
                      <p:stCondLst>
                        <p:cond delay="indefinite"/>
                      </p:stCondLst>
                      <p:childTnLst>
                        <p:par>
                          <p:cTn id="2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 nodeType="clickPar">
                      <p:stCondLst>
                        <p:cond delay="indefinite"/>
                      </p:stCondLst>
                      <p:childTnLst>
                        <p:par>
                          <p:cTn id="2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 nodeType="clickPar">
                      <p:stCondLst>
                        <p:cond delay="indefinite"/>
                      </p:stCondLst>
                      <p:childTnLst>
                        <p:par>
                          <p:cTn id="2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8645" grpId="0" animBg="1"/>
      <p:bldP spid="538645" grpId="1" animBg="1"/>
      <p:bldP spid="538653" grpId="0" animBg="1"/>
      <p:bldP spid="538653" grpId="1" animBg="1"/>
      <p:bldP spid="538654" grpId="0"/>
      <p:bldP spid="538654" grpId="1"/>
      <p:bldP spid="538655" grpId="0"/>
      <p:bldP spid="538655" grpId="1"/>
      <p:bldP spid="538656" grpId="0"/>
      <p:bldP spid="538656" grpId="1"/>
      <p:bldP spid="538657" grpId="0" animBg="1"/>
      <p:bldP spid="538657" grpId="1" animBg="1"/>
      <p:bldP spid="538659" grpId="0" animBg="1"/>
      <p:bldP spid="538659" grpId="1" animBg="1"/>
      <p:bldP spid="538660" grpId="0"/>
      <p:bldP spid="538661" grpId="0" animBg="1"/>
      <p:bldP spid="538661" grpId="1" animBg="1"/>
      <p:bldP spid="538662" grpId="0"/>
      <p:bldP spid="538663" grpId="0" animBg="1"/>
      <p:bldP spid="538663" grpId="1" animBg="1"/>
      <p:bldP spid="538664" grpId="0" animBg="1"/>
      <p:bldP spid="538664" grpId="1" animBg="1"/>
      <p:bldP spid="59" grpId="0" animBg="1"/>
      <p:bldP spid="59" grpId="1" animBg="1"/>
      <p:bldP spid="538675" grpId="0" animBg="1"/>
      <p:bldP spid="538675" grpId="1" animBg="1"/>
      <p:bldP spid="538681" grpId="0" animBg="1"/>
      <p:bldP spid="538681" grpId="1" animBg="1"/>
      <p:bldP spid="538685" grpId="0"/>
      <p:bldP spid="538685" grpId="1"/>
      <p:bldP spid="538686" grpId="0" animBg="1"/>
      <p:bldP spid="538686" grpId="1" animBg="1"/>
      <p:bldP spid="538687" grpId="0"/>
      <p:bldP spid="538687" grpId="1"/>
      <p:bldP spid="538688" grpId="0" animBg="1"/>
      <p:bldP spid="538688" grpId="1" animBg="1"/>
      <p:bldP spid="538689" grpId="0"/>
      <p:bldP spid="538689" grpId="1"/>
      <p:bldP spid="538690" grpId="0" animBg="1"/>
      <p:bldP spid="538690" grpId="1" animBg="1"/>
      <p:bldP spid="538691" grpId="0" animBg="1"/>
      <p:bldP spid="538691" grpId="1" animBg="1"/>
      <p:bldP spid="538692" grpId="0" animBg="1"/>
      <p:bldP spid="538692" grpId="1" animBg="1"/>
      <p:bldP spid="538693" grpId="0"/>
      <p:bldP spid="60" grpId="0" uiExpand="1" build="p" animBg="1"/>
      <p:bldP spid="60" grpId="1" build="allAtOnce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2CFB9-26AA-494B-AFEE-6F824E49D4BF}" type="slidenum">
              <a:rPr lang="en-US"/>
              <a:pPr/>
              <a:t>64</a:t>
            </a:fld>
            <a:endParaRPr lang="en-US"/>
          </a:p>
        </p:txBody>
      </p:sp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783138" y="-304800"/>
            <a:ext cx="4818062" cy="1143000"/>
          </a:xfrm>
        </p:spPr>
        <p:txBody>
          <a:bodyPr/>
          <a:lstStyle/>
          <a:p>
            <a:r>
              <a:rPr lang="en-US" sz="3600"/>
              <a:t>Copy Construction</a:t>
            </a:r>
          </a:p>
        </p:txBody>
      </p:sp>
      <p:sp>
        <p:nvSpPr>
          <p:cNvPr id="540675" name="Rectangle 3"/>
          <p:cNvSpPr>
            <a:spLocks noChangeArrowheads="1"/>
          </p:cNvSpPr>
          <p:nvPr/>
        </p:nvSpPr>
        <p:spPr bwMode="auto">
          <a:xfrm>
            <a:off x="5105400" y="4662488"/>
            <a:ext cx="3941763" cy="2043112"/>
          </a:xfrm>
          <a:prstGeom prst="rect">
            <a:avLst/>
          </a:prstGeom>
          <a:solidFill>
            <a:srgbClr val="E7E7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Circ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a(1,2,3);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Circ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b(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...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grpSp>
        <p:nvGrpSpPr>
          <p:cNvPr id="540696" name="Group 24"/>
          <p:cNvGrpSpPr>
            <a:grpSpLocks/>
          </p:cNvGrpSpPr>
          <p:nvPr/>
        </p:nvGrpSpPr>
        <p:grpSpPr bwMode="auto">
          <a:xfrm>
            <a:off x="131763" y="268288"/>
            <a:ext cx="5291137" cy="6437312"/>
            <a:chOff x="83" y="169"/>
            <a:chExt cx="3333" cy="4055"/>
          </a:xfrm>
        </p:grpSpPr>
        <p:grpSp>
          <p:nvGrpSpPr>
            <p:cNvPr id="540697" name="Group 25"/>
            <p:cNvGrpSpPr>
              <a:grpSpLocks/>
            </p:cNvGrpSpPr>
            <p:nvPr/>
          </p:nvGrpSpPr>
          <p:grpSpPr bwMode="auto">
            <a:xfrm>
              <a:off x="83" y="169"/>
              <a:ext cx="3015" cy="4055"/>
              <a:chOff x="83" y="169"/>
              <a:chExt cx="3015" cy="4055"/>
            </a:xfrm>
          </p:grpSpPr>
          <p:sp>
            <p:nvSpPr>
              <p:cNvPr id="540698" name="Rectangle 26"/>
              <p:cNvSpPr>
                <a:spLocks noChangeArrowheads="1"/>
              </p:cNvSpPr>
              <p:nvPr/>
            </p:nvSpPr>
            <p:spPr bwMode="auto">
              <a:xfrm>
                <a:off x="83" y="169"/>
                <a:ext cx="3015" cy="4055"/>
              </a:xfrm>
              <a:prstGeom prst="rect">
                <a:avLst/>
              </a:prstGeom>
              <a:solidFill>
                <a:srgbClr val="FFFFE5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class Circ</a:t>
                </a: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{</a:t>
                </a: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public:</a:t>
                </a: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</a:rPr>
                  <a:t> </a:t>
                </a:r>
              </a:p>
              <a:p>
                <a:pPr>
                  <a:tabLst>
                    <a:tab pos="228600" algn="l"/>
                  </a:tabLst>
                </a:pPr>
                <a:endParaRPr lang="en-US" sz="1800" b="1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 b="1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	float GetArea(void) const;</a:t>
                </a: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private:</a:t>
                </a: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	float m_x, m_y, m_rad;</a:t>
                </a: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};</a:t>
                </a:r>
                <a:endParaRPr lang="en-US" sz="1000">
                  <a:solidFill>
                    <a:schemeClr val="tx1"/>
                  </a:solidFill>
                  <a:latin typeface="Courier New" pitchFamily="49" charset="0"/>
                </a:endParaRPr>
              </a:p>
            </p:txBody>
          </p:sp>
          <p:sp>
            <p:nvSpPr>
              <p:cNvPr id="540699" name="Rectangle 27"/>
              <p:cNvSpPr>
                <a:spLocks noChangeArrowheads="1"/>
              </p:cNvSpPr>
              <p:nvPr/>
            </p:nvSpPr>
            <p:spPr bwMode="auto">
              <a:xfrm>
                <a:off x="166" y="720"/>
                <a:ext cx="2880" cy="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Circ(</a:t>
                </a:r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int</a:t>
                </a:r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</a:t>
                </a:r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x, int y, int r</a:t>
                </a:r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)</a:t>
                </a:r>
                <a:endParaRPr lang="en-US" sz="18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{</a:t>
                </a:r>
                <a:endParaRPr lang="en-US" sz="18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  m_x = x; m_y = y;  m_rad = r;</a:t>
                </a:r>
                <a:endParaRPr lang="en-US" sz="18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}</a:t>
                </a:r>
              </a:p>
            </p:txBody>
          </p:sp>
          <p:sp>
            <p:nvSpPr>
              <p:cNvPr id="540700" name="Rectangle 28"/>
              <p:cNvSpPr>
                <a:spLocks noChangeArrowheads="1"/>
              </p:cNvSpPr>
              <p:nvPr/>
            </p:nvSpPr>
            <p:spPr bwMode="auto">
              <a:xfrm>
                <a:off x="144" y="2449"/>
                <a:ext cx="2880" cy="10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800">
                    <a:solidFill>
                      <a:srgbClr val="6600CC"/>
                    </a:solidFill>
                    <a:latin typeface="Courier New" pitchFamily="49" charset="0"/>
                  </a:rPr>
                  <a:t> </a:t>
                </a:r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Circ(                )</a:t>
                </a:r>
                <a:endParaRPr lang="en-US" sz="18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{</a:t>
                </a:r>
                <a:endParaRPr lang="en-US" sz="18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</a:t>
                </a:r>
              </a:p>
              <a:p>
                <a:endParaRPr lang="en-US" sz="18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endParaRPr lang="en-US" sz="10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}</a:t>
                </a:r>
              </a:p>
            </p:txBody>
          </p:sp>
          <p:sp>
            <p:nvSpPr>
              <p:cNvPr id="540701" name="Rectangle 29"/>
              <p:cNvSpPr>
                <a:spLocks noChangeArrowheads="1"/>
              </p:cNvSpPr>
              <p:nvPr/>
            </p:nvSpPr>
            <p:spPr bwMode="auto">
              <a:xfrm>
                <a:off x="666" y="2452"/>
                <a:ext cx="146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const Circ &amp;old</a:t>
                </a:r>
              </a:p>
            </p:txBody>
          </p:sp>
          <p:sp>
            <p:nvSpPr>
              <p:cNvPr id="540702" name="Rectangle 30"/>
              <p:cNvSpPr>
                <a:spLocks noChangeArrowheads="1"/>
              </p:cNvSpPr>
              <p:nvPr/>
            </p:nvSpPr>
            <p:spPr bwMode="auto">
              <a:xfrm>
                <a:off x="384" y="2736"/>
                <a:ext cx="2033" cy="5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m_x = old.m_x;</a:t>
                </a:r>
              </a:p>
              <a:p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m_y = old.m_y;</a:t>
                </a:r>
              </a:p>
              <a:p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m_rad = old.m_rad;</a:t>
                </a:r>
              </a:p>
            </p:txBody>
          </p:sp>
        </p:grpSp>
        <p:grpSp>
          <p:nvGrpSpPr>
            <p:cNvPr id="540703" name="Group 31"/>
            <p:cNvGrpSpPr>
              <a:grpSpLocks/>
            </p:cNvGrpSpPr>
            <p:nvPr/>
          </p:nvGrpSpPr>
          <p:grpSpPr bwMode="auto">
            <a:xfrm>
              <a:off x="152" y="1450"/>
              <a:ext cx="3264" cy="1023"/>
              <a:chOff x="144" y="2322"/>
              <a:chExt cx="3264" cy="1023"/>
            </a:xfrm>
          </p:grpSpPr>
          <p:sp>
            <p:nvSpPr>
              <p:cNvPr id="540704" name="Rectangle 32"/>
              <p:cNvSpPr>
                <a:spLocks noChangeArrowheads="1"/>
              </p:cNvSpPr>
              <p:nvPr/>
            </p:nvSpPr>
            <p:spPr bwMode="auto">
              <a:xfrm>
                <a:off x="144" y="2326"/>
                <a:ext cx="2880" cy="10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800">
                    <a:solidFill>
                      <a:srgbClr val="6600CC"/>
                    </a:solidFill>
                    <a:latin typeface="Courier New" pitchFamily="49" charset="0"/>
                  </a:rPr>
                  <a:t> </a:t>
                </a:r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Circ(                         )</a:t>
                </a:r>
                <a:endParaRPr lang="en-US" sz="18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{</a:t>
                </a:r>
                <a:endParaRPr lang="en-US" sz="18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</a:t>
                </a:r>
              </a:p>
              <a:p>
                <a:endParaRPr lang="en-US" sz="18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endParaRPr lang="en-US" sz="10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}</a:t>
                </a:r>
              </a:p>
            </p:txBody>
          </p:sp>
          <p:sp>
            <p:nvSpPr>
              <p:cNvPr id="540705" name="Rectangle 33"/>
              <p:cNvSpPr>
                <a:spLocks noChangeArrowheads="1"/>
              </p:cNvSpPr>
              <p:nvPr/>
            </p:nvSpPr>
            <p:spPr bwMode="auto">
              <a:xfrm>
                <a:off x="654" y="2326"/>
                <a:ext cx="146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const Point &amp;pt</a:t>
                </a:r>
              </a:p>
            </p:txBody>
          </p:sp>
          <p:sp>
            <p:nvSpPr>
              <p:cNvPr id="540706" name="Rectangle 34"/>
              <p:cNvSpPr>
                <a:spLocks noChangeArrowheads="1"/>
              </p:cNvSpPr>
              <p:nvPr/>
            </p:nvSpPr>
            <p:spPr bwMode="auto">
              <a:xfrm>
                <a:off x="1946" y="2322"/>
                <a:ext cx="146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, int rad</a:t>
                </a:r>
              </a:p>
            </p:txBody>
          </p:sp>
          <p:sp>
            <p:nvSpPr>
              <p:cNvPr id="540707" name="Rectangle 35"/>
              <p:cNvSpPr>
                <a:spLocks noChangeArrowheads="1"/>
              </p:cNvSpPr>
              <p:nvPr/>
            </p:nvSpPr>
            <p:spPr bwMode="auto">
              <a:xfrm>
                <a:off x="384" y="2610"/>
                <a:ext cx="1462" cy="5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m_x = pt.m_x;</a:t>
                </a:r>
              </a:p>
              <a:p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m_y = pt.m_y;</a:t>
                </a:r>
              </a:p>
              <a:p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m_rad = rad;</a:t>
                </a:r>
              </a:p>
            </p:txBody>
          </p:sp>
        </p:grpSp>
      </p:grpSp>
      <p:sp>
        <p:nvSpPr>
          <p:cNvPr id="540730" name="Text Box 58"/>
          <p:cNvSpPr txBox="1">
            <a:spLocks noChangeArrowheads="1"/>
          </p:cNvSpPr>
          <p:nvPr/>
        </p:nvSpPr>
        <p:spPr bwMode="auto">
          <a:xfrm>
            <a:off x="4843463" y="809625"/>
            <a:ext cx="43148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In C++ talk, </a:t>
            </a:r>
            <a:r>
              <a:rPr lang="en-US" dirty="0">
                <a:solidFill>
                  <a:srgbClr val="6600CC"/>
                </a:solidFill>
              </a:rPr>
              <a:t>this function</a:t>
            </a:r>
            <a:r>
              <a:rPr lang="en-US" dirty="0"/>
              <a:t> is called a “</a:t>
            </a:r>
            <a:r>
              <a:rPr lang="en-US" dirty="0">
                <a:solidFill>
                  <a:srgbClr val="6600CC"/>
                </a:solidFill>
              </a:rPr>
              <a:t>copy constructor</a:t>
            </a:r>
            <a:r>
              <a:rPr lang="en-US" dirty="0"/>
              <a:t>.”</a:t>
            </a:r>
          </a:p>
        </p:txBody>
      </p:sp>
      <p:sp>
        <p:nvSpPr>
          <p:cNvPr id="540731" name="Rectangle 59"/>
          <p:cNvSpPr>
            <a:spLocks noChangeArrowheads="1"/>
          </p:cNvSpPr>
          <p:nvPr/>
        </p:nvSpPr>
        <p:spPr bwMode="auto">
          <a:xfrm>
            <a:off x="255588" y="3913188"/>
            <a:ext cx="4386262" cy="1635125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0732" name="Text Box 60"/>
          <p:cNvSpPr txBox="1">
            <a:spLocks noChangeArrowheads="1"/>
          </p:cNvSpPr>
          <p:nvPr/>
        </p:nvSpPr>
        <p:spPr bwMode="auto">
          <a:xfrm>
            <a:off x="4924425" y="1884363"/>
            <a:ext cx="4314825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A </a:t>
            </a:r>
            <a:r>
              <a:rPr lang="en-US" dirty="0">
                <a:solidFill>
                  <a:srgbClr val="6600CC"/>
                </a:solidFill>
              </a:rPr>
              <a:t>copy constructor</a:t>
            </a:r>
            <a:r>
              <a:rPr lang="en-US" dirty="0"/>
              <a:t> is a</a:t>
            </a:r>
          </a:p>
          <a:p>
            <a:pPr algn="ctr"/>
            <a:r>
              <a:rPr lang="en-US" dirty="0"/>
              <a:t> constructor function</a:t>
            </a:r>
          </a:p>
          <a:p>
            <a:pPr algn="ctr"/>
            <a:r>
              <a:rPr lang="en-US" dirty="0"/>
              <a:t>that is used to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initialize a </a:t>
            </a:r>
            <a:r>
              <a:rPr lang="en-US" dirty="0">
                <a:solidFill>
                  <a:srgbClr val="FF0066"/>
                </a:solidFill>
              </a:rPr>
              <a:t>new variable </a:t>
            </a:r>
            <a:br>
              <a:rPr lang="en-US" dirty="0">
                <a:solidFill>
                  <a:srgbClr val="FF0066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from an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existing variable</a:t>
            </a:r>
          </a:p>
          <a:p>
            <a:pPr algn="ctr"/>
            <a:r>
              <a:rPr lang="en-US" dirty="0"/>
              <a:t>of the same type.</a:t>
            </a:r>
          </a:p>
        </p:txBody>
      </p:sp>
      <p:sp>
        <p:nvSpPr>
          <p:cNvPr id="540733" name="Line 61"/>
          <p:cNvSpPr>
            <a:spLocks noChangeShapeType="1"/>
          </p:cNvSpPr>
          <p:nvPr/>
        </p:nvSpPr>
        <p:spPr bwMode="auto">
          <a:xfrm>
            <a:off x="6996863" y="3359150"/>
            <a:ext cx="170656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40736" name="Line 64"/>
          <p:cNvSpPr>
            <a:spLocks noChangeShapeType="1"/>
          </p:cNvSpPr>
          <p:nvPr/>
        </p:nvSpPr>
        <p:spPr bwMode="auto">
          <a:xfrm flipV="1">
            <a:off x="6496800" y="3733800"/>
            <a:ext cx="2359025" cy="63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40738" name="Line 66"/>
          <p:cNvSpPr>
            <a:spLocks noChangeShapeType="1"/>
          </p:cNvSpPr>
          <p:nvPr/>
        </p:nvSpPr>
        <p:spPr bwMode="auto">
          <a:xfrm>
            <a:off x="5891213" y="5513388"/>
            <a:ext cx="0" cy="35083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" name="Up Arrow 1"/>
          <p:cNvSpPr/>
          <p:nvPr/>
        </p:nvSpPr>
        <p:spPr bwMode="auto">
          <a:xfrm rot="1124384">
            <a:off x="6001106" y="6017391"/>
            <a:ext cx="504579" cy="533400"/>
          </a:xfrm>
          <a:prstGeom prst="upArrow">
            <a:avLst/>
          </a:prstGeom>
          <a:solidFill>
            <a:srgbClr val="FF99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" name="Up Arrow 25"/>
          <p:cNvSpPr/>
          <p:nvPr/>
        </p:nvSpPr>
        <p:spPr bwMode="auto">
          <a:xfrm rot="19837277">
            <a:off x="6551670" y="6051918"/>
            <a:ext cx="504579" cy="533400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7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7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7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40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40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1.21387E-6 L -0.02743 -0.18774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2" y="-9387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-7200000">
                                      <p:cBhvr>
                                        <p:cTn id="5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7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0730" grpId="0"/>
      <p:bldP spid="540731" grpId="0" animBg="1"/>
      <p:bldP spid="540732" grpId="0" uiExpand="1" build="p"/>
      <p:bldP spid="540733" grpId="0" animBg="1"/>
      <p:bldP spid="540736" grpId="0" animBg="1"/>
      <p:bldP spid="540738" grpId="0" animBg="1"/>
      <p:bldP spid="2" grpId="0" animBg="1"/>
      <p:bldP spid="26" grpId="0" animBg="1"/>
      <p:bldP spid="26" grpId="1" animBg="1"/>
      <p:bldP spid="26" grpId="2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3E6DD-6F4F-4EF1-9BC7-A3BB013AFE97}" type="slidenum">
              <a:rPr lang="en-US"/>
              <a:pPr/>
              <a:t>65</a:t>
            </a:fld>
            <a:endParaRPr lang="en-US"/>
          </a:p>
        </p:txBody>
      </p:sp>
      <p:sp>
        <p:nvSpPr>
          <p:cNvPr id="448514" name="Rectangle 2"/>
          <p:cNvSpPr>
            <a:spLocks noChangeArrowheads="1"/>
          </p:cNvSpPr>
          <p:nvPr/>
        </p:nvSpPr>
        <p:spPr bwMode="auto">
          <a:xfrm>
            <a:off x="330200" y="0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Copy Construction</a:t>
            </a:r>
          </a:p>
        </p:txBody>
      </p:sp>
      <p:sp>
        <p:nvSpPr>
          <p:cNvPr id="448515" name="Rectangle 3"/>
          <p:cNvSpPr>
            <a:spLocks noChangeArrowheads="1"/>
          </p:cNvSpPr>
          <p:nvPr/>
        </p:nvSpPr>
        <p:spPr bwMode="auto">
          <a:xfrm>
            <a:off x="195263" y="1155700"/>
            <a:ext cx="5181600" cy="5511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8516" name="Rectangle 4"/>
          <p:cNvSpPr>
            <a:spLocks noChangeArrowheads="1"/>
          </p:cNvSpPr>
          <p:nvPr/>
        </p:nvSpPr>
        <p:spPr bwMode="auto">
          <a:xfrm>
            <a:off x="152400" y="1076325"/>
            <a:ext cx="5410200" cy="573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class Circ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Circ(float x, float y, float r)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m_x = x; m_y = y; m_rad = r;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GetArea(void)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  return(3.14159*m_rad*m_rad);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private: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m_x, m_y, m_rad;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};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000" b="1">
                <a:solidFill>
                  <a:schemeClr val="tx1"/>
                </a:solidFill>
                <a:latin typeface="Times New Roman"/>
                <a:cs typeface="Courier New" pitchFamily="49" charset="0"/>
              </a:rPr>
              <a:t> </a:t>
            </a:r>
            <a:endParaRPr lang="en-US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448517" name="Text Box 5"/>
          <p:cNvSpPr txBox="1">
            <a:spLocks noChangeArrowheads="1"/>
          </p:cNvSpPr>
          <p:nvPr/>
        </p:nvSpPr>
        <p:spPr bwMode="auto">
          <a:xfrm>
            <a:off x="358775" y="2989263"/>
            <a:ext cx="8667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Circ(</a:t>
            </a:r>
          </a:p>
        </p:txBody>
      </p:sp>
      <p:sp>
        <p:nvSpPr>
          <p:cNvPr id="448518" name="Text Box 6"/>
          <p:cNvSpPr txBox="1">
            <a:spLocks noChangeArrowheads="1"/>
          </p:cNvSpPr>
          <p:nvPr/>
        </p:nvSpPr>
        <p:spPr bwMode="auto">
          <a:xfrm>
            <a:off x="1096963" y="2997200"/>
            <a:ext cx="2914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const Circ &amp; oldVar)</a:t>
            </a:r>
          </a:p>
        </p:txBody>
      </p:sp>
      <p:sp>
        <p:nvSpPr>
          <p:cNvPr id="448519" name="Text Box 7"/>
          <p:cNvSpPr txBox="1">
            <a:spLocks noChangeArrowheads="1"/>
          </p:cNvSpPr>
          <p:nvPr/>
        </p:nvSpPr>
        <p:spPr bwMode="auto">
          <a:xfrm>
            <a:off x="363538" y="3248025"/>
            <a:ext cx="3324225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m_x = oldVar.m_x;</a:t>
            </a:r>
          </a:p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m_y = oldVar.m_y;</a:t>
            </a:r>
          </a:p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m_rad = oldVar.m_rad;</a:t>
            </a:r>
          </a:p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}</a:t>
            </a:r>
          </a:p>
        </p:txBody>
      </p:sp>
      <p:grpSp>
        <p:nvGrpSpPr>
          <p:cNvPr id="448520" name="Group 8"/>
          <p:cNvGrpSpPr>
            <a:grpSpLocks/>
          </p:cNvGrpSpPr>
          <p:nvPr/>
        </p:nvGrpSpPr>
        <p:grpSpPr bwMode="auto">
          <a:xfrm>
            <a:off x="5664200" y="1143000"/>
            <a:ext cx="3632200" cy="2563813"/>
            <a:chOff x="2976" y="1094"/>
            <a:chExt cx="3024" cy="1273"/>
          </a:xfrm>
        </p:grpSpPr>
        <p:sp>
          <p:nvSpPr>
            <p:cNvPr id="448521" name="Rectangle 9"/>
            <p:cNvSpPr>
              <a:spLocks noChangeArrowheads="1"/>
            </p:cNvSpPr>
            <p:nvPr/>
          </p:nvSpPr>
          <p:spPr bwMode="auto">
            <a:xfrm>
              <a:off x="2976" y="1126"/>
              <a:ext cx="2640" cy="121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8522" name="Rectangle 10"/>
            <p:cNvSpPr>
              <a:spLocks noChangeArrowheads="1"/>
            </p:cNvSpPr>
            <p:nvPr/>
          </p:nvSpPr>
          <p:spPr bwMode="auto">
            <a:xfrm>
              <a:off x="2976" y="1094"/>
              <a:ext cx="3024" cy="1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a(1,1,5); </a:t>
              </a:r>
            </a:p>
            <a:p>
              <a:pPr eaLnBrk="0" hangingPunct="0"/>
              <a:endPara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b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a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);</a:t>
              </a:r>
            </a:p>
            <a:p>
              <a:pPr eaLnBrk="0" hangingPunct="0"/>
              <a:endPara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eaLnBrk="0" hangingPunct="0"/>
              <a:endPara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cout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&lt;&lt;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b.GetArea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();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448523" name="Text Box 11"/>
          <p:cNvSpPr txBox="1">
            <a:spLocks noChangeArrowheads="1"/>
          </p:cNvSpPr>
          <p:nvPr/>
        </p:nvSpPr>
        <p:spPr bwMode="auto">
          <a:xfrm>
            <a:off x="5622925" y="4013537"/>
            <a:ext cx="319405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 dirty="0"/>
              <a:t>A Copy Constructor is just like a regular constructor.</a:t>
            </a:r>
          </a:p>
        </p:txBody>
      </p:sp>
      <p:sp>
        <p:nvSpPr>
          <p:cNvPr id="448524" name="Text Box 12"/>
          <p:cNvSpPr txBox="1">
            <a:spLocks noChangeArrowheads="1"/>
          </p:cNvSpPr>
          <p:nvPr/>
        </p:nvSpPr>
        <p:spPr bwMode="auto">
          <a:xfrm>
            <a:off x="5562600" y="5213350"/>
            <a:ext cx="319405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/>
              <a:t>However, it takes another </a:t>
            </a:r>
            <a:r>
              <a:rPr lang="en-US" sz="2000">
                <a:solidFill>
                  <a:srgbClr val="990000"/>
                </a:solidFill>
              </a:rPr>
              <a:t>instance</a:t>
            </a:r>
            <a:r>
              <a:rPr lang="en-US" sz="2000"/>
              <a:t> of the same class as a parameter instead of </a:t>
            </a:r>
            <a:r>
              <a:rPr lang="en-US" sz="2000">
                <a:solidFill>
                  <a:srgbClr val="990000"/>
                </a:solidFill>
              </a:rPr>
              <a:t>regular values</a:t>
            </a:r>
            <a:r>
              <a:rPr lang="en-US" sz="2000"/>
              <a:t>.</a:t>
            </a:r>
          </a:p>
        </p:txBody>
      </p:sp>
      <p:sp>
        <p:nvSpPr>
          <p:cNvPr id="448526" name="Rectangle 14"/>
          <p:cNvSpPr>
            <a:spLocks noChangeArrowheads="1"/>
          </p:cNvSpPr>
          <p:nvPr/>
        </p:nvSpPr>
        <p:spPr bwMode="auto">
          <a:xfrm>
            <a:off x="1193800" y="3035300"/>
            <a:ext cx="2628900" cy="2921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48527" name="Line 15"/>
          <p:cNvSpPr>
            <a:spLocks noChangeShapeType="1"/>
          </p:cNvSpPr>
          <p:nvPr/>
        </p:nvSpPr>
        <p:spPr bwMode="auto">
          <a:xfrm flipV="1">
            <a:off x="6705600" y="5867400"/>
            <a:ext cx="1131888" cy="63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48529" name="Rectangle 17"/>
          <p:cNvSpPr>
            <a:spLocks noChangeArrowheads="1"/>
          </p:cNvSpPr>
          <p:nvPr/>
        </p:nvSpPr>
        <p:spPr bwMode="auto">
          <a:xfrm>
            <a:off x="1168400" y="1955800"/>
            <a:ext cx="3403600" cy="2921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48530" name="Line 18"/>
          <p:cNvSpPr>
            <a:spLocks noChangeShapeType="1"/>
          </p:cNvSpPr>
          <p:nvPr/>
        </p:nvSpPr>
        <p:spPr bwMode="auto">
          <a:xfrm flipV="1">
            <a:off x="6159500" y="6781800"/>
            <a:ext cx="19177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48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48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48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48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8523" grpId="0"/>
      <p:bldP spid="448524" grpId="0"/>
      <p:bldP spid="448526" grpId="0" animBg="1"/>
      <p:bldP spid="448527" grpId="0" animBg="1"/>
      <p:bldP spid="448529" grpId="0" animBg="1"/>
      <p:bldP spid="44853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7C7C8-7A01-4AFE-B517-18B3A34ADD1E}" type="slidenum">
              <a:rPr lang="en-US"/>
              <a:pPr/>
              <a:t>66</a:t>
            </a:fld>
            <a:endParaRPr lang="en-US"/>
          </a:p>
        </p:txBody>
      </p:sp>
      <p:sp>
        <p:nvSpPr>
          <p:cNvPr id="542722" name="Rectangle 2"/>
          <p:cNvSpPr>
            <a:spLocks noChangeArrowheads="1"/>
          </p:cNvSpPr>
          <p:nvPr/>
        </p:nvSpPr>
        <p:spPr bwMode="auto">
          <a:xfrm>
            <a:off x="330200" y="0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Copy Construction</a:t>
            </a:r>
          </a:p>
        </p:txBody>
      </p:sp>
      <p:sp>
        <p:nvSpPr>
          <p:cNvPr id="542723" name="Rectangle 3"/>
          <p:cNvSpPr>
            <a:spLocks noChangeArrowheads="1"/>
          </p:cNvSpPr>
          <p:nvPr/>
        </p:nvSpPr>
        <p:spPr bwMode="auto">
          <a:xfrm>
            <a:off x="195263" y="1155700"/>
            <a:ext cx="5181600" cy="5511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724" name="Rectangle 4"/>
          <p:cNvSpPr>
            <a:spLocks noChangeArrowheads="1"/>
          </p:cNvSpPr>
          <p:nvPr/>
        </p:nvSpPr>
        <p:spPr bwMode="auto">
          <a:xfrm>
            <a:off x="152400" y="1076325"/>
            <a:ext cx="5410200" cy="576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class Circ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Circ(float x, float y, float r)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m_x = x; m_y = y; m_rad = r;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9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9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GetArea(void)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  return(3.14159*m_rad*m_rad);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private: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m_x, m_y, m_rad;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};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000" b="1">
                <a:solidFill>
                  <a:schemeClr val="tx1"/>
                </a:solidFill>
                <a:latin typeface="Times New Roman"/>
                <a:cs typeface="Courier New" pitchFamily="49" charset="0"/>
              </a:rPr>
              <a:t> </a:t>
            </a:r>
            <a:endParaRPr lang="en-US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542725" name="Text Box 5"/>
          <p:cNvSpPr txBox="1">
            <a:spLocks noChangeArrowheads="1"/>
          </p:cNvSpPr>
          <p:nvPr/>
        </p:nvSpPr>
        <p:spPr bwMode="auto">
          <a:xfrm>
            <a:off x="358775" y="2989263"/>
            <a:ext cx="8667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Circ(</a:t>
            </a:r>
          </a:p>
        </p:txBody>
      </p:sp>
      <p:sp>
        <p:nvSpPr>
          <p:cNvPr id="542726" name="Text Box 6"/>
          <p:cNvSpPr txBox="1">
            <a:spLocks noChangeArrowheads="1"/>
          </p:cNvSpPr>
          <p:nvPr/>
        </p:nvSpPr>
        <p:spPr bwMode="auto">
          <a:xfrm>
            <a:off x="1096963" y="2997200"/>
            <a:ext cx="2914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const Circ &amp; oldVar)</a:t>
            </a:r>
          </a:p>
        </p:txBody>
      </p:sp>
      <p:sp>
        <p:nvSpPr>
          <p:cNvPr id="542727" name="Text Box 7"/>
          <p:cNvSpPr txBox="1">
            <a:spLocks noChangeArrowheads="1"/>
          </p:cNvSpPr>
          <p:nvPr/>
        </p:nvSpPr>
        <p:spPr bwMode="auto">
          <a:xfrm>
            <a:off x="363538" y="3190875"/>
            <a:ext cx="3324225" cy="1541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{</a:t>
            </a:r>
          </a:p>
          <a:p>
            <a:endParaRPr lang="en-US" sz="500" b="1">
              <a:solidFill>
                <a:srgbClr val="990000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m_x = oldVar.m_x;</a:t>
            </a:r>
          </a:p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m_y = oldVar.m_y;</a:t>
            </a:r>
          </a:p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m_rad = oldVar.m_rad;</a:t>
            </a:r>
          </a:p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542731" name="Text Box 11"/>
          <p:cNvSpPr txBox="1">
            <a:spLocks noChangeArrowheads="1"/>
          </p:cNvSpPr>
          <p:nvPr/>
        </p:nvSpPr>
        <p:spPr bwMode="auto">
          <a:xfrm>
            <a:off x="5586413" y="1174750"/>
            <a:ext cx="341312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The parameter to your copy constructor </a:t>
            </a:r>
            <a:br>
              <a:rPr lang="en-US" dirty="0"/>
            </a:br>
            <a:r>
              <a:rPr lang="en-US" i="1" dirty="0">
                <a:solidFill>
                  <a:srgbClr val="6600CC"/>
                </a:solidFill>
              </a:rPr>
              <a:t>should</a:t>
            </a:r>
            <a:r>
              <a:rPr lang="en-US" i="1" dirty="0"/>
              <a:t> </a:t>
            </a:r>
            <a:r>
              <a:rPr lang="en-US" dirty="0"/>
              <a:t>be </a:t>
            </a:r>
            <a:r>
              <a:rPr lang="en-US" dirty="0" err="1">
                <a:solidFill>
                  <a:srgbClr val="6600CC"/>
                </a:solidFill>
              </a:rPr>
              <a:t>const</a:t>
            </a:r>
            <a:r>
              <a:rPr lang="en-US" dirty="0"/>
              <a:t>!</a:t>
            </a:r>
          </a:p>
        </p:txBody>
      </p:sp>
      <p:sp>
        <p:nvSpPr>
          <p:cNvPr id="542738" name="Rectangle 18"/>
          <p:cNvSpPr>
            <a:spLocks noChangeArrowheads="1"/>
          </p:cNvSpPr>
          <p:nvPr/>
        </p:nvSpPr>
        <p:spPr bwMode="auto">
          <a:xfrm>
            <a:off x="1155700" y="3041650"/>
            <a:ext cx="817563" cy="2921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42739" name="Text Box 19"/>
          <p:cNvSpPr txBox="1">
            <a:spLocks noChangeArrowheads="1"/>
          </p:cNvSpPr>
          <p:nvPr/>
        </p:nvSpPr>
        <p:spPr bwMode="auto">
          <a:xfrm>
            <a:off x="5518150" y="2673350"/>
            <a:ext cx="3579813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The parameter to your copy constructor </a:t>
            </a:r>
            <a:br>
              <a:rPr lang="en-US"/>
            </a:br>
            <a:r>
              <a:rPr lang="en-US" i="1">
                <a:solidFill>
                  <a:srgbClr val="6600CC"/>
                </a:solidFill>
              </a:rPr>
              <a:t>must </a:t>
            </a:r>
            <a:r>
              <a:rPr lang="en-US"/>
              <a:t>be </a:t>
            </a:r>
            <a:r>
              <a:rPr lang="en-US">
                <a:solidFill>
                  <a:srgbClr val="6600CC"/>
                </a:solidFill>
              </a:rPr>
              <a:t>a reference</a:t>
            </a:r>
            <a:r>
              <a:rPr lang="en-US"/>
              <a:t>!</a:t>
            </a:r>
          </a:p>
        </p:txBody>
      </p:sp>
      <p:sp>
        <p:nvSpPr>
          <p:cNvPr id="542740" name="Rectangle 20"/>
          <p:cNvSpPr>
            <a:spLocks noChangeArrowheads="1"/>
          </p:cNvSpPr>
          <p:nvPr/>
        </p:nvSpPr>
        <p:spPr bwMode="auto">
          <a:xfrm>
            <a:off x="2601913" y="3046413"/>
            <a:ext cx="298450" cy="2921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42741" name="Text Box 21"/>
          <p:cNvSpPr txBox="1">
            <a:spLocks noChangeArrowheads="1"/>
          </p:cNvSpPr>
          <p:nvPr/>
        </p:nvSpPr>
        <p:spPr bwMode="auto">
          <a:xfrm>
            <a:off x="5497513" y="4146550"/>
            <a:ext cx="3554412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The </a:t>
            </a:r>
            <a:r>
              <a:rPr lang="en-US">
                <a:solidFill>
                  <a:srgbClr val="6600CC"/>
                </a:solidFill>
              </a:rPr>
              <a:t>type</a:t>
            </a:r>
            <a:r>
              <a:rPr lang="en-US"/>
              <a:t> of your parameter must be the </a:t>
            </a:r>
            <a:r>
              <a:rPr lang="en-US">
                <a:solidFill>
                  <a:srgbClr val="6600CC"/>
                </a:solidFill>
              </a:rPr>
              <a:t>same type as the class itself</a:t>
            </a:r>
            <a:r>
              <a:rPr lang="en-US"/>
              <a:t>!</a:t>
            </a:r>
          </a:p>
        </p:txBody>
      </p:sp>
      <p:sp>
        <p:nvSpPr>
          <p:cNvPr id="542742" name="Rectangle 22"/>
          <p:cNvSpPr>
            <a:spLocks noChangeArrowheads="1"/>
          </p:cNvSpPr>
          <p:nvPr/>
        </p:nvSpPr>
        <p:spPr bwMode="auto">
          <a:xfrm>
            <a:off x="1984375" y="3038475"/>
            <a:ext cx="668338" cy="2921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42743" name="AutoShape 23"/>
          <p:cNvSpPr>
            <a:spLocks noChangeArrowheads="1"/>
          </p:cNvSpPr>
          <p:nvPr/>
        </p:nvSpPr>
        <p:spPr bwMode="auto">
          <a:xfrm>
            <a:off x="1447800" y="1076324"/>
            <a:ext cx="3581400" cy="1666875"/>
          </a:xfrm>
          <a:prstGeom prst="wedgeRoundRectCallout">
            <a:avLst>
              <a:gd name="adj1" fmla="val -45676"/>
              <a:gd name="adj2" fmla="val 69968"/>
              <a:gd name="adj3" fmla="val 16667"/>
            </a:avLst>
          </a:prstGeom>
          <a:solidFill>
            <a:srgbClr val="E7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300" dirty="0"/>
              <a:t/>
            </a:r>
            <a:br>
              <a:rPr lang="en-US" sz="300" dirty="0"/>
            </a:br>
            <a:r>
              <a:rPr lang="en-US" sz="2000" dirty="0"/>
              <a:t>This is a </a:t>
            </a:r>
            <a:r>
              <a:rPr lang="en-US" sz="2000" dirty="0">
                <a:solidFill>
                  <a:srgbClr val="6600CC"/>
                </a:solidFill>
              </a:rPr>
              <a:t>promise</a:t>
            </a:r>
            <a:r>
              <a:rPr lang="en-US" sz="2000" dirty="0"/>
              <a:t> that you </a:t>
            </a:r>
            <a:r>
              <a:rPr lang="en-US" sz="2000" dirty="0">
                <a:solidFill>
                  <a:srgbClr val="6600CC"/>
                </a:solidFill>
              </a:rPr>
              <a:t>won’t modify</a:t>
            </a:r>
            <a:r>
              <a:rPr lang="en-US" sz="2000" dirty="0"/>
              <a:t> the </a:t>
            </a:r>
            <a:r>
              <a:rPr lang="en-US" sz="2000" dirty="0" err="1">
                <a:solidFill>
                  <a:srgbClr val="6600CC"/>
                </a:solidFill>
              </a:rPr>
              <a:t>oldVar</a:t>
            </a:r>
            <a:r>
              <a:rPr lang="en-US" sz="2000" dirty="0"/>
              <a:t> while constructing your new variable!</a:t>
            </a:r>
          </a:p>
        </p:txBody>
      </p:sp>
      <p:sp>
        <p:nvSpPr>
          <p:cNvPr id="542744" name="Text Box 24"/>
          <p:cNvSpPr txBox="1">
            <a:spLocks noChangeArrowheads="1"/>
          </p:cNvSpPr>
          <p:nvPr/>
        </p:nvSpPr>
        <p:spPr bwMode="auto">
          <a:xfrm>
            <a:off x="615950" y="3308350"/>
            <a:ext cx="4549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3300"/>
                </a:solidFill>
              </a:rPr>
              <a:t>oldVar.m_x = 10; // error ‘cause of const</a:t>
            </a:r>
          </a:p>
        </p:txBody>
      </p:sp>
      <p:sp>
        <p:nvSpPr>
          <p:cNvPr id="542745" name="AutoShape 25"/>
          <p:cNvSpPr>
            <a:spLocks noChangeArrowheads="1"/>
          </p:cNvSpPr>
          <p:nvPr/>
        </p:nvSpPr>
        <p:spPr bwMode="auto">
          <a:xfrm>
            <a:off x="2624080" y="858087"/>
            <a:ext cx="3929120" cy="1828800"/>
          </a:xfrm>
          <a:prstGeom prst="wedgeRoundRectCallout">
            <a:avLst>
              <a:gd name="adj1" fmla="val -45676"/>
              <a:gd name="adj2" fmla="val 69968"/>
              <a:gd name="adj3" fmla="val 16667"/>
            </a:avLst>
          </a:prstGeom>
          <a:solidFill>
            <a:srgbClr val="E7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500" dirty="0"/>
              <a:t/>
            </a:r>
            <a:br>
              <a:rPr lang="en-US" sz="500" dirty="0"/>
            </a:br>
            <a:r>
              <a:rPr lang="en-US" sz="2000" dirty="0"/>
              <a:t>This one’s a bit more difficult to explain right now.</a:t>
            </a:r>
          </a:p>
          <a:p>
            <a:pPr algn="ctr"/>
            <a:endParaRPr lang="en-US" sz="1000" dirty="0"/>
          </a:p>
          <a:p>
            <a:pPr algn="ctr"/>
            <a:r>
              <a:rPr lang="en-US" sz="2000" dirty="0"/>
              <a:t>For now, just make sure you use an </a:t>
            </a:r>
            <a:r>
              <a:rPr lang="en-US" sz="2000" dirty="0">
                <a:solidFill>
                  <a:srgbClr val="FF0000"/>
                </a:solidFill>
              </a:rPr>
              <a:t>&amp;</a:t>
            </a:r>
            <a:r>
              <a:rPr lang="en-US" sz="2000" dirty="0"/>
              <a:t> here!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42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42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42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42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42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42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31" grpId="0"/>
      <p:bldP spid="542738" grpId="0" animBg="1"/>
      <p:bldP spid="542738" grpId="1" animBg="1"/>
      <p:bldP spid="542739" grpId="0"/>
      <p:bldP spid="542740" grpId="0" animBg="1"/>
      <p:bldP spid="542740" grpId="1" animBg="1"/>
      <p:bldP spid="542741" grpId="0"/>
      <p:bldP spid="542742" grpId="0" animBg="1"/>
      <p:bldP spid="542742" grpId="1" animBg="1"/>
      <p:bldP spid="542743" grpId="0" animBg="1"/>
      <p:bldP spid="542743" grpId="1" animBg="1"/>
      <p:bldP spid="542744" grpId="0"/>
      <p:bldP spid="542744" grpId="1"/>
      <p:bldP spid="542745" grpId="0" animBg="1"/>
      <p:bldP spid="542745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15D09-501E-48F7-88C9-B6DE7B8F9187}" type="slidenum">
              <a:rPr lang="en-US"/>
              <a:pPr/>
              <a:t>67</a:t>
            </a:fld>
            <a:endParaRPr lang="en-US"/>
          </a:p>
        </p:txBody>
      </p:sp>
      <p:sp>
        <p:nvSpPr>
          <p:cNvPr id="546818" name="Rectangle 2"/>
          <p:cNvSpPr>
            <a:spLocks noChangeArrowheads="1"/>
          </p:cNvSpPr>
          <p:nvPr/>
        </p:nvSpPr>
        <p:spPr bwMode="auto">
          <a:xfrm>
            <a:off x="0" y="0"/>
            <a:ext cx="55483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Copy Construction</a:t>
            </a:r>
          </a:p>
        </p:txBody>
      </p:sp>
      <p:sp>
        <p:nvSpPr>
          <p:cNvPr id="546819" name="Rectangle 3"/>
          <p:cNvSpPr>
            <a:spLocks noChangeArrowheads="1"/>
          </p:cNvSpPr>
          <p:nvPr/>
        </p:nvSpPr>
        <p:spPr bwMode="auto">
          <a:xfrm>
            <a:off x="195263" y="1155700"/>
            <a:ext cx="5181600" cy="5511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6820" name="Rectangle 4"/>
          <p:cNvSpPr>
            <a:spLocks noChangeArrowheads="1"/>
          </p:cNvSpPr>
          <p:nvPr/>
        </p:nvSpPr>
        <p:spPr bwMode="auto">
          <a:xfrm>
            <a:off x="152400" y="1076325"/>
            <a:ext cx="5410200" cy="573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class Circ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Circ(float x, float y, float r)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m_x = x; m_y = y; m_rad = r;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GetArea(void)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  return(3.14159*m_rad*m_rad);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private: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m_x, m_y, m_rad;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};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000" b="1">
                <a:solidFill>
                  <a:schemeClr val="tx1"/>
                </a:solidFill>
                <a:latin typeface="Times New Roman"/>
                <a:cs typeface="Courier New" pitchFamily="49" charset="0"/>
              </a:rPr>
              <a:t> </a:t>
            </a:r>
            <a:endParaRPr lang="en-US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546821" name="Text Box 5"/>
          <p:cNvSpPr txBox="1">
            <a:spLocks noChangeArrowheads="1"/>
          </p:cNvSpPr>
          <p:nvPr/>
        </p:nvSpPr>
        <p:spPr bwMode="auto">
          <a:xfrm>
            <a:off x="358775" y="2989263"/>
            <a:ext cx="8667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Circ(</a:t>
            </a:r>
          </a:p>
        </p:txBody>
      </p:sp>
      <p:sp>
        <p:nvSpPr>
          <p:cNvPr id="546822" name="Text Box 6"/>
          <p:cNvSpPr txBox="1">
            <a:spLocks noChangeArrowheads="1"/>
          </p:cNvSpPr>
          <p:nvPr/>
        </p:nvSpPr>
        <p:spPr bwMode="auto">
          <a:xfrm>
            <a:off x="1096963" y="2997200"/>
            <a:ext cx="2914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const Circ &amp; oldVar)</a:t>
            </a:r>
          </a:p>
        </p:txBody>
      </p:sp>
      <p:sp>
        <p:nvSpPr>
          <p:cNvPr id="546823" name="Text Box 7"/>
          <p:cNvSpPr txBox="1">
            <a:spLocks noChangeArrowheads="1"/>
          </p:cNvSpPr>
          <p:nvPr/>
        </p:nvSpPr>
        <p:spPr bwMode="auto">
          <a:xfrm>
            <a:off x="363538" y="3248025"/>
            <a:ext cx="3324225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m_x = oldVar.m_x;</a:t>
            </a:r>
          </a:p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m_y = oldVar.m_y;</a:t>
            </a:r>
          </a:p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m_rad = oldVar.m_rad;</a:t>
            </a:r>
          </a:p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546824" name="Text Box 8"/>
          <p:cNvSpPr txBox="1">
            <a:spLocks noChangeArrowheads="1"/>
          </p:cNvSpPr>
          <p:nvPr/>
        </p:nvSpPr>
        <p:spPr bwMode="auto">
          <a:xfrm>
            <a:off x="5302250" y="187325"/>
            <a:ext cx="3841750" cy="484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Oh, C++ also allows you to use a simpler syntax…</a:t>
            </a:r>
          </a:p>
          <a:p>
            <a:pPr algn="ctr"/>
            <a:endParaRPr lang="en-US" sz="1000"/>
          </a:p>
          <a:p>
            <a:pPr algn="ctr"/>
            <a:r>
              <a:rPr lang="en-US" sz="2200"/>
              <a:t>Instead of writing:</a:t>
            </a:r>
          </a:p>
          <a:p>
            <a:pPr algn="ctr"/>
            <a:endParaRPr lang="en-US" sz="1200">
              <a:solidFill>
                <a:srgbClr val="6600CC"/>
              </a:solidFill>
            </a:endParaRPr>
          </a:p>
          <a:p>
            <a:pPr algn="ctr"/>
            <a:r>
              <a:rPr lang="en-US" sz="2200">
                <a:solidFill>
                  <a:srgbClr val="6600CC"/>
                </a:solidFill>
              </a:rPr>
              <a:t>Circ b(a);</a:t>
            </a:r>
          </a:p>
          <a:p>
            <a:pPr algn="ctr"/>
            <a:endParaRPr lang="en-US" sz="1200">
              <a:solidFill>
                <a:srgbClr val="6600CC"/>
              </a:solidFill>
            </a:endParaRPr>
          </a:p>
          <a:p>
            <a:pPr algn="ctr"/>
            <a:r>
              <a:rPr lang="en-US" sz="2200">
                <a:solidFill>
                  <a:schemeClr val="tx1"/>
                </a:solidFill>
              </a:rPr>
              <a:t>which is ugly…</a:t>
            </a:r>
          </a:p>
          <a:p>
            <a:pPr algn="ctr"/>
            <a:endParaRPr lang="en-US" sz="1200">
              <a:solidFill>
                <a:schemeClr val="tx1"/>
              </a:solidFill>
            </a:endParaRPr>
          </a:p>
          <a:p>
            <a:pPr algn="ctr"/>
            <a:r>
              <a:rPr lang="en-US" sz="2200">
                <a:solidFill>
                  <a:schemeClr val="tx1"/>
                </a:solidFill>
              </a:rPr>
              <a:t>You can write:</a:t>
            </a:r>
          </a:p>
          <a:p>
            <a:pPr algn="ctr"/>
            <a:endParaRPr lang="en-US" sz="1200">
              <a:solidFill>
                <a:srgbClr val="6600CC"/>
              </a:solidFill>
            </a:endParaRPr>
          </a:p>
          <a:p>
            <a:pPr algn="ctr"/>
            <a:r>
              <a:rPr lang="en-US" sz="2200">
                <a:solidFill>
                  <a:srgbClr val="6600CC"/>
                </a:solidFill>
              </a:rPr>
              <a:t>Circ b = a;</a:t>
            </a:r>
          </a:p>
          <a:p>
            <a:pPr algn="ctr"/>
            <a:endParaRPr lang="en-US" sz="1200">
              <a:solidFill>
                <a:srgbClr val="6600CC"/>
              </a:solidFill>
            </a:endParaRPr>
          </a:p>
          <a:p>
            <a:pPr algn="ctr"/>
            <a:r>
              <a:rPr lang="en-US" sz="2200">
                <a:solidFill>
                  <a:schemeClr val="tx1"/>
                </a:solidFill>
              </a:rPr>
              <a:t>It does exactly the same thing! It </a:t>
            </a:r>
            <a:r>
              <a:rPr lang="en-US" sz="2200">
                <a:solidFill>
                  <a:srgbClr val="6600CC"/>
                </a:solidFill>
              </a:rPr>
              <a:t>defines a new variable b</a:t>
            </a:r>
            <a:r>
              <a:rPr lang="en-US" sz="2200">
                <a:solidFill>
                  <a:schemeClr val="tx1"/>
                </a:solidFill>
              </a:rPr>
              <a:t> and then</a:t>
            </a:r>
            <a:r>
              <a:rPr lang="en-US" sz="2200">
                <a:solidFill>
                  <a:srgbClr val="6600CC"/>
                </a:solidFill>
              </a:rPr>
              <a:t> calls the copy constructor</a:t>
            </a:r>
            <a:r>
              <a:rPr lang="en-US" sz="220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546827" name="Rectangle 11"/>
          <p:cNvSpPr>
            <a:spLocks noChangeArrowheads="1"/>
          </p:cNvSpPr>
          <p:nvPr/>
        </p:nvSpPr>
        <p:spPr bwMode="auto">
          <a:xfrm>
            <a:off x="5599113" y="5089525"/>
            <a:ext cx="3316287" cy="1768475"/>
          </a:xfrm>
          <a:prstGeom prst="rect">
            <a:avLst/>
          </a:prstGeom>
          <a:solidFill>
            <a:srgbClr val="E7E7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Circ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a(1,2,3);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Circ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b(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46828" name="Rectangle 12"/>
          <p:cNvSpPr>
            <a:spLocks noChangeArrowheads="1"/>
          </p:cNvSpPr>
          <p:nvPr/>
        </p:nvSpPr>
        <p:spPr bwMode="auto">
          <a:xfrm>
            <a:off x="5738813" y="6162675"/>
            <a:ext cx="2576512" cy="387350"/>
          </a:xfrm>
          <a:prstGeom prst="rect">
            <a:avLst/>
          </a:prstGeom>
          <a:solidFill>
            <a:srgbClr val="E7E7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2000">
                <a:solidFill>
                  <a:srgbClr val="6600CC"/>
                </a:solidFill>
              </a:rPr>
              <a:t>   Circ b = a; // same!</a:t>
            </a:r>
          </a:p>
        </p:txBody>
      </p:sp>
      <p:sp>
        <p:nvSpPr>
          <p:cNvPr id="546829" name="Line 13"/>
          <p:cNvSpPr>
            <a:spLocks noChangeShapeType="1"/>
          </p:cNvSpPr>
          <p:nvPr/>
        </p:nvSpPr>
        <p:spPr bwMode="auto">
          <a:xfrm>
            <a:off x="5781675" y="6342063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46830" name="Line 14"/>
          <p:cNvSpPr>
            <a:spLocks noChangeShapeType="1"/>
          </p:cNvSpPr>
          <p:nvPr/>
        </p:nvSpPr>
        <p:spPr bwMode="auto">
          <a:xfrm>
            <a:off x="139700" y="31623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46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46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546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6824" grpId="0" build="p"/>
      <p:bldP spid="546827" grpId="0" animBg="1"/>
      <p:bldP spid="546828" grpId="0" animBg="1"/>
      <p:bldP spid="546829" grpId="0" animBg="1"/>
      <p:bldP spid="546829" grpId="1" animBg="1"/>
      <p:bldP spid="546830" grpId="0" animBg="1"/>
      <p:bldP spid="546830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518FF-3AE9-49C8-BBA6-859A964E6FAF}" type="slidenum">
              <a:rPr lang="en-US"/>
              <a:pPr/>
              <a:t>68</a:t>
            </a:fld>
            <a:endParaRPr lang="en-US"/>
          </a:p>
        </p:txBody>
      </p:sp>
      <p:sp>
        <p:nvSpPr>
          <p:cNvPr id="452610" name="Rectangle 2"/>
          <p:cNvSpPr>
            <a:spLocks noChangeArrowheads="1"/>
          </p:cNvSpPr>
          <p:nvPr/>
        </p:nvSpPr>
        <p:spPr bwMode="auto">
          <a:xfrm>
            <a:off x="330200" y="0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Copy Construction</a:t>
            </a:r>
          </a:p>
        </p:txBody>
      </p:sp>
      <p:sp>
        <p:nvSpPr>
          <p:cNvPr id="452611" name="Rectangle 3"/>
          <p:cNvSpPr>
            <a:spLocks noChangeArrowheads="1"/>
          </p:cNvSpPr>
          <p:nvPr/>
        </p:nvSpPr>
        <p:spPr bwMode="auto">
          <a:xfrm>
            <a:off x="195263" y="1155700"/>
            <a:ext cx="5181600" cy="5511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2612" name="Rectangle 4"/>
          <p:cNvSpPr>
            <a:spLocks noChangeArrowheads="1"/>
          </p:cNvSpPr>
          <p:nvPr/>
        </p:nvSpPr>
        <p:spPr bwMode="auto">
          <a:xfrm>
            <a:off x="152400" y="1076325"/>
            <a:ext cx="5410200" cy="573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class Circ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Circ(float x, float y, float r)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m_x = x; m_y = y; m_rad = r;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GetArea(void)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  return(3.14159*m_rad*m_rad);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private: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m_x, m_y, m_rad;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};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000" b="1">
                <a:solidFill>
                  <a:schemeClr val="tx1"/>
                </a:solidFill>
                <a:latin typeface="Times New Roman"/>
                <a:cs typeface="Courier New" pitchFamily="49" charset="0"/>
              </a:rPr>
              <a:t> </a:t>
            </a:r>
            <a:endParaRPr lang="en-US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452613" name="Text Box 5"/>
          <p:cNvSpPr txBox="1">
            <a:spLocks noChangeArrowheads="1"/>
          </p:cNvSpPr>
          <p:nvPr/>
        </p:nvSpPr>
        <p:spPr bwMode="auto">
          <a:xfrm>
            <a:off x="358775" y="2989263"/>
            <a:ext cx="8667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Circ(</a:t>
            </a:r>
          </a:p>
        </p:txBody>
      </p:sp>
      <p:sp>
        <p:nvSpPr>
          <p:cNvPr id="452614" name="Text Box 6"/>
          <p:cNvSpPr txBox="1">
            <a:spLocks noChangeArrowheads="1"/>
          </p:cNvSpPr>
          <p:nvPr/>
        </p:nvSpPr>
        <p:spPr bwMode="auto">
          <a:xfrm>
            <a:off x="1096963" y="2997200"/>
            <a:ext cx="2914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const Circ &amp; oldVar)</a:t>
            </a:r>
          </a:p>
        </p:txBody>
      </p:sp>
      <p:sp>
        <p:nvSpPr>
          <p:cNvPr id="452615" name="Text Box 7"/>
          <p:cNvSpPr txBox="1">
            <a:spLocks noChangeArrowheads="1"/>
          </p:cNvSpPr>
          <p:nvPr/>
        </p:nvSpPr>
        <p:spPr bwMode="auto">
          <a:xfrm>
            <a:off x="363538" y="3248025"/>
            <a:ext cx="3324225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m_x = oldVar.m_x;</a:t>
            </a:r>
          </a:p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m_y = oldVar.m_y;</a:t>
            </a:r>
          </a:p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m_rad = oldVar.m_rad;</a:t>
            </a:r>
          </a:p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452616" name="Text Box 8"/>
          <p:cNvSpPr txBox="1">
            <a:spLocks noChangeArrowheads="1"/>
          </p:cNvSpPr>
          <p:nvPr/>
        </p:nvSpPr>
        <p:spPr bwMode="auto">
          <a:xfrm>
            <a:off x="5448300" y="1163638"/>
            <a:ext cx="3648075" cy="210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The copy constructor is not just used when you initialize a new variable from an existing one:</a:t>
            </a:r>
          </a:p>
          <a:p>
            <a:pPr algn="ctr"/>
            <a:endParaRPr lang="en-US" sz="2200">
              <a:solidFill>
                <a:srgbClr val="6600CC"/>
              </a:solidFill>
            </a:endParaRPr>
          </a:p>
          <a:p>
            <a:pPr algn="ctr"/>
            <a:r>
              <a:rPr lang="en-US" sz="2200">
                <a:solidFill>
                  <a:srgbClr val="6600CC"/>
                </a:solidFill>
              </a:rPr>
              <a:t>Circ b(a);</a:t>
            </a:r>
          </a:p>
        </p:txBody>
      </p:sp>
      <p:sp>
        <p:nvSpPr>
          <p:cNvPr id="452617" name="Text Box 9"/>
          <p:cNvSpPr txBox="1">
            <a:spLocks noChangeArrowheads="1"/>
          </p:cNvSpPr>
          <p:nvPr/>
        </p:nvSpPr>
        <p:spPr bwMode="auto">
          <a:xfrm>
            <a:off x="5343525" y="3703638"/>
            <a:ext cx="3648075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It’s used </a:t>
            </a:r>
            <a:r>
              <a:rPr lang="en-US" sz="2200" i="1">
                <a:solidFill>
                  <a:srgbClr val="FF0000"/>
                </a:solidFill>
              </a:rPr>
              <a:t>any time</a:t>
            </a:r>
            <a:r>
              <a:rPr lang="en-US" sz="2200"/>
              <a:t> you make a new copy of an existing class variable.</a:t>
            </a:r>
          </a:p>
        </p:txBody>
      </p:sp>
      <p:sp>
        <p:nvSpPr>
          <p:cNvPr id="452618" name="Text Box 10"/>
          <p:cNvSpPr txBox="1">
            <a:spLocks noChangeArrowheads="1"/>
          </p:cNvSpPr>
          <p:nvPr/>
        </p:nvSpPr>
        <p:spPr bwMode="auto">
          <a:xfrm>
            <a:off x="5334000" y="5105400"/>
            <a:ext cx="3648075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 dirty="0"/>
              <a:t>Can anyone think of </a:t>
            </a:r>
            <a:br>
              <a:rPr lang="en-US" sz="2200" dirty="0"/>
            </a:br>
            <a:r>
              <a:rPr lang="en-US" sz="2200" dirty="0"/>
              <a:t>other times when a copy constructor would be used?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2616" grpId="0"/>
      <p:bldP spid="452617" grpId="0"/>
      <p:bldP spid="45261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F1D38-CEB9-4182-8510-03512A2F291A}" type="slidenum">
              <a:rPr lang="en-US"/>
              <a:pPr/>
              <a:t>69</a:t>
            </a:fld>
            <a:endParaRPr lang="en-US"/>
          </a:p>
        </p:txBody>
      </p:sp>
      <p:sp>
        <p:nvSpPr>
          <p:cNvPr id="454658" name="Rectangle 2"/>
          <p:cNvSpPr>
            <a:spLocks noChangeArrowheads="1"/>
          </p:cNvSpPr>
          <p:nvPr/>
        </p:nvSpPr>
        <p:spPr bwMode="auto">
          <a:xfrm>
            <a:off x="330200" y="0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Copy Construction</a:t>
            </a:r>
          </a:p>
        </p:txBody>
      </p:sp>
      <p:grpSp>
        <p:nvGrpSpPr>
          <p:cNvPr id="454664" name="Group 8"/>
          <p:cNvGrpSpPr>
            <a:grpSpLocks/>
          </p:cNvGrpSpPr>
          <p:nvPr/>
        </p:nvGrpSpPr>
        <p:grpSpPr bwMode="auto">
          <a:xfrm>
            <a:off x="5664200" y="1138238"/>
            <a:ext cx="3756025" cy="3357562"/>
            <a:chOff x="2976" y="1094"/>
            <a:chExt cx="3024" cy="1265"/>
          </a:xfrm>
        </p:grpSpPr>
        <p:sp>
          <p:nvSpPr>
            <p:cNvPr id="454665" name="Rectangle 9"/>
            <p:cNvSpPr>
              <a:spLocks noChangeArrowheads="1"/>
            </p:cNvSpPr>
            <p:nvPr/>
          </p:nvSpPr>
          <p:spPr bwMode="auto">
            <a:xfrm>
              <a:off x="2976" y="1126"/>
              <a:ext cx="2640" cy="121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4666" name="Rectangle 10"/>
            <p:cNvSpPr>
              <a:spLocks noChangeArrowheads="1"/>
            </p:cNvSpPr>
            <p:nvPr/>
          </p:nvSpPr>
          <p:spPr bwMode="auto">
            <a:xfrm>
              <a:off x="2976" y="1094"/>
              <a:ext cx="3024" cy="1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sz="6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void foo(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temp)</a:t>
              </a:r>
            </a:p>
            <a:p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</a:p>
            <a:p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cout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&lt;&lt; </a:t>
              </a:r>
              <a:r>
                <a:rPr lang="en-US" sz="18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“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Area is: </a:t>
              </a:r>
              <a:r>
                <a:rPr lang="en-US" sz="18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“</a:t>
              </a:r>
              <a:endPara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&lt;&lt;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temp.GetArea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();</a:t>
              </a:r>
            </a:p>
            <a:p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 </a:t>
              </a:r>
            </a:p>
            <a:p>
              <a:endPara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a(1,2,10); </a:t>
              </a:r>
            </a:p>
            <a:p>
              <a:pPr eaLnBrk="0" hangingPunct="0"/>
              <a:endPara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foo(a);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454669" name="Line 13"/>
          <p:cNvSpPr>
            <a:spLocks noChangeShapeType="1"/>
          </p:cNvSpPr>
          <p:nvPr/>
        </p:nvSpPr>
        <p:spPr bwMode="auto">
          <a:xfrm>
            <a:off x="5727700" y="34734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454730" name="Group 74"/>
          <p:cNvGrpSpPr>
            <a:grpSpLocks/>
          </p:cNvGrpSpPr>
          <p:nvPr/>
        </p:nvGrpSpPr>
        <p:grpSpPr bwMode="auto">
          <a:xfrm>
            <a:off x="152400" y="1076325"/>
            <a:ext cx="5410200" cy="5737225"/>
            <a:chOff x="96" y="678"/>
            <a:chExt cx="3408" cy="3614"/>
          </a:xfrm>
        </p:grpSpPr>
        <p:sp>
          <p:nvSpPr>
            <p:cNvPr id="454659" name="Rectangle 3"/>
            <p:cNvSpPr>
              <a:spLocks noChangeArrowheads="1"/>
            </p:cNvSpPr>
            <p:nvPr/>
          </p:nvSpPr>
          <p:spPr bwMode="auto">
            <a:xfrm>
              <a:off x="123" y="728"/>
              <a:ext cx="3264" cy="347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54729" name="Group 73"/>
            <p:cNvGrpSpPr>
              <a:grpSpLocks/>
            </p:cNvGrpSpPr>
            <p:nvPr/>
          </p:nvGrpSpPr>
          <p:grpSpPr bwMode="auto">
            <a:xfrm>
              <a:off x="96" y="678"/>
              <a:ext cx="3408" cy="3614"/>
              <a:chOff x="96" y="678"/>
              <a:chExt cx="3408" cy="3614"/>
            </a:xfrm>
          </p:grpSpPr>
          <p:sp>
            <p:nvSpPr>
              <p:cNvPr id="454660" name="Rectangle 4"/>
              <p:cNvSpPr>
                <a:spLocks noChangeArrowheads="1"/>
              </p:cNvSpPr>
              <p:nvPr/>
            </p:nvSpPr>
            <p:spPr bwMode="auto">
              <a:xfrm>
                <a:off x="96" y="678"/>
                <a:ext cx="3408" cy="36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class Circ</a:t>
                </a:r>
                <a:endParaRPr lang="en-US" sz="1200">
                  <a:solidFill>
                    <a:schemeClr val="tx1"/>
                  </a:solidFill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{</a:t>
                </a:r>
                <a:endParaRPr lang="en-US" sz="1200">
                  <a:solidFill>
                    <a:schemeClr val="tx1"/>
                  </a:solidFill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public:</a:t>
                </a:r>
                <a:endParaRPr lang="en-US" sz="1200">
                  <a:solidFill>
                    <a:schemeClr val="tx1"/>
                  </a:solidFill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	Circ(float x, float y, float r)</a:t>
                </a:r>
                <a:endParaRPr lang="en-US" sz="1200">
                  <a:solidFill>
                    <a:schemeClr val="tx1"/>
                  </a:solidFill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	{</a:t>
                </a:r>
                <a:endParaRPr lang="en-US" sz="1200">
                  <a:solidFill>
                    <a:schemeClr val="tx1"/>
                  </a:solidFill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    m_x = x; m_y = y; m_rad = r;</a:t>
                </a:r>
                <a:endParaRPr lang="en-US" sz="1200">
                  <a:solidFill>
                    <a:schemeClr val="tx1"/>
                  </a:solidFill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	}</a:t>
                </a: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	float GetArea(void)</a:t>
                </a:r>
                <a:endParaRPr lang="en-US" sz="1800" b="1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	{</a:t>
                </a:r>
                <a:endParaRPr lang="en-US" sz="1800" b="1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	  return(3.14159*m_rad*m_rad);</a:t>
                </a:r>
                <a:endParaRPr lang="en-US" sz="1800" b="1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	}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private:</a:t>
                </a:r>
                <a:endParaRPr lang="en-US" sz="1200">
                  <a:solidFill>
                    <a:schemeClr val="tx1"/>
                  </a:solidFill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	float m_x, m_y, m_rad;</a:t>
                </a:r>
                <a:endParaRPr lang="en-US" sz="1200">
                  <a:solidFill>
                    <a:schemeClr val="tx1"/>
                  </a:solidFill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};</a:t>
                </a:r>
                <a:endParaRPr lang="en-US" sz="1200">
                  <a:solidFill>
                    <a:schemeClr val="tx1"/>
                  </a:solidFill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000" b="1">
                    <a:solidFill>
                      <a:schemeClr val="tx1"/>
                    </a:solidFill>
                    <a:latin typeface="Times New Roman"/>
                    <a:cs typeface="Courier New" pitchFamily="49" charset="0"/>
                  </a:rPr>
                  <a:t> </a:t>
                </a:r>
                <a:endParaRPr lang="en-US">
                  <a:solidFill>
                    <a:schemeClr val="tx1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54661" name="Text Box 5"/>
              <p:cNvSpPr txBox="1">
                <a:spLocks noChangeArrowheads="1"/>
              </p:cNvSpPr>
              <p:nvPr/>
            </p:nvSpPr>
            <p:spPr bwMode="auto">
              <a:xfrm>
                <a:off x="226" y="1883"/>
                <a:ext cx="54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b="1">
                    <a:solidFill>
                      <a:srgbClr val="800000"/>
                    </a:solidFill>
                    <a:latin typeface="Courier New" pitchFamily="49" charset="0"/>
                  </a:rPr>
                  <a:t>Circ(</a:t>
                </a:r>
              </a:p>
            </p:txBody>
          </p:sp>
          <p:sp>
            <p:nvSpPr>
              <p:cNvPr id="454662" name="Text Box 6"/>
              <p:cNvSpPr txBox="1">
                <a:spLocks noChangeArrowheads="1"/>
              </p:cNvSpPr>
              <p:nvPr/>
            </p:nvSpPr>
            <p:spPr bwMode="auto">
              <a:xfrm>
                <a:off x="691" y="1888"/>
                <a:ext cx="183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b="1">
                    <a:solidFill>
                      <a:srgbClr val="990000"/>
                    </a:solidFill>
                    <a:latin typeface="Courier New" pitchFamily="49" charset="0"/>
                  </a:rPr>
                  <a:t>const Circ &amp; oldVar)</a:t>
                </a:r>
              </a:p>
            </p:txBody>
          </p:sp>
          <p:sp>
            <p:nvSpPr>
              <p:cNvPr id="454663" name="Text Box 7"/>
              <p:cNvSpPr txBox="1">
                <a:spLocks noChangeArrowheads="1"/>
              </p:cNvSpPr>
              <p:nvPr/>
            </p:nvSpPr>
            <p:spPr bwMode="auto">
              <a:xfrm>
                <a:off x="229" y="2046"/>
                <a:ext cx="2094" cy="9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b="1">
                    <a:solidFill>
                      <a:srgbClr val="990000"/>
                    </a:solidFill>
                    <a:latin typeface="Courier New" pitchFamily="49" charset="0"/>
                  </a:rPr>
                  <a:t>{</a:t>
                </a:r>
              </a:p>
              <a:p>
                <a:r>
                  <a:rPr lang="en-US" sz="1800" b="1">
                    <a:solidFill>
                      <a:srgbClr val="990000"/>
                    </a:solidFill>
                    <a:latin typeface="Courier New" pitchFamily="49" charset="0"/>
                  </a:rPr>
                  <a:t>  m_x = oldVar.m_x;</a:t>
                </a:r>
              </a:p>
              <a:p>
                <a:r>
                  <a:rPr lang="en-US" sz="1800" b="1">
                    <a:solidFill>
                      <a:srgbClr val="990000"/>
                    </a:solidFill>
                    <a:latin typeface="Courier New" pitchFamily="49" charset="0"/>
                  </a:rPr>
                  <a:t>  m_y = oldVar.m_y;</a:t>
                </a:r>
              </a:p>
              <a:p>
                <a:r>
                  <a:rPr lang="en-US" sz="1800" b="1">
                    <a:solidFill>
                      <a:srgbClr val="990000"/>
                    </a:solidFill>
                    <a:latin typeface="Courier New" pitchFamily="49" charset="0"/>
                  </a:rPr>
                  <a:t>  m_rad = oldVar.m_rad;</a:t>
                </a:r>
              </a:p>
              <a:p>
                <a:r>
                  <a:rPr lang="en-US" sz="1800" b="1">
                    <a:solidFill>
                      <a:srgbClr val="990000"/>
                    </a:solidFill>
                    <a:latin typeface="Courier New" pitchFamily="49" charset="0"/>
                  </a:rPr>
                  <a:t>}</a:t>
                </a:r>
              </a:p>
            </p:txBody>
          </p:sp>
        </p:grpSp>
      </p:grpSp>
      <p:sp>
        <p:nvSpPr>
          <p:cNvPr id="454731" name="Text Box 75"/>
          <p:cNvSpPr txBox="1">
            <a:spLocks noChangeArrowheads="1"/>
          </p:cNvSpPr>
          <p:nvPr/>
        </p:nvSpPr>
        <p:spPr bwMode="auto">
          <a:xfrm>
            <a:off x="5334000" y="4572000"/>
            <a:ext cx="3648075" cy="222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Here’s a simple program that </a:t>
            </a:r>
            <a:r>
              <a:rPr lang="en-US" sz="2200">
                <a:solidFill>
                  <a:srgbClr val="6600CC"/>
                </a:solidFill>
              </a:rPr>
              <a:t>passes a circle</a:t>
            </a:r>
            <a:r>
              <a:rPr lang="en-US" sz="2200"/>
              <a:t> to a function…</a:t>
            </a:r>
            <a:br>
              <a:rPr lang="en-US" sz="2200"/>
            </a:br>
            <a:r>
              <a:rPr lang="en-US" sz="800"/>
              <a:t> </a:t>
            </a:r>
            <a:br>
              <a:rPr lang="en-US" sz="800"/>
            </a:br>
            <a:r>
              <a:rPr lang="en-US" sz="2200"/>
              <a:t>Any guesses if/when the </a:t>
            </a:r>
            <a:r>
              <a:rPr lang="en-US" sz="2200">
                <a:solidFill>
                  <a:srgbClr val="6600CC"/>
                </a:solidFill>
              </a:rPr>
              <a:t>copy constructor</a:t>
            </a:r>
            <a:r>
              <a:rPr lang="en-US" sz="2200"/>
              <a:t> is called?</a:t>
            </a:r>
          </a:p>
        </p:txBody>
      </p:sp>
      <p:sp>
        <p:nvSpPr>
          <p:cNvPr id="454732" name="Rectangle 76"/>
          <p:cNvSpPr>
            <a:spLocks noChangeArrowheads="1"/>
          </p:cNvSpPr>
          <p:nvPr/>
        </p:nvSpPr>
        <p:spPr bwMode="auto">
          <a:xfrm>
            <a:off x="0" y="995363"/>
            <a:ext cx="5387975" cy="58356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54721" name="Group 65"/>
          <p:cNvGrpSpPr>
            <a:grpSpLocks/>
          </p:cNvGrpSpPr>
          <p:nvPr/>
        </p:nvGrpSpPr>
        <p:grpSpPr bwMode="auto">
          <a:xfrm>
            <a:off x="1563688" y="3608388"/>
            <a:ext cx="3709987" cy="2989262"/>
            <a:chOff x="2029" y="152"/>
            <a:chExt cx="2348" cy="1883"/>
          </a:xfrm>
        </p:grpSpPr>
        <p:grpSp>
          <p:nvGrpSpPr>
            <p:cNvPr id="454722" name="Group 66"/>
            <p:cNvGrpSpPr>
              <a:grpSpLocks/>
            </p:cNvGrpSpPr>
            <p:nvPr/>
          </p:nvGrpSpPr>
          <p:grpSpPr bwMode="auto">
            <a:xfrm>
              <a:off x="2216" y="229"/>
              <a:ext cx="2161" cy="1806"/>
              <a:chOff x="2216" y="229"/>
              <a:chExt cx="2161" cy="1806"/>
            </a:xfrm>
          </p:grpSpPr>
          <p:sp>
            <p:nvSpPr>
              <p:cNvPr id="454723" name="Rectangle 67"/>
              <p:cNvSpPr>
                <a:spLocks noChangeArrowheads="1"/>
              </p:cNvSpPr>
              <p:nvPr/>
            </p:nvSpPr>
            <p:spPr bwMode="auto">
              <a:xfrm>
                <a:off x="2216" y="229"/>
                <a:ext cx="2161" cy="1806"/>
              </a:xfrm>
              <a:prstGeom prst="rect">
                <a:avLst/>
              </a:prstGeom>
              <a:solidFill>
                <a:srgbClr val="CCFFCC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class Circ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{</a:t>
                </a: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 ...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Circ(</a:t>
                </a:r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int x, int y, int rad</a:t>
                </a:r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)</a:t>
                </a:r>
                <a:endParaRPr lang="en-US" sz="14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{</a:t>
                </a:r>
                <a:endParaRPr lang="en-US" sz="14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  </a:t>
                </a:r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m_x = x;</a:t>
                </a:r>
              </a:p>
              <a:p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   m_y = y;</a:t>
                </a:r>
              </a:p>
              <a:p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   m_rad = rad;</a:t>
                </a:r>
              </a:p>
              <a:p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}</a:t>
                </a:r>
              </a:p>
              <a:p>
                <a:r>
                  <a:rPr lang="en-US" sz="1400">
                    <a:solidFill>
                      <a:schemeClr val="tx1"/>
                    </a:solidFill>
                    <a:latin typeface="Courier New" pitchFamily="49" charset="0"/>
                  </a:rPr>
                  <a:t> ...</a:t>
                </a: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private: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  m_x      m_y      m_rad  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}</a:t>
                </a:r>
              </a:p>
            </p:txBody>
          </p:sp>
          <p:sp>
            <p:nvSpPr>
              <p:cNvPr id="454724" name="Rectangle 68"/>
              <p:cNvSpPr>
                <a:spLocks noChangeArrowheads="1"/>
              </p:cNvSpPr>
              <p:nvPr/>
            </p:nvSpPr>
            <p:spPr bwMode="auto">
              <a:xfrm>
                <a:off x="2640" y="1737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4725" name="Rectangle 69"/>
              <p:cNvSpPr>
                <a:spLocks noChangeArrowheads="1"/>
              </p:cNvSpPr>
              <p:nvPr/>
            </p:nvSpPr>
            <p:spPr bwMode="auto">
              <a:xfrm>
                <a:off x="3229" y="1728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4726" name="Rectangle 70"/>
              <p:cNvSpPr>
                <a:spLocks noChangeArrowheads="1"/>
              </p:cNvSpPr>
              <p:nvPr/>
            </p:nvSpPr>
            <p:spPr bwMode="auto">
              <a:xfrm>
                <a:off x="3972" y="1733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54727" name="Text Box 71"/>
            <p:cNvSpPr txBox="1">
              <a:spLocks noChangeArrowheads="1"/>
            </p:cNvSpPr>
            <p:nvPr/>
          </p:nvSpPr>
          <p:spPr bwMode="auto">
            <a:xfrm>
              <a:off x="2029" y="152"/>
              <a:ext cx="21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</a:t>
              </a:r>
            </a:p>
          </p:txBody>
        </p:sp>
      </p:grpSp>
      <p:sp>
        <p:nvSpPr>
          <p:cNvPr id="454734" name="Line 78"/>
          <p:cNvSpPr>
            <a:spLocks noChangeShapeType="1"/>
          </p:cNvSpPr>
          <p:nvPr/>
        </p:nvSpPr>
        <p:spPr bwMode="auto">
          <a:xfrm>
            <a:off x="1765300" y="45402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54735" name="Text Box 79"/>
          <p:cNvSpPr txBox="1">
            <a:spLocks noChangeArrowheads="1"/>
          </p:cNvSpPr>
          <p:nvPr/>
        </p:nvSpPr>
        <p:spPr bwMode="auto">
          <a:xfrm>
            <a:off x="2633663" y="6053138"/>
            <a:ext cx="298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454736" name="Line 80"/>
          <p:cNvSpPr>
            <a:spLocks noChangeShapeType="1"/>
          </p:cNvSpPr>
          <p:nvPr/>
        </p:nvSpPr>
        <p:spPr bwMode="auto">
          <a:xfrm>
            <a:off x="1954213" y="4960938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54737" name="Text Box 81"/>
          <p:cNvSpPr txBox="1">
            <a:spLocks noChangeArrowheads="1"/>
          </p:cNvSpPr>
          <p:nvPr/>
        </p:nvSpPr>
        <p:spPr bwMode="auto">
          <a:xfrm>
            <a:off x="3530600" y="6019800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454738" name="Line 82"/>
          <p:cNvSpPr>
            <a:spLocks noChangeShapeType="1"/>
          </p:cNvSpPr>
          <p:nvPr/>
        </p:nvSpPr>
        <p:spPr bwMode="auto">
          <a:xfrm>
            <a:off x="1971675" y="519747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54739" name="Text Box 83"/>
          <p:cNvSpPr txBox="1">
            <a:spLocks noChangeArrowheads="1"/>
          </p:cNvSpPr>
          <p:nvPr/>
        </p:nvSpPr>
        <p:spPr bwMode="auto">
          <a:xfrm>
            <a:off x="4686300" y="6042025"/>
            <a:ext cx="454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10</a:t>
            </a:r>
          </a:p>
        </p:txBody>
      </p:sp>
      <p:sp>
        <p:nvSpPr>
          <p:cNvPr id="454740" name="Line 84"/>
          <p:cNvSpPr>
            <a:spLocks noChangeShapeType="1"/>
          </p:cNvSpPr>
          <p:nvPr/>
        </p:nvSpPr>
        <p:spPr bwMode="auto">
          <a:xfrm>
            <a:off x="1971675" y="53784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54741" name="Line 85"/>
          <p:cNvSpPr>
            <a:spLocks noChangeShapeType="1"/>
          </p:cNvSpPr>
          <p:nvPr/>
        </p:nvSpPr>
        <p:spPr bwMode="auto">
          <a:xfrm>
            <a:off x="5692775" y="40481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54689" name="Rectangle 33"/>
          <p:cNvSpPr>
            <a:spLocks noChangeArrowheads="1"/>
          </p:cNvSpPr>
          <p:nvPr/>
        </p:nvSpPr>
        <p:spPr bwMode="auto">
          <a:xfrm>
            <a:off x="0" y="1828800"/>
            <a:ext cx="4802188" cy="1733550"/>
          </a:xfrm>
          <a:prstGeom prst="rect">
            <a:avLst/>
          </a:prstGeom>
          <a:solidFill>
            <a:srgbClr val="E7E7F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/>
              <a:t>Wait a second!</a:t>
            </a:r>
          </a:p>
          <a:p>
            <a:pPr algn="ctr"/>
            <a:endParaRPr lang="en-US" sz="1000"/>
          </a:p>
          <a:p>
            <a:pPr algn="ctr"/>
            <a:r>
              <a:rPr lang="en-US"/>
              <a:t>We’re </a:t>
            </a:r>
            <a:r>
              <a:rPr lang="en-US">
                <a:solidFill>
                  <a:schemeClr val="accent2"/>
                </a:solidFill>
              </a:rPr>
              <a:t>creating a new variable </a:t>
            </a:r>
            <a:r>
              <a:rPr lang="en-US"/>
              <a:t>called </a:t>
            </a:r>
            <a:r>
              <a:rPr lang="en-US">
                <a:solidFill>
                  <a:schemeClr val="accent2"/>
                </a:solidFill>
              </a:rPr>
              <a:t>temp</a:t>
            </a:r>
            <a:r>
              <a:rPr lang="en-US"/>
              <a:t> and </a:t>
            </a:r>
            <a:r>
              <a:rPr lang="en-US">
                <a:solidFill>
                  <a:schemeClr val="accent2"/>
                </a:solidFill>
              </a:rPr>
              <a:t>copying the value</a:t>
            </a:r>
            <a:r>
              <a:rPr lang="en-US"/>
              <a:t> of </a:t>
            </a:r>
            <a:r>
              <a:rPr lang="en-US">
                <a:solidFill>
                  <a:schemeClr val="accent2"/>
                </a:solidFill>
              </a:rPr>
              <a:t>a</a:t>
            </a:r>
            <a:r>
              <a:rPr lang="en-US"/>
              <a:t> into it! Hmmm!!!</a:t>
            </a:r>
          </a:p>
        </p:txBody>
      </p:sp>
      <p:sp>
        <p:nvSpPr>
          <p:cNvPr id="454742" name="Line 86"/>
          <p:cNvSpPr>
            <a:spLocks noChangeShapeType="1"/>
          </p:cNvSpPr>
          <p:nvPr/>
        </p:nvSpPr>
        <p:spPr bwMode="auto">
          <a:xfrm flipV="1">
            <a:off x="6646863" y="1520825"/>
            <a:ext cx="1046162" cy="24177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54743" name="Line 87"/>
          <p:cNvSpPr>
            <a:spLocks noChangeShapeType="1"/>
          </p:cNvSpPr>
          <p:nvPr/>
        </p:nvSpPr>
        <p:spPr bwMode="auto">
          <a:xfrm>
            <a:off x="5457825" y="13970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454745" name="Group 89"/>
          <p:cNvGrpSpPr>
            <a:grpSpLocks/>
          </p:cNvGrpSpPr>
          <p:nvPr/>
        </p:nvGrpSpPr>
        <p:grpSpPr bwMode="auto">
          <a:xfrm>
            <a:off x="115888" y="533400"/>
            <a:ext cx="4246562" cy="2989263"/>
            <a:chOff x="1691" y="152"/>
            <a:chExt cx="2686" cy="1883"/>
          </a:xfrm>
        </p:grpSpPr>
        <p:grpSp>
          <p:nvGrpSpPr>
            <p:cNvPr id="454746" name="Group 90"/>
            <p:cNvGrpSpPr>
              <a:grpSpLocks/>
            </p:cNvGrpSpPr>
            <p:nvPr/>
          </p:nvGrpSpPr>
          <p:grpSpPr bwMode="auto">
            <a:xfrm>
              <a:off x="2216" y="229"/>
              <a:ext cx="2161" cy="1806"/>
              <a:chOff x="2216" y="229"/>
              <a:chExt cx="2161" cy="1806"/>
            </a:xfrm>
          </p:grpSpPr>
          <p:sp>
            <p:nvSpPr>
              <p:cNvPr id="454747" name="Rectangle 91"/>
              <p:cNvSpPr>
                <a:spLocks noChangeArrowheads="1"/>
              </p:cNvSpPr>
              <p:nvPr/>
            </p:nvSpPr>
            <p:spPr bwMode="auto">
              <a:xfrm>
                <a:off x="2216" y="229"/>
                <a:ext cx="2161" cy="1806"/>
              </a:xfrm>
              <a:prstGeom prst="rect">
                <a:avLst/>
              </a:prstGeom>
              <a:solidFill>
                <a:srgbClr val="CCFFCC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class Circ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{</a:t>
                </a: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 ...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Circ(</a:t>
                </a:r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const Circ &amp;old</a:t>
                </a:r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)</a:t>
                </a:r>
                <a:endParaRPr lang="en-US" sz="14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{</a:t>
                </a:r>
                <a:endParaRPr lang="en-US" sz="14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  </a:t>
                </a:r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m_x = old.m_x;</a:t>
                </a:r>
              </a:p>
              <a:p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   m_y = old.m_y;</a:t>
                </a:r>
              </a:p>
              <a:p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   m_rad = old.m_rad;</a:t>
                </a:r>
              </a:p>
              <a:p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}</a:t>
                </a:r>
              </a:p>
              <a:p>
                <a:r>
                  <a:rPr lang="en-US" sz="1400">
                    <a:solidFill>
                      <a:schemeClr val="tx1"/>
                    </a:solidFill>
                    <a:latin typeface="Courier New" pitchFamily="49" charset="0"/>
                  </a:rPr>
                  <a:t> ...</a:t>
                </a: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private: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  m_x      m_y      m_rad  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}</a:t>
                </a:r>
              </a:p>
            </p:txBody>
          </p:sp>
          <p:sp>
            <p:nvSpPr>
              <p:cNvPr id="454748" name="Rectangle 92"/>
              <p:cNvSpPr>
                <a:spLocks noChangeArrowheads="1"/>
              </p:cNvSpPr>
              <p:nvPr/>
            </p:nvSpPr>
            <p:spPr bwMode="auto">
              <a:xfrm>
                <a:off x="2640" y="1737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4749" name="Rectangle 93"/>
              <p:cNvSpPr>
                <a:spLocks noChangeArrowheads="1"/>
              </p:cNvSpPr>
              <p:nvPr/>
            </p:nvSpPr>
            <p:spPr bwMode="auto">
              <a:xfrm>
                <a:off x="3229" y="1728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4750" name="Rectangle 94"/>
              <p:cNvSpPr>
                <a:spLocks noChangeArrowheads="1"/>
              </p:cNvSpPr>
              <p:nvPr/>
            </p:nvSpPr>
            <p:spPr bwMode="auto">
              <a:xfrm>
                <a:off x="3972" y="1733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54751" name="Text Box 95"/>
            <p:cNvSpPr txBox="1">
              <a:spLocks noChangeArrowheads="1"/>
            </p:cNvSpPr>
            <p:nvPr/>
          </p:nvSpPr>
          <p:spPr bwMode="auto">
            <a:xfrm>
              <a:off x="1691" y="152"/>
              <a:ext cx="125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/>
                <a:t>temp            </a:t>
              </a:r>
            </a:p>
          </p:txBody>
        </p:sp>
      </p:grpSp>
      <p:sp>
        <p:nvSpPr>
          <p:cNvPr id="454752" name="Line 96"/>
          <p:cNvSpPr>
            <a:spLocks noChangeShapeType="1"/>
          </p:cNvSpPr>
          <p:nvPr/>
        </p:nvSpPr>
        <p:spPr bwMode="auto">
          <a:xfrm>
            <a:off x="835025" y="14446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54753" name="Text Box 97"/>
          <p:cNvSpPr txBox="1">
            <a:spLocks noChangeArrowheads="1"/>
          </p:cNvSpPr>
          <p:nvPr/>
        </p:nvSpPr>
        <p:spPr bwMode="auto">
          <a:xfrm>
            <a:off x="2987675" y="1063625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cxnSp>
        <p:nvCxnSpPr>
          <p:cNvPr id="454754" name="AutoShape 98"/>
          <p:cNvCxnSpPr>
            <a:cxnSpLocks noChangeShapeType="1"/>
            <a:stCxn id="454753" idx="2"/>
            <a:endCxn id="454756" idx="0"/>
          </p:cNvCxnSpPr>
          <p:nvPr/>
        </p:nvCxnSpPr>
        <p:spPr bwMode="auto">
          <a:xfrm rot="16200000" flipH="1">
            <a:off x="2872582" y="1774031"/>
            <a:ext cx="2192338" cy="1685925"/>
          </a:xfrm>
          <a:prstGeom prst="curvedConnector3">
            <a:avLst>
              <a:gd name="adj1" fmla="val 49963"/>
            </a:avLst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4756" name="Text Box 100"/>
          <p:cNvSpPr txBox="1">
            <a:spLocks noChangeArrowheads="1"/>
          </p:cNvSpPr>
          <p:nvPr/>
        </p:nvSpPr>
        <p:spPr bwMode="auto">
          <a:xfrm>
            <a:off x="4673600" y="371316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454757" name="Line 101"/>
          <p:cNvSpPr>
            <a:spLocks noChangeShapeType="1"/>
          </p:cNvSpPr>
          <p:nvPr/>
        </p:nvSpPr>
        <p:spPr bwMode="auto">
          <a:xfrm>
            <a:off x="1025525" y="18859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54758" name="Text Box 102"/>
          <p:cNvSpPr txBox="1">
            <a:spLocks noChangeArrowheads="1"/>
          </p:cNvSpPr>
          <p:nvPr/>
        </p:nvSpPr>
        <p:spPr bwMode="auto">
          <a:xfrm>
            <a:off x="2628900" y="6048375"/>
            <a:ext cx="298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454759" name="Line 103"/>
          <p:cNvSpPr>
            <a:spLocks noChangeShapeType="1"/>
          </p:cNvSpPr>
          <p:nvPr/>
        </p:nvSpPr>
        <p:spPr bwMode="auto">
          <a:xfrm>
            <a:off x="1028700" y="20955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54760" name="Text Box 104"/>
          <p:cNvSpPr txBox="1">
            <a:spLocks noChangeArrowheads="1"/>
          </p:cNvSpPr>
          <p:nvPr/>
        </p:nvSpPr>
        <p:spPr bwMode="auto">
          <a:xfrm>
            <a:off x="3527425" y="6019800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454761" name="Line 105"/>
          <p:cNvSpPr>
            <a:spLocks noChangeShapeType="1"/>
          </p:cNvSpPr>
          <p:nvPr/>
        </p:nvSpPr>
        <p:spPr bwMode="auto">
          <a:xfrm>
            <a:off x="1028700" y="22955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54762" name="Text Box 106"/>
          <p:cNvSpPr txBox="1">
            <a:spLocks noChangeArrowheads="1"/>
          </p:cNvSpPr>
          <p:nvPr/>
        </p:nvSpPr>
        <p:spPr bwMode="auto">
          <a:xfrm>
            <a:off x="4679950" y="6038850"/>
            <a:ext cx="454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10</a:t>
            </a:r>
          </a:p>
        </p:txBody>
      </p:sp>
      <p:sp>
        <p:nvSpPr>
          <p:cNvPr id="454763" name="Rectangle 107"/>
          <p:cNvSpPr>
            <a:spLocks noChangeArrowheads="1"/>
          </p:cNvSpPr>
          <p:nvPr/>
        </p:nvSpPr>
        <p:spPr bwMode="auto">
          <a:xfrm>
            <a:off x="-7938" y="5546725"/>
            <a:ext cx="4951413" cy="1216025"/>
          </a:xfrm>
          <a:prstGeom prst="rect">
            <a:avLst/>
          </a:prstGeom>
          <a:solidFill>
            <a:srgbClr val="E7E7F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/>
              <a:t>Now our temp variable has been copy-constructed, it can be used normally by our foo function!</a:t>
            </a:r>
          </a:p>
        </p:txBody>
      </p:sp>
      <p:sp>
        <p:nvSpPr>
          <p:cNvPr id="454764" name="Line 108"/>
          <p:cNvSpPr>
            <a:spLocks noChangeShapeType="1"/>
          </p:cNvSpPr>
          <p:nvPr/>
        </p:nvSpPr>
        <p:spPr bwMode="auto">
          <a:xfrm>
            <a:off x="5732463" y="19621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54765" name="Line 109"/>
          <p:cNvSpPr>
            <a:spLocks noChangeShapeType="1"/>
          </p:cNvSpPr>
          <p:nvPr/>
        </p:nvSpPr>
        <p:spPr bwMode="auto">
          <a:xfrm>
            <a:off x="811213" y="2728913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454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54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4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4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4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54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454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454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4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454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7037E-7 L -0.10087 -0.44977 " pathEditMode="relative" rAng="0" ptsTypes="AA">
                                      <p:cBhvr>
                                        <p:cTn id="137" dur="2000" fill="hold"/>
                                        <p:tgtEl>
                                          <p:spTgt spid="4547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52" y="-2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96296E-6 L -0.10191 -0.44861 " pathEditMode="relative" rAng="0" ptsTypes="AA">
                                      <p:cBhvr>
                                        <p:cTn id="153" dur="2000" fill="hold"/>
                                        <p:tgtEl>
                                          <p:spTgt spid="4547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04" y="-2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7.40741E-7 L -0.10104 -0.44861 " pathEditMode="relative" rAng="0" ptsTypes="AA">
                                      <p:cBhvr>
                                        <p:cTn id="169" dur="2000" fill="hold"/>
                                        <p:tgtEl>
                                          <p:spTgt spid="4547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52" y="-2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454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454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3" dur="500"/>
                                        <p:tgtEl>
                                          <p:spTgt spid="454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/>
                                        <p:tgtEl>
                                          <p:spTgt spid="454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4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 nodeType="clickPar">
                      <p:stCondLst>
                        <p:cond delay="indefinite"/>
                      </p:stCondLst>
                      <p:childTnLst>
                        <p:par>
                          <p:cTn id="1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 nodeType="clickPar">
                      <p:stCondLst>
                        <p:cond delay="indefinite"/>
                      </p:stCondLst>
                      <p:childTnLst>
                        <p:par>
                          <p:cTn id="1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 nodeType="clickPar">
                      <p:stCondLst>
                        <p:cond delay="indefinite"/>
                      </p:stCondLst>
                      <p:childTnLst>
                        <p:par>
                          <p:cTn id="1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669" grpId="0" animBg="1"/>
      <p:bldP spid="454669" grpId="1" animBg="1"/>
      <p:bldP spid="454731" grpId="0"/>
      <p:bldP spid="454732" grpId="0" animBg="1"/>
      <p:bldP spid="454734" grpId="0" animBg="1"/>
      <p:bldP spid="454734" grpId="1" animBg="1"/>
      <p:bldP spid="454735" grpId="0"/>
      <p:bldP spid="454736" grpId="0" animBg="1"/>
      <p:bldP spid="454736" grpId="1" animBg="1"/>
      <p:bldP spid="454737" grpId="0"/>
      <p:bldP spid="454738" grpId="0" animBg="1"/>
      <p:bldP spid="454738" grpId="1" animBg="1"/>
      <p:bldP spid="454739" grpId="0"/>
      <p:bldP spid="454740" grpId="0" animBg="1"/>
      <p:bldP spid="454740" grpId="1" animBg="1"/>
      <p:bldP spid="454741" grpId="0" animBg="1"/>
      <p:bldP spid="454741" grpId="1" animBg="1"/>
      <p:bldP spid="454689" grpId="0" animBg="1"/>
      <p:bldP spid="454689" grpId="1" animBg="1"/>
      <p:bldP spid="454742" grpId="0" animBg="1"/>
      <p:bldP spid="454742" grpId="1" animBg="1"/>
      <p:bldP spid="454743" grpId="0" animBg="1"/>
      <p:bldP spid="454743" grpId="1" animBg="1"/>
      <p:bldP spid="454752" grpId="0" animBg="1"/>
      <p:bldP spid="454752" grpId="1" animBg="1"/>
      <p:bldP spid="454757" grpId="0" animBg="1"/>
      <p:bldP spid="454757" grpId="1" animBg="1"/>
      <p:bldP spid="454758" grpId="0"/>
      <p:bldP spid="454758" grpId="1"/>
      <p:bldP spid="454759" grpId="0" animBg="1"/>
      <p:bldP spid="454759" grpId="1" animBg="1"/>
      <p:bldP spid="454760" grpId="0"/>
      <p:bldP spid="454760" grpId="1"/>
      <p:bldP spid="454761" grpId="0" animBg="1"/>
      <p:bldP spid="454761" grpId="1" animBg="1"/>
      <p:bldP spid="454762" grpId="0"/>
      <p:bldP spid="454762" grpId="1"/>
      <p:bldP spid="454763" grpId="0" animBg="1"/>
      <p:bldP spid="454763" grpId="1" animBg="1"/>
      <p:bldP spid="454764" grpId="0" animBg="1"/>
      <p:bldP spid="454764" grpId="1" animBg="1"/>
      <p:bldP spid="454765" grpId="0" animBg="1"/>
      <p:bldP spid="45476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C682-8A79-45CF-A340-D22371A480C5}" type="slidenum">
              <a:rPr lang="en-US"/>
              <a:pPr/>
              <a:t>7</a:t>
            </a:fld>
            <a:endParaRPr lang="en-US"/>
          </a:p>
        </p:txBody>
      </p:sp>
      <p:sp>
        <p:nvSpPr>
          <p:cNvPr id="165892" name="Rectangle 4"/>
          <p:cNvSpPr>
            <a:spLocks noChangeArrowheads="1"/>
          </p:cNvSpPr>
          <p:nvPr/>
        </p:nvSpPr>
        <p:spPr bwMode="auto">
          <a:xfrm>
            <a:off x="-76200" y="11588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 can get the address of a variable using the </a:t>
            </a:r>
            <a:r>
              <a:rPr lang="en-US" dirty="0">
                <a:solidFill>
                  <a:srgbClr val="FF3300"/>
                </a:solidFill>
              </a:rPr>
              <a:t>&amp;</a:t>
            </a:r>
            <a:r>
              <a:rPr lang="en-US" dirty="0">
                <a:solidFill>
                  <a:schemeClr val="tx1"/>
                </a:solidFill>
              </a:rPr>
              <a:t> operator. </a:t>
            </a:r>
          </a:p>
        </p:txBody>
      </p:sp>
      <p:sp>
        <p:nvSpPr>
          <p:cNvPr id="165893" name="Rectangle 5"/>
          <p:cNvSpPr>
            <a:spLocks noChangeArrowheads="1"/>
          </p:cNvSpPr>
          <p:nvPr/>
        </p:nvSpPr>
        <p:spPr bwMode="auto">
          <a:xfrm>
            <a:off x="101600" y="0"/>
            <a:ext cx="89439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200"/>
              <a:t>Getting the Address of a Variable </a:t>
            </a:r>
          </a:p>
        </p:txBody>
      </p:sp>
      <p:sp>
        <p:nvSpPr>
          <p:cNvPr id="165894" name="Rectangle 6"/>
          <p:cNvSpPr>
            <a:spLocks noChangeArrowheads="1"/>
          </p:cNvSpPr>
          <p:nvPr/>
        </p:nvSpPr>
        <p:spPr bwMode="auto">
          <a:xfrm>
            <a:off x="6323013" y="203517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895" name="Rectangle 7"/>
          <p:cNvSpPr>
            <a:spLocks noChangeArrowheads="1"/>
          </p:cNvSpPr>
          <p:nvPr/>
        </p:nvSpPr>
        <p:spPr bwMode="auto">
          <a:xfrm>
            <a:off x="6323013" y="233997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896" name="Rectangle 8"/>
          <p:cNvSpPr>
            <a:spLocks noChangeArrowheads="1"/>
          </p:cNvSpPr>
          <p:nvPr/>
        </p:nvSpPr>
        <p:spPr bwMode="auto">
          <a:xfrm>
            <a:off x="6323013" y="264477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897" name="Rectangle 9"/>
          <p:cNvSpPr>
            <a:spLocks noChangeArrowheads="1"/>
          </p:cNvSpPr>
          <p:nvPr/>
        </p:nvSpPr>
        <p:spPr bwMode="auto">
          <a:xfrm>
            <a:off x="6323013" y="294957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898" name="Rectangle 10"/>
          <p:cNvSpPr>
            <a:spLocks noChangeArrowheads="1"/>
          </p:cNvSpPr>
          <p:nvPr/>
        </p:nvSpPr>
        <p:spPr bwMode="auto">
          <a:xfrm>
            <a:off x="6323013" y="325437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899" name="Rectangle 11"/>
          <p:cNvSpPr>
            <a:spLocks noChangeArrowheads="1"/>
          </p:cNvSpPr>
          <p:nvPr/>
        </p:nvSpPr>
        <p:spPr bwMode="auto">
          <a:xfrm>
            <a:off x="6323013" y="355917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900" name="Rectangle 12"/>
          <p:cNvSpPr>
            <a:spLocks noChangeArrowheads="1"/>
          </p:cNvSpPr>
          <p:nvPr/>
        </p:nvSpPr>
        <p:spPr bwMode="auto">
          <a:xfrm>
            <a:off x="6323013" y="386397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901" name="Rectangle 13"/>
          <p:cNvSpPr>
            <a:spLocks noChangeArrowheads="1"/>
          </p:cNvSpPr>
          <p:nvPr/>
        </p:nvSpPr>
        <p:spPr bwMode="auto">
          <a:xfrm>
            <a:off x="6323013" y="416877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902" name="Rectangle 14"/>
          <p:cNvSpPr>
            <a:spLocks noChangeArrowheads="1"/>
          </p:cNvSpPr>
          <p:nvPr/>
        </p:nvSpPr>
        <p:spPr bwMode="auto">
          <a:xfrm>
            <a:off x="6323013" y="447357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903" name="Rectangle 15"/>
          <p:cNvSpPr>
            <a:spLocks noChangeArrowheads="1"/>
          </p:cNvSpPr>
          <p:nvPr/>
        </p:nvSpPr>
        <p:spPr bwMode="auto">
          <a:xfrm>
            <a:off x="6323013" y="477837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904" name="Rectangle 16"/>
          <p:cNvSpPr>
            <a:spLocks noChangeArrowheads="1"/>
          </p:cNvSpPr>
          <p:nvPr/>
        </p:nvSpPr>
        <p:spPr bwMode="auto">
          <a:xfrm>
            <a:off x="6323013" y="508317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905" name="Rectangle 17"/>
          <p:cNvSpPr>
            <a:spLocks noChangeArrowheads="1"/>
          </p:cNvSpPr>
          <p:nvPr/>
        </p:nvSpPr>
        <p:spPr bwMode="auto">
          <a:xfrm>
            <a:off x="6323013" y="538797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906" name="Text Box 18"/>
          <p:cNvSpPr txBox="1">
            <a:spLocks noChangeArrowheads="1"/>
          </p:cNvSpPr>
          <p:nvPr/>
        </p:nvSpPr>
        <p:spPr bwMode="auto">
          <a:xfrm>
            <a:off x="7131050" y="2022475"/>
            <a:ext cx="946150" cy="374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01000</a:t>
            </a:r>
          </a:p>
          <a:p>
            <a:r>
              <a:rPr lang="en-US" sz="2000" b="1">
                <a:latin typeface="Courier New" pitchFamily="49" charset="0"/>
              </a:rPr>
              <a:t>01001</a:t>
            </a:r>
          </a:p>
          <a:p>
            <a:r>
              <a:rPr lang="en-US" sz="2000" b="1">
                <a:latin typeface="Courier New" pitchFamily="49" charset="0"/>
              </a:rPr>
              <a:t>01002</a:t>
            </a:r>
          </a:p>
          <a:p>
            <a:r>
              <a:rPr lang="en-US" sz="2000" b="1">
                <a:latin typeface="Courier New" pitchFamily="49" charset="0"/>
              </a:rPr>
              <a:t>01003</a:t>
            </a:r>
          </a:p>
          <a:p>
            <a:r>
              <a:rPr lang="en-US" sz="2000" b="1">
                <a:latin typeface="Courier New" pitchFamily="49" charset="0"/>
              </a:rPr>
              <a:t>01004</a:t>
            </a:r>
          </a:p>
          <a:p>
            <a:r>
              <a:rPr lang="en-US" sz="2000" b="1">
                <a:latin typeface="Courier New" pitchFamily="49" charset="0"/>
              </a:rPr>
              <a:t>01005</a:t>
            </a:r>
          </a:p>
          <a:p>
            <a:r>
              <a:rPr lang="en-US" sz="2000" b="1">
                <a:latin typeface="Courier New" pitchFamily="49" charset="0"/>
              </a:rPr>
              <a:t>01006</a:t>
            </a:r>
          </a:p>
          <a:p>
            <a:r>
              <a:rPr lang="en-US" sz="2000" b="1">
                <a:latin typeface="Courier New" pitchFamily="49" charset="0"/>
              </a:rPr>
              <a:t>01007</a:t>
            </a:r>
          </a:p>
          <a:p>
            <a:r>
              <a:rPr lang="en-US" sz="2000" b="1">
                <a:latin typeface="Courier New" pitchFamily="49" charset="0"/>
              </a:rPr>
              <a:t>01008</a:t>
            </a:r>
          </a:p>
          <a:p>
            <a:r>
              <a:rPr lang="en-US" sz="2000" b="1">
                <a:latin typeface="Courier New" pitchFamily="49" charset="0"/>
              </a:rPr>
              <a:t>01009</a:t>
            </a:r>
          </a:p>
          <a:p>
            <a:r>
              <a:rPr lang="en-US" sz="2000" b="1">
                <a:latin typeface="Courier New" pitchFamily="49" charset="0"/>
              </a:rPr>
              <a:t>01010</a:t>
            </a:r>
          </a:p>
          <a:p>
            <a:r>
              <a:rPr lang="en-US" sz="2000" b="1">
                <a:latin typeface="Courier New" pitchFamily="49" charset="0"/>
              </a:rPr>
              <a:t>01011</a:t>
            </a:r>
          </a:p>
        </p:txBody>
      </p:sp>
      <p:grpSp>
        <p:nvGrpSpPr>
          <p:cNvPr id="165922" name="Group 34"/>
          <p:cNvGrpSpPr>
            <a:grpSpLocks/>
          </p:cNvGrpSpPr>
          <p:nvPr/>
        </p:nvGrpSpPr>
        <p:grpSpPr bwMode="auto">
          <a:xfrm>
            <a:off x="5651502" y="3787775"/>
            <a:ext cx="1543050" cy="1295400"/>
            <a:chOff x="3560" y="2386"/>
            <a:chExt cx="972" cy="816"/>
          </a:xfrm>
        </p:grpSpPr>
        <p:grpSp>
          <p:nvGrpSpPr>
            <p:cNvPr id="165907" name="Group 19"/>
            <p:cNvGrpSpPr>
              <a:grpSpLocks/>
            </p:cNvGrpSpPr>
            <p:nvPr/>
          </p:nvGrpSpPr>
          <p:grpSpPr bwMode="auto">
            <a:xfrm>
              <a:off x="3560" y="2386"/>
              <a:ext cx="972" cy="816"/>
              <a:chOff x="3897" y="2448"/>
              <a:chExt cx="972" cy="816"/>
            </a:xfrm>
          </p:grpSpPr>
          <p:sp>
            <p:nvSpPr>
              <p:cNvPr id="165908" name="Text Box 20"/>
              <p:cNvSpPr txBox="1">
                <a:spLocks noChangeArrowheads="1"/>
              </p:cNvSpPr>
              <p:nvPr/>
            </p:nvSpPr>
            <p:spPr bwMode="auto">
              <a:xfrm>
                <a:off x="3897" y="2448"/>
                <a:ext cx="42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6666"/>
                    </a:solidFill>
                  </a:rPr>
                  <a:t>age</a:t>
                </a:r>
              </a:p>
            </p:txBody>
          </p:sp>
          <p:sp>
            <p:nvSpPr>
              <p:cNvPr id="165909" name="Rectangle 21"/>
              <p:cNvSpPr>
                <a:spLocks noChangeArrowheads="1"/>
              </p:cNvSpPr>
              <p:nvPr/>
            </p:nvSpPr>
            <p:spPr bwMode="auto">
              <a:xfrm>
                <a:off x="4306" y="2496"/>
                <a:ext cx="563" cy="768"/>
              </a:xfrm>
              <a:prstGeom prst="rect">
                <a:avLst/>
              </a:prstGeom>
              <a:noFill/>
              <a:ln w="28575">
                <a:solidFill>
                  <a:srgbClr val="00008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5910" name="Text Box 22"/>
            <p:cNvSpPr txBox="1">
              <a:spLocks noChangeArrowheads="1"/>
            </p:cNvSpPr>
            <p:nvPr/>
          </p:nvSpPr>
          <p:spPr bwMode="auto">
            <a:xfrm>
              <a:off x="4011" y="2575"/>
              <a:ext cx="493" cy="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4400" dirty="0"/>
                <a:t>41</a:t>
              </a:r>
            </a:p>
          </p:txBody>
        </p:sp>
      </p:grpSp>
      <p:grpSp>
        <p:nvGrpSpPr>
          <p:cNvPr id="165924" name="Group 36"/>
          <p:cNvGrpSpPr>
            <a:grpSpLocks/>
          </p:cNvGrpSpPr>
          <p:nvPr/>
        </p:nvGrpSpPr>
        <p:grpSpPr bwMode="auto">
          <a:xfrm>
            <a:off x="5322889" y="5311775"/>
            <a:ext cx="1874838" cy="479425"/>
            <a:chOff x="3353" y="3346"/>
            <a:chExt cx="1181" cy="302"/>
          </a:xfrm>
        </p:grpSpPr>
        <p:grpSp>
          <p:nvGrpSpPr>
            <p:cNvPr id="165911" name="Group 23"/>
            <p:cNvGrpSpPr>
              <a:grpSpLocks/>
            </p:cNvGrpSpPr>
            <p:nvPr/>
          </p:nvGrpSpPr>
          <p:grpSpPr bwMode="auto">
            <a:xfrm>
              <a:off x="3353" y="3346"/>
              <a:ext cx="1181" cy="291"/>
              <a:chOff x="3690" y="3216"/>
              <a:chExt cx="1181" cy="291"/>
            </a:xfrm>
          </p:grpSpPr>
          <p:sp>
            <p:nvSpPr>
              <p:cNvPr id="165912" name="Rectangle 24"/>
              <p:cNvSpPr>
                <a:spLocks noChangeArrowheads="1"/>
              </p:cNvSpPr>
              <p:nvPr/>
            </p:nvSpPr>
            <p:spPr bwMode="auto">
              <a:xfrm>
                <a:off x="3690" y="3216"/>
                <a:ext cx="631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6666"/>
                    </a:solidFill>
                  </a:rPr>
                  <a:t>grade</a:t>
                </a:r>
              </a:p>
            </p:txBody>
          </p:sp>
          <p:sp>
            <p:nvSpPr>
              <p:cNvPr id="165913" name="Rectangle 25"/>
              <p:cNvSpPr>
                <a:spLocks noChangeArrowheads="1"/>
              </p:cNvSpPr>
              <p:nvPr/>
            </p:nvSpPr>
            <p:spPr bwMode="auto">
              <a:xfrm>
                <a:off x="4300" y="3264"/>
                <a:ext cx="571" cy="206"/>
              </a:xfrm>
              <a:prstGeom prst="rect">
                <a:avLst/>
              </a:prstGeom>
              <a:noFill/>
              <a:ln w="28575">
                <a:solidFill>
                  <a:srgbClr val="00008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5914" name="Text Box 26"/>
            <p:cNvSpPr txBox="1">
              <a:spLocks noChangeArrowheads="1"/>
            </p:cNvSpPr>
            <p:nvPr/>
          </p:nvSpPr>
          <p:spPr bwMode="auto">
            <a:xfrm>
              <a:off x="4079" y="3360"/>
              <a:ext cx="30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‘B’</a:t>
              </a:r>
            </a:p>
          </p:txBody>
        </p:sp>
      </p:grpSp>
      <p:sp>
        <p:nvSpPr>
          <p:cNvPr id="165917" name="Rectangle 29"/>
          <p:cNvSpPr>
            <a:spLocks noChangeArrowheads="1"/>
          </p:cNvSpPr>
          <p:nvPr/>
        </p:nvSpPr>
        <p:spPr bwMode="auto">
          <a:xfrm>
            <a:off x="228600" y="1752600"/>
            <a:ext cx="5029200" cy="24765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918" name="Text Box 30"/>
          <p:cNvSpPr txBox="1">
            <a:spLocks noChangeArrowheads="1"/>
          </p:cNvSpPr>
          <p:nvPr/>
        </p:nvSpPr>
        <p:spPr bwMode="auto">
          <a:xfrm>
            <a:off x="228600" y="1812925"/>
            <a:ext cx="4756430" cy="2431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 err="1"/>
              <a:t>int</a:t>
            </a:r>
            <a:r>
              <a:rPr lang="en-US" sz="1900" dirty="0"/>
              <a:t> main()</a:t>
            </a:r>
          </a:p>
          <a:p>
            <a:r>
              <a:rPr lang="en-US" sz="1900" dirty="0"/>
              <a:t>{</a:t>
            </a:r>
          </a:p>
          <a:p>
            <a:r>
              <a:rPr lang="en-US" sz="1900" dirty="0"/>
              <a:t>    </a:t>
            </a:r>
            <a:r>
              <a:rPr lang="en-US" sz="1900" dirty="0" err="1"/>
              <a:t>int</a:t>
            </a:r>
            <a:r>
              <a:rPr lang="en-US" sz="1900" dirty="0"/>
              <a:t>    </a:t>
            </a:r>
            <a:r>
              <a:rPr lang="en-US" sz="1900" dirty="0">
                <a:solidFill>
                  <a:srgbClr val="006666"/>
                </a:solidFill>
              </a:rPr>
              <a:t>age</a:t>
            </a:r>
            <a:r>
              <a:rPr lang="en-US" sz="1900" dirty="0"/>
              <a:t> = 41;</a:t>
            </a:r>
          </a:p>
          <a:p>
            <a:r>
              <a:rPr lang="en-US" sz="1900" dirty="0"/>
              <a:t>    char </a:t>
            </a:r>
            <a:r>
              <a:rPr lang="en-US" sz="1900" dirty="0">
                <a:solidFill>
                  <a:srgbClr val="006666"/>
                </a:solidFill>
              </a:rPr>
              <a:t>grade </a:t>
            </a:r>
            <a:r>
              <a:rPr lang="en-US" sz="1900" dirty="0"/>
              <a:t>= ‘B’;</a:t>
            </a:r>
            <a:br>
              <a:rPr lang="en-US" sz="1900" dirty="0"/>
            </a:br>
            <a:endParaRPr lang="en-US" sz="1900" dirty="0"/>
          </a:p>
          <a:p>
            <a:r>
              <a:rPr lang="en-US" sz="1900" dirty="0"/>
              <a:t>    </a:t>
            </a:r>
            <a:r>
              <a:rPr lang="en-US" sz="1900" dirty="0" err="1"/>
              <a:t>cout</a:t>
            </a:r>
            <a:r>
              <a:rPr lang="en-US" sz="1900" dirty="0"/>
              <a:t> &lt;&lt; “age’s address: “&lt;&lt; </a:t>
            </a:r>
            <a:r>
              <a:rPr lang="en-US" sz="1900" dirty="0">
                <a:solidFill>
                  <a:srgbClr val="FF3300"/>
                </a:solidFill>
              </a:rPr>
              <a:t>&amp;</a:t>
            </a:r>
            <a:r>
              <a:rPr lang="en-US" sz="1900" dirty="0"/>
              <a:t>age ;</a:t>
            </a:r>
          </a:p>
          <a:p>
            <a:r>
              <a:rPr lang="en-US" sz="1900" dirty="0"/>
              <a:t>    </a:t>
            </a:r>
            <a:r>
              <a:rPr lang="en-US" sz="1900" dirty="0" err="1"/>
              <a:t>cout</a:t>
            </a:r>
            <a:r>
              <a:rPr lang="en-US" sz="1900" dirty="0"/>
              <a:t> &lt;&lt; “grade’s address: “ &lt;&lt; </a:t>
            </a:r>
            <a:r>
              <a:rPr lang="en-US" sz="1900" dirty="0">
                <a:solidFill>
                  <a:srgbClr val="FF3300"/>
                </a:solidFill>
              </a:rPr>
              <a:t>&amp;</a:t>
            </a:r>
            <a:r>
              <a:rPr lang="en-US" sz="1900" dirty="0"/>
              <a:t>grade ;</a:t>
            </a:r>
          </a:p>
          <a:p>
            <a:r>
              <a:rPr lang="en-US" sz="1900" dirty="0"/>
              <a:t>}</a:t>
            </a:r>
          </a:p>
        </p:txBody>
      </p:sp>
      <p:sp>
        <p:nvSpPr>
          <p:cNvPr id="165919" name="Text Box 31"/>
          <p:cNvSpPr txBox="1">
            <a:spLocks noChangeArrowheads="1"/>
          </p:cNvSpPr>
          <p:nvPr/>
        </p:nvSpPr>
        <p:spPr bwMode="auto">
          <a:xfrm>
            <a:off x="304800" y="5959475"/>
            <a:ext cx="8686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If you place an </a:t>
            </a:r>
            <a:r>
              <a:rPr lang="en-US" dirty="0">
                <a:solidFill>
                  <a:srgbClr val="FF3300"/>
                </a:solidFill>
              </a:rPr>
              <a:t>&amp;</a:t>
            </a:r>
            <a:r>
              <a:rPr lang="en-US" dirty="0"/>
              <a:t> before a variable in a program </a:t>
            </a:r>
            <a:r>
              <a:rPr lang="en-US" dirty="0">
                <a:solidFill>
                  <a:srgbClr val="FF0000"/>
                </a:solidFill>
              </a:rPr>
              <a:t>statement</a:t>
            </a:r>
            <a:r>
              <a:rPr lang="en-US" dirty="0"/>
              <a:t>, it means “</a:t>
            </a:r>
            <a:r>
              <a:rPr lang="en-US" dirty="0">
                <a:solidFill>
                  <a:schemeClr val="accent2"/>
                </a:solidFill>
              </a:rPr>
              <a:t>give me the numerical address of the variable</a:t>
            </a:r>
            <a:r>
              <a:rPr lang="en-US" dirty="0"/>
              <a:t>.”</a:t>
            </a:r>
          </a:p>
        </p:txBody>
      </p:sp>
      <p:sp>
        <p:nvSpPr>
          <p:cNvPr id="165921" name="Line 33"/>
          <p:cNvSpPr>
            <a:spLocks noChangeShapeType="1"/>
          </p:cNvSpPr>
          <p:nvPr/>
        </p:nvSpPr>
        <p:spPr bwMode="auto">
          <a:xfrm>
            <a:off x="279400" y="2578100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5923" name="Line 35"/>
          <p:cNvSpPr>
            <a:spLocks noChangeShapeType="1"/>
          </p:cNvSpPr>
          <p:nvPr/>
        </p:nvSpPr>
        <p:spPr bwMode="auto">
          <a:xfrm>
            <a:off x="292100" y="2870200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5925" name="Line 37"/>
          <p:cNvSpPr>
            <a:spLocks noChangeShapeType="1"/>
          </p:cNvSpPr>
          <p:nvPr/>
        </p:nvSpPr>
        <p:spPr bwMode="auto">
          <a:xfrm>
            <a:off x="292100" y="3454400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5926" name="Text Box 38"/>
          <p:cNvSpPr txBox="1">
            <a:spLocks noChangeArrowheads="1"/>
          </p:cNvSpPr>
          <p:nvPr/>
        </p:nvSpPr>
        <p:spPr bwMode="auto">
          <a:xfrm>
            <a:off x="225425" y="4541838"/>
            <a:ext cx="1284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/>
              <a:t>Output:</a:t>
            </a:r>
          </a:p>
        </p:txBody>
      </p:sp>
      <p:sp>
        <p:nvSpPr>
          <p:cNvPr id="165927" name="Text Box 39"/>
          <p:cNvSpPr txBox="1">
            <a:spLocks noChangeArrowheads="1"/>
          </p:cNvSpPr>
          <p:nvPr/>
        </p:nvSpPr>
        <p:spPr bwMode="auto">
          <a:xfrm>
            <a:off x="1143000" y="4846638"/>
            <a:ext cx="3673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age’s address: 1006</a:t>
            </a:r>
          </a:p>
        </p:txBody>
      </p:sp>
      <p:sp>
        <p:nvSpPr>
          <p:cNvPr id="165928" name="Line 40"/>
          <p:cNvSpPr>
            <a:spLocks noChangeShapeType="1"/>
          </p:cNvSpPr>
          <p:nvPr/>
        </p:nvSpPr>
        <p:spPr bwMode="auto">
          <a:xfrm>
            <a:off x="304800" y="3746500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5929" name="Text Box 41"/>
          <p:cNvSpPr txBox="1">
            <a:spLocks noChangeArrowheads="1"/>
          </p:cNvSpPr>
          <p:nvPr/>
        </p:nvSpPr>
        <p:spPr bwMode="auto">
          <a:xfrm>
            <a:off x="1143000" y="5219700"/>
            <a:ext cx="3673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grade’s address: 1011</a:t>
            </a:r>
          </a:p>
        </p:txBody>
      </p:sp>
      <p:grpSp>
        <p:nvGrpSpPr>
          <p:cNvPr id="165930" name="Group 42"/>
          <p:cNvGrpSpPr>
            <a:grpSpLocks/>
          </p:cNvGrpSpPr>
          <p:nvPr/>
        </p:nvGrpSpPr>
        <p:grpSpPr bwMode="auto">
          <a:xfrm>
            <a:off x="8001000" y="1828800"/>
            <a:ext cx="1143000" cy="990600"/>
            <a:chOff x="124" y="4320"/>
            <a:chExt cx="1536" cy="1574"/>
          </a:xfrm>
        </p:grpSpPr>
        <p:pic>
          <p:nvPicPr>
            <p:cNvPr id="165931" name="Picture 4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" y="4320"/>
              <a:ext cx="1536" cy="15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5932" name="Rectangle 44"/>
            <p:cNvSpPr>
              <a:spLocks noChangeArrowheads="1"/>
            </p:cNvSpPr>
            <p:nvPr/>
          </p:nvSpPr>
          <p:spPr bwMode="auto">
            <a:xfrm rot="-128044">
              <a:off x="134" y="4924"/>
              <a:ext cx="1084" cy="288"/>
            </a:xfrm>
            <a:prstGeom prst="rect">
              <a:avLst/>
            </a:prstGeom>
            <a:solidFill>
              <a:srgbClr val="00353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500" b="1">
                  <a:solidFill>
                    <a:schemeClr val="bg1"/>
                  </a:solidFill>
                </a:rPr>
                <a:t>MEMORY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59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59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5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5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921" grpId="0" animBg="1"/>
      <p:bldP spid="165921" grpId="1" animBg="1"/>
      <p:bldP spid="165923" grpId="0" animBg="1"/>
      <p:bldP spid="165923" grpId="1" animBg="1"/>
      <p:bldP spid="165925" grpId="0" animBg="1"/>
      <p:bldP spid="165925" grpId="1" animBg="1"/>
      <p:bldP spid="165927" grpId="0"/>
      <p:bldP spid="165928" grpId="0" animBg="1"/>
      <p:bldP spid="165928" grpId="1" animBg="1"/>
      <p:bldP spid="16592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E0EB3-C6DF-458C-AA8E-6764A4F9482E}" type="slidenum">
              <a:rPr lang="en-US"/>
              <a:pPr/>
              <a:t>70</a:t>
            </a:fld>
            <a:endParaRPr lang="en-US"/>
          </a:p>
        </p:txBody>
      </p:sp>
      <p:sp>
        <p:nvSpPr>
          <p:cNvPr id="544770" name="Rectangle 2"/>
          <p:cNvSpPr>
            <a:spLocks noChangeArrowheads="1"/>
          </p:cNvSpPr>
          <p:nvPr/>
        </p:nvSpPr>
        <p:spPr bwMode="auto">
          <a:xfrm>
            <a:off x="330200" y="0"/>
            <a:ext cx="66659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Copy Construction</a:t>
            </a:r>
          </a:p>
        </p:txBody>
      </p:sp>
      <p:sp>
        <p:nvSpPr>
          <p:cNvPr id="544771" name="Rectangle 3"/>
          <p:cNvSpPr>
            <a:spLocks noChangeArrowheads="1"/>
          </p:cNvSpPr>
          <p:nvPr/>
        </p:nvSpPr>
        <p:spPr bwMode="auto">
          <a:xfrm>
            <a:off x="195263" y="1155700"/>
            <a:ext cx="5181600" cy="5511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4772" name="Rectangle 4"/>
          <p:cNvSpPr>
            <a:spLocks noChangeArrowheads="1"/>
          </p:cNvSpPr>
          <p:nvPr/>
        </p:nvSpPr>
        <p:spPr bwMode="auto">
          <a:xfrm>
            <a:off x="152400" y="1076325"/>
            <a:ext cx="5410200" cy="573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class Circ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Circ(float x, float y, float r)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m_x = x; m_y = y; m_rad = r;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GetArea(void)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  return(3.14159*m_rad*m_rad);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private: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m_x, m_y, m_rad;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};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000" b="1">
                <a:solidFill>
                  <a:schemeClr val="tx1"/>
                </a:solidFill>
                <a:latin typeface="Times New Roman"/>
                <a:cs typeface="Courier New" pitchFamily="49" charset="0"/>
              </a:rPr>
              <a:t> </a:t>
            </a:r>
            <a:endParaRPr lang="en-US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544774" name="Text Box 6"/>
          <p:cNvSpPr txBox="1">
            <a:spLocks noChangeArrowheads="1"/>
          </p:cNvSpPr>
          <p:nvPr/>
        </p:nvSpPr>
        <p:spPr bwMode="auto">
          <a:xfrm>
            <a:off x="390525" y="2997200"/>
            <a:ext cx="35972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Circ(const Circ &amp; oldVar)</a:t>
            </a:r>
          </a:p>
        </p:txBody>
      </p:sp>
      <p:sp>
        <p:nvSpPr>
          <p:cNvPr id="544775" name="Text Box 7"/>
          <p:cNvSpPr txBox="1">
            <a:spLocks noChangeArrowheads="1"/>
          </p:cNvSpPr>
          <p:nvPr/>
        </p:nvSpPr>
        <p:spPr bwMode="auto">
          <a:xfrm>
            <a:off x="363538" y="3248025"/>
            <a:ext cx="3324225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m_x = oldVar.m_x;</a:t>
            </a:r>
          </a:p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m_y = oldVar.m_y;</a:t>
            </a:r>
          </a:p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m_rad = oldVar.m_rad;</a:t>
            </a:r>
          </a:p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544776" name="Text Box 8"/>
          <p:cNvSpPr txBox="1">
            <a:spLocks noChangeArrowheads="1"/>
          </p:cNvSpPr>
          <p:nvPr/>
        </p:nvSpPr>
        <p:spPr bwMode="auto">
          <a:xfrm>
            <a:off x="5543549" y="1273314"/>
            <a:ext cx="341312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 dirty="0"/>
              <a:t>If you </a:t>
            </a:r>
            <a:r>
              <a:rPr lang="en-US" sz="2000" dirty="0">
                <a:solidFill>
                  <a:srgbClr val="6600CC"/>
                </a:solidFill>
              </a:rPr>
              <a:t>don’t define your own</a:t>
            </a:r>
            <a:r>
              <a:rPr lang="en-US" sz="2000" dirty="0"/>
              <a:t> copy constructor…</a:t>
            </a:r>
          </a:p>
        </p:txBody>
      </p:sp>
      <p:sp>
        <p:nvSpPr>
          <p:cNvPr id="544778" name="Text Box 10"/>
          <p:cNvSpPr txBox="1">
            <a:spLocks noChangeArrowheads="1"/>
          </p:cNvSpPr>
          <p:nvPr/>
        </p:nvSpPr>
        <p:spPr bwMode="auto">
          <a:xfrm>
            <a:off x="5410200" y="2325231"/>
            <a:ext cx="3690936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C++ will </a:t>
            </a:r>
            <a:r>
              <a:rPr lang="en-US" sz="2000" dirty="0">
                <a:solidFill>
                  <a:srgbClr val="6600CC"/>
                </a:solidFill>
              </a:rPr>
              <a:t>provide a default </a:t>
            </a:r>
            <a:br>
              <a:rPr lang="en-US" sz="2000" dirty="0">
                <a:solidFill>
                  <a:srgbClr val="6600CC"/>
                </a:solidFill>
              </a:rPr>
            </a:br>
            <a:r>
              <a:rPr lang="en-US" sz="2000" dirty="0">
                <a:solidFill>
                  <a:srgbClr val="6600CC"/>
                </a:solidFill>
              </a:rPr>
              <a:t>one</a:t>
            </a:r>
            <a:r>
              <a:rPr lang="en-US" sz="2000" dirty="0"/>
              <a:t> for you…</a:t>
            </a:r>
            <a:br>
              <a:rPr lang="en-US" sz="2000" dirty="0"/>
            </a:br>
            <a:endParaRPr lang="en-US" sz="2000" dirty="0"/>
          </a:p>
          <a:p>
            <a:pPr algn="ctr"/>
            <a:r>
              <a:rPr lang="en-US" sz="1900" dirty="0"/>
              <a:t>It just </a:t>
            </a:r>
            <a:r>
              <a:rPr lang="en-US" sz="1900" dirty="0">
                <a:solidFill>
                  <a:srgbClr val="6600CC"/>
                </a:solidFill>
              </a:rPr>
              <a:t>copies </a:t>
            </a:r>
            <a:r>
              <a:rPr lang="en-US" sz="1900" dirty="0">
                <a:solidFill>
                  <a:schemeClr val="tx1"/>
                </a:solidFill>
              </a:rPr>
              <a:t>all of the member variables</a:t>
            </a:r>
            <a:r>
              <a:rPr lang="en-US" sz="1900" dirty="0"/>
              <a:t> from the </a:t>
            </a:r>
            <a:r>
              <a:rPr lang="en-US" sz="1900" dirty="0">
                <a:solidFill>
                  <a:srgbClr val="6600CC"/>
                </a:solidFill>
              </a:rPr>
              <a:t>old instance</a:t>
            </a:r>
            <a:r>
              <a:rPr lang="en-US" sz="1900" dirty="0"/>
              <a:t> to the </a:t>
            </a:r>
            <a:r>
              <a:rPr lang="en-US" sz="1900" dirty="0">
                <a:solidFill>
                  <a:srgbClr val="6600CC"/>
                </a:solidFill>
              </a:rPr>
              <a:t>new instance</a:t>
            </a:r>
            <a:r>
              <a:rPr lang="en-US" sz="1900" dirty="0"/>
              <a:t>…</a:t>
            </a:r>
          </a:p>
        </p:txBody>
      </p:sp>
      <p:sp>
        <p:nvSpPr>
          <p:cNvPr id="544782" name="Rectangle 14"/>
          <p:cNvSpPr>
            <a:spLocks noChangeArrowheads="1"/>
          </p:cNvSpPr>
          <p:nvPr/>
        </p:nvSpPr>
        <p:spPr bwMode="auto">
          <a:xfrm>
            <a:off x="304800" y="3048000"/>
            <a:ext cx="4337050" cy="1620838"/>
          </a:xfrm>
          <a:prstGeom prst="rect">
            <a:avLst/>
          </a:prstGeom>
          <a:solidFill>
            <a:srgbClr val="FFFF99">
              <a:alpha val="91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4783" name="Rectangle 15"/>
          <p:cNvSpPr>
            <a:spLocks noChangeArrowheads="1"/>
          </p:cNvSpPr>
          <p:nvPr/>
        </p:nvSpPr>
        <p:spPr bwMode="auto">
          <a:xfrm>
            <a:off x="5599113" y="5013325"/>
            <a:ext cx="3316287" cy="1768475"/>
          </a:xfrm>
          <a:prstGeom prst="rect">
            <a:avLst/>
          </a:prstGeom>
          <a:solidFill>
            <a:srgbClr val="E7E7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Circ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a(1,2,3);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Circ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b(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44784" name="Line 16"/>
          <p:cNvSpPr>
            <a:spLocks noChangeShapeType="1"/>
          </p:cNvSpPr>
          <p:nvPr/>
        </p:nvSpPr>
        <p:spPr bwMode="auto">
          <a:xfrm>
            <a:off x="5816600" y="57626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44785" name="Line 17"/>
          <p:cNvSpPr>
            <a:spLocks noChangeShapeType="1"/>
          </p:cNvSpPr>
          <p:nvPr/>
        </p:nvSpPr>
        <p:spPr bwMode="auto">
          <a:xfrm>
            <a:off x="5848350" y="63055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44797" name="Rectangle 29"/>
          <p:cNvSpPr>
            <a:spLocks noChangeArrowheads="1"/>
          </p:cNvSpPr>
          <p:nvPr/>
        </p:nvSpPr>
        <p:spPr bwMode="auto">
          <a:xfrm>
            <a:off x="5486400" y="914400"/>
            <a:ext cx="3429000" cy="2362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44786" name="Group 18"/>
          <p:cNvGrpSpPr>
            <a:grpSpLocks/>
          </p:cNvGrpSpPr>
          <p:nvPr/>
        </p:nvGrpSpPr>
        <p:grpSpPr bwMode="auto">
          <a:xfrm>
            <a:off x="6705600" y="1981200"/>
            <a:ext cx="2190750" cy="1244600"/>
            <a:chOff x="308" y="3392"/>
            <a:chExt cx="1380" cy="784"/>
          </a:xfrm>
        </p:grpSpPr>
        <p:grpSp>
          <p:nvGrpSpPr>
            <p:cNvPr id="544787" name="Group 19"/>
            <p:cNvGrpSpPr>
              <a:grpSpLocks/>
            </p:cNvGrpSpPr>
            <p:nvPr/>
          </p:nvGrpSpPr>
          <p:grpSpPr bwMode="auto">
            <a:xfrm>
              <a:off x="308" y="3392"/>
              <a:ext cx="1380" cy="784"/>
              <a:chOff x="308" y="3392"/>
              <a:chExt cx="1380" cy="784"/>
            </a:xfrm>
          </p:grpSpPr>
          <p:sp>
            <p:nvSpPr>
              <p:cNvPr id="544788" name="Rectangle 20"/>
              <p:cNvSpPr>
                <a:spLocks noChangeArrowheads="1"/>
              </p:cNvSpPr>
              <p:nvPr/>
            </p:nvSpPr>
            <p:spPr bwMode="auto">
              <a:xfrm>
                <a:off x="720" y="3456"/>
                <a:ext cx="968" cy="720"/>
              </a:xfrm>
              <a:prstGeom prst="rect">
                <a:avLst/>
              </a:prstGeom>
              <a:solidFill>
                <a:srgbClr val="CCFFFF"/>
              </a:solidFill>
              <a:ln w="28575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44789" name="Text Box 21"/>
              <p:cNvSpPr txBox="1">
                <a:spLocks noChangeArrowheads="1"/>
              </p:cNvSpPr>
              <p:nvPr/>
            </p:nvSpPr>
            <p:spPr bwMode="auto">
              <a:xfrm>
                <a:off x="308" y="3392"/>
                <a:ext cx="44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/>
                  <a:t>    a</a:t>
                </a:r>
              </a:p>
            </p:txBody>
          </p:sp>
          <p:sp>
            <p:nvSpPr>
              <p:cNvPr id="544790" name="Text Box 22"/>
              <p:cNvSpPr txBox="1">
                <a:spLocks noChangeArrowheads="1"/>
              </p:cNvSpPr>
              <p:nvPr/>
            </p:nvSpPr>
            <p:spPr bwMode="auto">
              <a:xfrm>
                <a:off x="584" y="3446"/>
                <a:ext cx="578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000"/>
                  <a:t>   m_x</a:t>
                </a:r>
              </a:p>
            </p:txBody>
          </p:sp>
          <p:sp>
            <p:nvSpPr>
              <p:cNvPr id="544791" name="Text Box 23"/>
              <p:cNvSpPr txBox="1">
                <a:spLocks noChangeArrowheads="1"/>
              </p:cNvSpPr>
              <p:nvPr/>
            </p:nvSpPr>
            <p:spPr bwMode="auto">
              <a:xfrm>
                <a:off x="736" y="3662"/>
                <a:ext cx="423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000"/>
                  <a:t>m_y</a:t>
                </a:r>
              </a:p>
            </p:txBody>
          </p:sp>
          <p:sp>
            <p:nvSpPr>
              <p:cNvPr id="544792" name="Text Box 24"/>
              <p:cNvSpPr txBox="1">
                <a:spLocks noChangeArrowheads="1"/>
              </p:cNvSpPr>
              <p:nvPr/>
            </p:nvSpPr>
            <p:spPr bwMode="auto">
              <a:xfrm>
                <a:off x="600" y="3933"/>
                <a:ext cx="63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/>
                  <a:t>  m_rad</a:t>
                </a:r>
              </a:p>
            </p:txBody>
          </p:sp>
          <p:sp>
            <p:nvSpPr>
              <p:cNvPr id="544793" name="Rectangle 25"/>
              <p:cNvSpPr>
                <a:spLocks noChangeArrowheads="1"/>
              </p:cNvSpPr>
              <p:nvPr/>
            </p:nvSpPr>
            <p:spPr bwMode="auto">
              <a:xfrm>
                <a:off x="1160" y="3504"/>
                <a:ext cx="472" cy="184"/>
              </a:xfrm>
              <a:prstGeom prst="rect">
                <a:avLst/>
              </a:prstGeom>
              <a:solidFill>
                <a:srgbClr val="800000"/>
              </a:solidFill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44794" name="Rectangle 26"/>
              <p:cNvSpPr>
                <a:spLocks noChangeArrowheads="1"/>
              </p:cNvSpPr>
              <p:nvPr/>
            </p:nvSpPr>
            <p:spPr bwMode="auto">
              <a:xfrm>
                <a:off x="1160" y="3720"/>
                <a:ext cx="472" cy="184"/>
              </a:xfrm>
              <a:prstGeom prst="rect">
                <a:avLst/>
              </a:prstGeom>
              <a:solidFill>
                <a:srgbClr val="800000"/>
              </a:solidFill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44795" name="Rectangle 27"/>
              <p:cNvSpPr>
                <a:spLocks noChangeArrowheads="1"/>
              </p:cNvSpPr>
              <p:nvPr/>
            </p:nvSpPr>
            <p:spPr bwMode="auto">
              <a:xfrm>
                <a:off x="1160" y="3944"/>
                <a:ext cx="472" cy="184"/>
              </a:xfrm>
              <a:prstGeom prst="rect">
                <a:avLst/>
              </a:prstGeom>
              <a:solidFill>
                <a:srgbClr val="800000"/>
              </a:solidFill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44796" name="Text Box 28"/>
            <p:cNvSpPr txBox="1">
              <a:spLocks noChangeArrowheads="1"/>
            </p:cNvSpPr>
            <p:nvPr/>
          </p:nvSpPr>
          <p:spPr bwMode="auto">
            <a:xfrm>
              <a:off x="1332" y="3485"/>
              <a:ext cx="116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</a:endParaRPr>
            </a:p>
          </p:txBody>
        </p:sp>
      </p:grpSp>
      <p:sp>
        <p:nvSpPr>
          <p:cNvPr id="544798" name="Text Box 30"/>
          <p:cNvSpPr txBox="1">
            <a:spLocks noChangeArrowheads="1"/>
          </p:cNvSpPr>
          <p:nvPr/>
        </p:nvSpPr>
        <p:spPr bwMode="auto">
          <a:xfrm>
            <a:off x="8247063" y="2079625"/>
            <a:ext cx="369887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FFE5"/>
                </a:solidFill>
              </a:rPr>
              <a:t>1</a:t>
            </a:r>
          </a:p>
          <a:p>
            <a:r>
              <a:rPr lang="en-US">
                <a:solidFill>
                  <a:srgbClr val="FFFFE5"/>
                </a:solidFill>
              </a:rPr>
              <a:t>2</a:t>
            </a:r>
          </a:p>
          <a:p>
            <a:r>
              <a:rPr lang="en-US">
                <a:solidFill>
                  <a:srgbClr val="FFFFE5"/>
                </a:solidFill>
              </a:rPr>
              <a:t>3</a:t>
            </a:r>
          </a:p>
        </p:txBody>
      </p:sp>
      <p:grpSp>
        <p:nvGrpSpPr>
          <p:cNvPr id="544799" name="Group 31"/>
          <p:cNvGrpSpPr>
            <a:grpSpLocks/>
          </p:cNvGrpSpPr>
          <p:nvPr/>
        </p:nvGrpSpPr>
        <p:grpSpPr bwMode="auto">
          <a:xfrm>
            <a:off x="6096000" y="609600"/>
            <a:ext cx="2203450" cy="1244600"/>
            <a:chOff x="300" y="3392"/>
            <a:chExt cx="1388" cy="784"/>
          </a:xfrm>
        </p:grpSpPr>
        <p:grpSp>
          <p:nvGrpSpPr>
            <p:cNvPr id="544800" name="Group 32"/>
            <p:cNvGrpSpPr>
              <a:grpSpLocks/>
            </p:cNvGrpSpPr>
            <p:nvPr/>
          </p:nvGrpSpPr>
          <p:grpSpPr bwMode="auto">
            <a:xfrm>
              <a:off x="300" y="3392"/>
              <a:ext cx="1388" cy="784"/>
              <a:chOff x="300" y="3392"/>
              <a:chExt cx="1388" cy="784"/>
            </a:xfrm>
          </p:grpSpPr>
          <p:sp>
            <p:nvSpPr>
              <p:cNvPr id="544801" name="Rectangle 33"/>
              <p:cNvSpPr>
                <a:spLocks noChangeArrowheads="1"/>
              </p:cNvSpPr>
              <p:nvPr/>
            </p:nvSpPr>
            <p:spPr bwMode="auto">
              <a:xfrm>
                <a:off x="720" y="3456"/>
                <a:ext cx="968" cy="720"/>
              </a:xfrm>
              <a:prstGeom prst="rect">
                <a:avLst/>
              </a:prstGeom>
              <a:solidFill>
                <a:srgbClr val="CCFFFF"/>
              </a:solidFill>
              <a:ln w="28575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44802" name="Text Box 34"/>
              <p:cNvSpPr txBox="1">
                <a:spLocks noChangeArrowheads="1"/>
              </p:cNvSpPr>
              <p:nvPr/>
            </p:nvSpPr>
            <p:spPr bwMode="auto">
              <a:xfrm>
                <a:off x="300" y="3392"/>
                <a:ext cx="45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/>
                  <a:t>    b</a:t>
                </a:r>
              </a:p>
            </p:txBody>
          </p:sp>
          <p:sp>
            <p:nvSpPr>
              <p:cNvPr id="544803" name="Text Box 35"/>
              <p:cNvSpPr txBox="1">
                <a:spLocks noChangeArrowheads="1"/>
              </p:cNvSpPr>
              <p:nvPr/>
            </p:nvSpPr>
            <p:spPr bwMode="auto">
              <a:xfrm>
                <a:off x="584" y="3446"/>
                <a:ext cx="578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000"/>
                  <a:t>   m_x</a:t>
                </a:r>
              </a:p>
            </p:txBody>
          </p:sp>
          <p:sp>
            <p:nvSpPr>
              <p:cNvPr id="544804" name="Text Box 36"/>
              <p:cNvSpPr txBox="1">
                <a:spLocks noChangeArrowheads="1"/>
              </p:cNvSpPr>
              <p:nvPr/>
            </p:nvSpPr>
            <p:spPr bwMode="auto">
              <a:xfrm>
                <a:off x="736" y="3662"/>
                <a:ext cx="423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000"/>
                  <a:t>m_y</a:t>
                </a:r>
              </a:p>
            </p:txBody>
          </p:sp>
          <p:sp>
            <p:nvSpPr>
              <p:cNvPr id="544805" name="Text Box 37"/>
              <p:cNvSpPr txBox="1">
                <a:spLocks noChangeArrowheads="1"/>
              </p:cNvSpPr>
              <p:nvPr/>
            </p:nvSpPr>
            <p:spPr bwMode="auto">
              <a:xfrm>
                <a:off x="600" y="3933"/>
                <a:ext cx="63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/>
                  <a:t>  m_rad</a:t>
                </a:r>
              </a:p>
            </p:txBody>
          </p:sp>
          <p:sp>
            <p:nvSpPr>
              <p:cNvPr id="544806" name="Rectangle 38"/>
              <p:cNvSpPr>
                <a:spLocks noChangeArrowheads="1"/>
              </p:cNvSpPr>
              <p:nvPr/>
            </p:nvSpPr>
            <p:spPr bwMode="auto">
              <a:xfrm>
                <a:off x="1160" y="3504"/>
                <a:ext cx="472" cy="184"/>
              </a:xfrm>
              <a:prstGeom prst="rect">
                <a:avLst/>
              </a:prstGeom>
              <a:solidFill>
                <a:srgbClr val="800000"/>
              </a:solidFill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44807" name="Rectangle 39"/>
              <p:cNvSpPr>
                <a:spLocks noChangeArrowheads="1"/>
              </p:cNvSpPr>
              <p:nvPr/>
            </p:nvSpPr>
            <p:spPr bwMode="auto">
              <a:xfrm>
                <a:off x="1160" y="3720"/>
                <a:ext cx="472" cy="184"/>
              </a:xfrm>
              <a:prstGeom prst="rect">
                <a:avLst/>
              </a:prstGeom>
              <a:solidFill>
                <a:srgbClr val="800000"/>
              </a:solidFill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44808" name="Rectangle 40"/>
              <p:cNvSpPr>
                <a:spLocks noChangeArrowheads="1"/>
              </p:cNvSpPr>
              <p:nvPr/>
            </p:nvSpPr>
            <p:spPr bwMode="auto">
              <a:xfrm>
                <a:off x="1160" y="3944"/>
                <a:ext cx="472" cy="184"/>
              </a:xfrm>
              <a:prstGeom prst="rect">
                <a:avLst/>
              </a:prstGeom>
              <a:solidFill>
                <a:srgbClr val="800000"/>
              </a:solidFill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44809" name="Text Box 41"/>
            <p:cNvSpPr txBox="1">
              <a:spLocks noChangeArrowheads="1"/>
            </p:cNvSpPr>
            <p:nvPr/>
          </p:nvSpPr>
          <p:spPr bwMode="auto">
            <a:xfrm>
              <a:off x="1332" y="3485"/>
              <a:ext cx="116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</a:endParaRPr>
            </a:p>
          </p:txBody>
        </p:sp>
      </p:grpSp>
      <p:sp>
        <p:nvSpPr>
          <p:cNvPr id="544810" name="Text Box 42"/>
          <p:cNvSpPr txBox="1">
            <a:spLocks noChangeArrowheads="1"/>
          </p:cNvSpPr>
          <p:nvPr/>
        </p:nvSpPr>
        <p:spPr bwMode="auto">
          <a:xfrm>
            <a:off x="8239125" y="2076450"/>
            <a:ext cx="32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544811" name="Text Box 43"/>
          <p:cNvSpPr txBox="1">
            <a:spLocks noChangeArrowheads="1"/>
          </p:cNvSpPr>
          <p:nvPr/>
        </p:nvSpPr>
        <p:spPr bwMode="auto">
          <a:xfrm>
            <a:off x="8239125" y="2447925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544812" name="Text Box 44"/>
          <p:cNvSpPr txBox="1">
            <a:spLocks noChangeArrowheads="1"/>
          </p:cNvSpPr>
          <p:nvPr/>
        </p:nvSpPr>
        <p:spPr bwMode="auto">
          <a:xfrm>
            <a:off x="8239125" y="2809875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3</a:t>
            </a:r>
          </a:p>
        </p:txBody>
      </p:sp>
      <p:pic>
        <p:nvPicPr>
          <p:cNvPr id="544813" name="Picture 45" descr="spinhead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713" y="2076450"/>
            <a:ext cx="1182687" cy="118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4814" name="AutoShape 46"/>
          <p:cNvSpPr>
            <a:spLocks noChangeArrowheads="1"/>
          </p:cNvSpPr>
          <p:nvPr/>
        </p:nvSpPr>
        <p:spPr bwMode="auto">
          <a:xfrm flipH="1">
            <a:off x="2941638" y="250825"/>
            <a:ext cx="3378200" cy="1266825"/>
          </a:xfrm>
          <a:prstGeom prst="wedgeRoundRectCallout">
            <a:avLst>
              <a:gd name="adj1" fmla="val -38111"/>
              <a:gd name="adj2" fmla="val 108894"/>
              <a:gd name="adj3" fmla="val 16667"/>
            </a:avLst>
          </a:prstGeom>
          <a:solidFill>
            <a:srgbClr val="E7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000">
                <a:solidFill>
                  <a:srgbClr val="6600CC"/>
                </a:solidFill>
              </a:rPr>
              <a:t>But then why would I ever need to define my own copy constructor?</a:t>
            </a:r>
          </a:p>
        </p:txBody>
      </p:sp>
      <p:sp>
        <p:nvSpPr>
          <p:cNvPr id="544815" name="AutoShape 47"/>
          <p:cNvSpPr>
            <a:spLocks noChangeArrowheads="1"/>
          </p:cNvSpPr>
          <p:nvPr/>
        </p:nvSpPr>
        <p:spPr bwMode="auto">
          <a:xfrm>
            <a:off x="609600" y="4852988"/>
            <a:ext cx="3981450" cy="1776412"/>
          </a:xfrm>
          <a:prstGeom prst="wedgeRoundRectCallout">
            <a:avLst>
              <a:gd name="adj1" fmla="val -46292"/>
              <a:gd name="adj2" fmla="val 65458"/>
              <a:gd name="adj3" fmla="val 16667"/>
            </a:avLst>
          </a:prstGeom>
          <a:solidFill>
            <a:schemeClr val="accent6">
              <a:lumMod val="75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dirty="0">
                <a:solidFill>
                  <a:srgbClr val="FFCCFF"/>
                </a:solidFill>
              </a:rPr>
              <a:t>Carey says: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endParaRPr lang="en-US" sz="1100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“Patience, grasshopper! I’ll show you in a minute!”</a:t>
            </a:r>
          </a:p>
        </p:txBody>
      </p:sp>
      <p:sp>
        <p:nvSpPr>
          <p:cNvPr id="44" name="Text Box 10"/>
          <p:cNvSpPr txBox="1">
            <a:spLocks noChangeArrowheads="1"/>
          </p:cNvSpPr>
          <p:nvPr/>
        </p:nvSpPr>
        <p:spPr bwMode="auto">
          <a:xfrm>
            <a:off x="5271843" y="4373473"/>
            <a:ext cx="395653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This is called a </a:t>
            </a:r>
            <a:r>
              <a:rPr lang="en-US" sz="2000" dirty="0">
                <a:solidFill>
                  <a:srgbClr val="FF0000"/>
                </a:solidFill>
              </a:rPr>
              <a:t>“shallow copy.”</a:t>
            </a:r>
            <a:endParaRPr lang="en-US" sz="1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25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44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44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44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544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1.11111E-6 L -0.06146 -0.20139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5448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73" y="-1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1.11111E-6 L -0.06146 -0.20139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5448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73" y="-1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1.11111E-6 L -0.06146 -0.20139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5448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73" y="-1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544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544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4776" grpId="0"/>
      <p:bldP spid="544778" grpId="0" build="p"/>
      <p:bldP spid="544782" grpId="0" animBg="1"/>
      <p:bldP spid="544783" grpId="0" animBg="1"/>
      <p:bldP spid="544784" grpId="0" animBg="1"/>
      <p:bldP spid="544784" grpId="1" animBg="1"/>
      <p:bldP spid="544785" grpId="0" animBg="1"/>
      <p:bldP spid="544785" grpId="1" animBg="1"/>
      <p:bldP spid="544797" grpId="0" animBg="1"/>
      <p:bldP spid="544798" grpId="0"/>
      <p:bldP spid="544810" grpId="0"/>
      <p:bldP spid="544810" grpId="1"/>
      <p:bldP spid="544811" grpId="0"/>
      <p:bldP spid="544811" grpId="1"/>
      <p:bldP spid="544812" grpId="0"/>
      <p:bldP spid="544812" grpId="1"/>
      <p:bldP spid="544814" grpId="0" animBg="1"/>
      <p:bldP spid="544814" grpId="1" animBg="1"/>
      <p:bldP spid="544815" grpId="0" animBg="1"/>
      <p:bldP spid="544815" grpId="1" animBg="1"/>
      <p:bldP spid="44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63B58-6512-431B-83FC-7247D6C870F8}" type="slidenum">
              <a:rPr lang="en-US"/>
              <a:pPr/>
              <a:t>71</a:t>
            </a:fld>
            <a:endParaRPr lang="en-US"/>
          </a:p>
        </p:txBody>
      </p:sp>
      <p:sp>
        <p:nvSpPr>
          <p:cNvPr id="548869" name="Rectangle 5"/>
          <p:cNvSpPr>
            <a:spLocks noChangeArrowheads="1"/>
          </p:cNvSpPr>
          <p:nvPr/>
        </p:nvSpPr>
        <p:spPr bwMode="auto">
          <a:xfrm>
            <a:off x="330200" y="0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Copy Construction</a:t>
            </a:r>
          </a:p>
        </p:txBody>
      </p:sp>
      <p:sp>
        <p:nvSpPr>
          <p:cNvPr id="548870" name="Text Box 6"/>
          <p:cNvSpPr txBox="1">
            <a:spLocks noChangeArrowheads="1"/>
          </p:cNvSpPr>
          <p:nvPr/>
        </p:nvSpPr>
        <p:spPr bwMode="auto">
          <a:xfrm>
            <a:off x="4670425" y="1544638"/>
            <a:ext cx="42576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 sz="2800"/>
          </a:p>
        </p:txBody>
      </p:sp>
      <p:sp>
        <p:nvSpPr>
          <p:cNvPr id="548873" name="Text Box 9"/>
          <p:cNvSpPr txBox="1">
            <a:spLocks noChangeArrowheads="1"/>
          </p:cNvSpPr>
          <p:nvPr/>
        </p:nvSpPr>
        <p:spPr bwMode="auto">
          <a:xfrm>
            <a:off x="330200" y="1322388"/>
            <a:ext cx="85090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Ok – so </a:t>
            </a:r>
            <a:r>
              <a:rPr lang="en-US" dirty="0">
                <a:solidFill>
                  <a:srgbClr val="6600CC"/>
                </a:solidFill>
              </a:rPr>
              <a:t>why would we ever need to write our own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Copy Constructor function?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After all, C++ </a:t>
            </a:r>
            <a:r>
              <a:rPr lang="en-US" dirty="0">
                <a:solidFill>
                  <a:srgbClr val="FF0000"/>
                </a:solidFill>
              </a:rPr>
              <a:t>shallow copies </a:t>
            </a:r>
            <a:r>
              <a:rPr lang="en-US" dirty="0">
                <a:solidFill>
                  <a:schemeClr val="tx1"/>
                </a:solidFill>
              </a:rPr>
              <a:t>all of the </a:t>
            </a:r>
            <a:r>
              <a:rPr lang="en-US" dirty="0">
                <a:solidFill>
                  <a:srgbClr val="6600CC"/>
                </a:solidFill>
              </a:rPr>
              <a:t>member variables </a:t>
            </a:r>
            <a:r>
              <a:rPr lang="en-US" dirty="0"/>
              <a:t>for us automatically </a:t>
            </a:r>
            <a:r>
              <a:rPr lang="en-US" dirty="0">
                <a:solidFill>
                  <a:srgbClr val="6600CC"/>
                </a:solidFill>
              </a:rPr>
              <a:t>if we don’t write our own!</a:t>
            </a:r>
          </a:p>
        </p:txBody>
      </p:sp>
      <p:sp>
        <p:nvSpPr>
          <p:cNvPr id="548874" name="Text Box 10"/>
          <p:cNvSpPr txBox="1">
            <a:spLocks noChangeArrowheads="1"/>
          </p:cNvSpPr>
          <p:nvPr/>
        </p:nvSpPr>
        <p:spPr bwMode="auto">
          <a:xfrm>
            <a:off x="2082800" y="3065463"/>
            <a:ext cx="2905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/>
              <a:t> </a:t>
            </a:r>
          </a:p>
        </p:txBody>
      </p:sp>
      <p:sp>
        <p:nvSpPr>
          <p:cNvPr id="548875" name="Text Box 11"/>
          <p:cNvSpPr txBox="1">
            <a:spLocks noChangeArrowheads="1"/>
          </p:cNvSpPr>
          <p:nvPr/>
        </p:nvSpPr>
        <p:spPr bwMode="auto">
          <a:xfrm>
            <a:off x="3074988" y="3981450"/>
            <a:ext cx="2905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3529677"/>
            <a:ext cx="2743200" cy="3918857"/>
          </a:xfrm>
          <a:prstGeom prst="rect">
            <a:avLst/>
          </a:prstGeom>
        </p:spPr>
      </p:pic>
      <p:sp>
        <p:nvSpPr>
          <p:cNvPr id="548871" name="Text Box 7"/>
          <p:cNvSpPr txBox="1">
            <a:spLocks noChangeArrowheads="1"/>
          </p:cNvSpPr>
          <p:nvPr/>
        </p:nvSpPr>
        <p:spPr bwMode="auto">
          <a:xfrm>
            <a:off x="2709863" y="3603625"/>
            <a:ext cx="4194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Well, we’ll see very soon.</a:t>
            </a:r>
          </a:p>
        </p:txBody>
      </p:sp>
      <p:sp>
        <p:nvSpPr>
          <p:cNvPr id="548872" name="Text Box 8"/>
          <p:cNvSpPr txBox="1">
            <a:spLocks noChangeArrowheads="1"/>
          </p:cNvSpPr>
          <p:nvPr/>
        </p:nvSpPr>
        <p:spPr bwMode="auto">
          <a:xfrm>
            <a:off x="2614125" y="4655153"/>
            <a:ext cx="43211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But first, let’s go back to our </a:t>
            </a:r>
            <a:r>
              <a:rPr lang="en-US" dirty="0" err="1">
                <a:solidFill>
                  <a:srgbClr val="6600CC"/>
                </a:solidFill>
              </a:rPr>
              <a:t>PiNerd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class</a:t>
            </a:r>
            <a:r>
              <a:rPr lang="en-US" dirty="0"/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8873" grpId="0" build="p"/>
      <p:bldP spid="548871" grpId="0"/>
      <p:bldP spid="54887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4670425" y="1686217"/>
            <a:ext cx="43214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As you recall, every </a:t>
            </a:r>
            <a:r>
              <a:rPr lang="en-US" sz="2000" dirty="0" err="1"/>
              <a:t>PiNerd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memorizes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FF0000"/>
                </a:solidFill>
              </a:rPr>
              <a:t>first N digits of </a:t>
            </a:r>
            <a:r>
              <a:rPr lang="el-GR" sz="2000" dirty="0">
                <a:solidFill>
                  <a:srgbClr val="FF0000"/>
                </a:solidFill>
              </a:rPr>
              <a:t>π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EDDE8-7CB3-4D2B-86A7-E63A0E7D6D78}" type="slidenum">
              <a:rPr lang="en-US"/>
              <a:pPr/>
              <a:t>72</a:t>
            </a:fld>
            <a:endParaRPr lang="en-US"/>
          </a:p>
        </p:txBody>
      </p:sp>
      <p:grpSp>
        <p:nvGrpSpPr>
          <p:cNvPr id="464898" name="Group 2"/>
          <p:cNvGrpSpPr>
            <a:grpSpLocks/>
          </p:cNvGrpSpPr>
          <p:nvPr/>
        </p:nvGrpSpPr>
        <p:grpSpPr bwMode="auto">
          <a:xfrm>
            <a:off x="-76200" y="1401763"/>
            <a:ext cx="4902200" cy="5705475"/>
            <a:chOff x="-48" y="883"/>
            <a:chExt cx="3088" cy="3594"/>
          </a:xfrm>
        </p:grpSpPr>
        <p:sp>
          <p:nvSpPr>
            <p:cNvPr id="464899" name="Rectangle 3"/>
            <p:cNvSpPr>
              <a:spLocks noChangeArrowheads="1"/>
            </p:cNvSpPr>
            <p:nvPr/>
          </p:nvSpPr>
          <p:spPr bwMode="auto">
            <a:xfrm>
              <a:off x="192" y="923"/>
              <a:ext cx="2688" cy="329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4900" name="Rectangle 4"/>
            <p:cNvSpPr>
              <a:spLocks noChangeArrowheads="1"/>
            </p:cNvSpPr>
            <p:nvPr/>
          </p:nvSpPr>
          <p:spPr bwMode="auto">
            <a:xfrm>
              <a:off x="-48" y="883"/>
              <a:ext cx="3088" cy="3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class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public: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n) { </a:t>
              </a: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= n;</a:t>
              </a: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= new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[n];</a:t>
              </a:r>
              <a:r>
                <a:rPr lang="en-US" sz="1800" b="1" dirty="0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for (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j=0;j&lt;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n;j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++)</a:t>
              </a: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[j] =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getPiDigit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(j);</a:t>
              </a:r>
              <a:b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</a:b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0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~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(){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delete []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0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void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printPi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{ 	</a:t>
              </a: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for (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j=0;j&lt;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m_n;j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++)</a:t>
              </a: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cout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&lt;&lt;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[j] &lt;&lt;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endl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b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</a:b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}</a:t>
              </a:r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private: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*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,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};	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464901" name="Rectangle 5"/>
          <p:cNvSpPr>
            <a:spLocks noChangeArrowheads="1"/>
          </p:cNvSpPr>
          <p:nvPr/>
        </p:nvSpPr>
        <p:spPr bwMode="auto">
          <a:xfrm>
            <a:off x="330200" y="0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/>
              <a:t>The </a:t>
            </a:r>
            <a:r>
              <a:rPr lang="en-US" sz="4400" dirty="0" err="1"/>
              <a:t>PiNerd</a:t>
            </a:r>
            <a:r>
              <a:rPr lang="en-US" sz="4400" dirty="0"/>
              <a:t> Class</a:t>
            </a:r>
          </a:p>
        </p:txBody>
      </p:sp>
      <p:sp>
        <p:nvSpPr>
          <p:cNvPr id="464902" name="Text Box 6"/>
          <p:cNvSpPr txBox="1">
            <a:spLocks noChangeArrowheads="1"/>
          </p:cNvSpPr>
          <p:nvPr/>
        </p:nvSpPr>
        <p:spPr bwMode="auto">
          <a:xfrm>
            <a:off x="4670425" y="1323975"/>
            <a:ext cx="4257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 sz="2800"/>
          </a:p>
        </p:txBody>
      </p:sp>
      <p:sp>
        <p:nvSpPr>
          <p:cNvPr id="464906" name="Text Box 10"/>
          <p:cNvSpPr txBox="1">
            <a:spLocks noChangeArrowheads="1"/>
          </p:cNvSpPr>
          <p:nvPr/>
        </p:nvSpPr>
        <p:spPr bwMode="auto">
          <a:xfrm>
            <a:off x="2082800" y="2844800"/>
            <a:ext cx="2905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/>
              <a:t> </a:t>
            </a:r>
          </a:p>
        </p:txBody>
      </p:sp>
      <p:sp>
        <p:nvSpPr>
          <p:cNvPr id="464907" name="Text Box 11"/>
          <p:cNvSpPr txBox="1">
            <a:spLocks noChangeArrowheads="1"/>
          </p:cNvSpPr>
          <p:nvPr/>
        </p:nvSpPr>
        <p:spPr bwMode="auto">
          <a:xfrm>
            <a:off x="3074988" y="3760788"/>
            <a:ext cx="2905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/>
              <a:t> </a:t>
            </a: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2826125" y="778200"/>
            <a:ext cx="1884566" cy="1646043"/>
          </a:xfrm>
          <a:prstGeom prst="wedgeRoundRectCallout">
            <a:avLst>
              <a:gd name="adj1" fmla="val -69555"/>
              <a:gd name="adj2" fmla="val 77368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00" dirty="0"/>
          </a:p>
          <a:p>
            <a:pPr algn="ctr"/>
            <a:r>
              <a:rPr lang="en-US" sz="1400" dirty="0"/>
              <a:t>When constructed, it uses </a:t>
            </a:r>
            <a:r>
              <a:rPr lang="en-US" sz="1400" dirty="0">
                <a:solidFill>
                  <a:srgbClr val="6600CC"/>
                </a:solidFill>
              </a:rPr>
              <a:t>new </a:t>
            </a:r>
            <a:r>
              <a:rPr lang="en-US" sz="1400" dirty="0"/>
              <a:t>to </a:t>
            </a:r>
            <a:r>
              <a:rPr lang="en-US" sz="1400" dirty="0">
                <a:solidFill>
                  <a:srgbClr val="FF0066"/>
                </a:solidFill>
              </a:rPr>
              <a:t>dynamically allocate</a:t>
            </a:r>
            <a:r>
              <a:rPr lang="en-US" sz="1400" dirty="0"/>
              <a:t> an array to hold the first N digits of </a:t>
            </a:r>
            <a:r>
              <a:rPr lang="el-GR" sz="1400" dirty="0"/>
              <a:t>π</a:t>
            </a:r>
            <a:r>
              <a:rPr lang="en-US" sz="1400" dirty="0"/>
              <a:t>.</a:t>
            </a: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4826000" y="4255099"/>
            <a:ext cx="3168410" cy="894473"/>
          </a:xfrm>
          <a:prstGeom prst="wedgeRoundRectCallout">
            <a:avLst>
              <a:gd name="adj1" fmla="val -118797"/>
              <a:gd name="adj2" fmla="val -43360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" dirty="0"/>
          </a:p>
          <a:p>
            <a:pPr algn="ctr"/>
            <a:r>
              <a:rPr lang="en-US" sz="1400" dirty="0"/>
              <a:t>And when it is destructed, it uses </a:t>
            </a:r>
            <a:r>
              <a:rPr lang="en-US" sz="1400" dirty="0">
                <a:solidFill>
                  <a:srgbClr val="6600CC"/>
                </a:solidFill>
              </a:rPr>
              <a:t>delete </a:t>
            </a:r>
            <a:r>
              <a:rPr lang="en-US" sz="1400" dirty="0"/>
              <a:t>to </a:t>
            </a:r>
            <a:r>
              <a:rPr lang="en-US" sz="1400" dirty="0">
                <a:solidFill>
                  <a:srgbClr val="FF0000"/>
                </a:solidFill>
              </a:rPr>
              <a:t>release</a:t>
            </a:r>
            <a:r>
              <a:rPr lang="en-US" sz="1400" dirty="0"/>
              <a:t> this array.</a:t>
            </a:r>
          </a:p>
        </p:txBody>
      </p:sp>
      <p:sp>
        <p:nvSpPr>
          <p:cNvPr id="18" name="Text Box 6"/>
          <p:cNvSpPr txBox="1">
            <a:spLocks noChangeArrowheads="1"/>
          </p:cNvSpPr>
          <p:nvPr/>
        </p:nvSpPr>
        <p:spPr bwMode="auto">
          <a:xfrm>
            <a:off x="4670425" y="1323975"/>
            <a:ext cx="4257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 sz="2800"/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4512195" y="2652866"/>
            <a:ext cx="4495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Also recall that </a:t>
            </a:r>
            <a:r>
              <a:rPr lang="en-US" sz="2000" dirty="0" err="1"/>
              <a:t>PiNerd</a:t>
            </a:r>
            <a:r>
              <a:rPr lang="en-US" sz="2000" dirty="0"/>
              <a:t> uses </a:t>
            </a:r>
            <a:r>
              <a:rPr lang="en-US" sz="2000" dirty="0">
                <a:solidFill>
                  <a:schemeClr val="accent2"/>
                </a:solidFill>
              </a:rPr>
              <a:t>new</a:t>
            </a:r>
            <a:r>
              <a:rPr lang="en-US" sz="2000" dirty="0"/>
              <a:t> and </a:t>
            </a:r>
            <a:r>
              <a:rPr lang="en-US" sz="2000" dirty="0">
                <a:solidFill>
                  <a:schemeClr val="accent2"/>
                </a:solidFill>
              </a:rPr>
              <a:t>delete</a:t>
            </a:r>
            <a:r>
              <a:rPr lang="en-US" sz="2000" dirty="0"/>
              <a:t> to dynamically allocate memory for its array of N digits.</a:t>
            </a:r>
          </a:p>
        </p:txBody>
      </p:sp>
      <p:sp>
        <p:nvSpPr>
          <p:cNvPr id="21" name="Text Box 13"/>
          <p:cNvSpPr txBox="1">
            <a:spLocks noChangeArrowheads="1"/>
          </p:cNvSpPr>
          <p:nvPr/>
        </p:nvSpPr>
        <p:spPr bwMode="auto">
          <a:xfrm>
            <a:off x="4572000" y="3897152"/>
            <a:ext cx="43084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 dirty="0"/>
              <a:t>Let’s see what happens when we use this class in a simple program.</a:t>
            </a:r>
          </a:p>
        </p:txBody>
      </p:sp>
    </p:spTree>
    <p:extLst>
      <p:ext uri="{BB962C8B-B14F-4D97-AF65-F5344CB8AC3E}">
        <p14:creationId xmlns:p14="http://schemas.microsoft.com/office/powerpoint/2010/main" val="28051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4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48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2" grpId="0" animBg="1"/>
      <p:bldP spid="12" grpId="1" animBg="1"/>
      <p:bldP spid="13" grpId="0" animBg="1"/>
      <p:bldP spid="13" grpId="1" animBg="1"/>
      <p:bldP spid="20" grpId="0"/>
      <p:bldP spid="21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451BD-98FF-4E8A-A1AB-B071787E491A}" type="slidenum">
              <a:rPr lang="en-US"/>
              <a:pPr/>
              <a:t>73</a:t>
            </a:fld>
            <a:endParaRPr lang="en-US"/>
          </a:p>
        </p:txBody>
      </p:sp>
      <p:sp>
        <p:nvSpPr>
          <p:cNvPr id="468994" name="Rectangle 2"/>
          <p:cNvSpPr>
            <a:spLocks noChangeArrowheads="1"/>
          </p:cNvSpPr>
          <p:nvPr/>
        </p:nvSpPr>
        <p:spPr bwMode="auto">
          <a:xfrm>
            <a:off x="330200" y="-152400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Copy Construction</a:t>
            </a:r>
          </a:p>
        </p:txBody>
      </p:sp>
      <p:sp>
        <p:nvSpPr>
          <p:cNvPr id="468995" name="Rectangle 3"/>
          <p:cNvSpPr>
            <a:spLocks noChangeArrowheads="1"/>
          </p:cNvSpPr>
          <p:nvPr/>
        </p:nvSpPr>
        <p:spPr bwMode="auto">
          <a:xfrm>
            <a:off x="304800" y="1465263"/>
            <a:ext cx="4267200" cy="523557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8996" name="Rectangle 4"/>
          <p:cNvSpPr>
            <a:spLocks noChangeArrowheads="1"/>
          </p:cNvSpPr>
          <p:nvPr/>
        </p:nvSpPr>
        <p:spPr bwMode="auto">
          <a:xfrm>
            <a:off x="-76200" y="1401763"/>
            <a:ext cx="4902200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class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public: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n) { 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= n;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 = new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[n];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	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for 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n;j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[j] =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getPiDigit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(j);</a:t>
            </a:r>
            <a:b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</a:b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0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~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(){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delete []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;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0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void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showOff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{ 	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for 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m_n;j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cout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&lt;&lt;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[j] &lt;&lt;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endl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b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</a:b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 }</a:t>
            </a:r>
            <a:r>
              <a: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private: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};	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grpSp>
        <p:nvGrpSpPr>
          <p:cNvPr id="468997" name="Group 5"/>
          <p:cNvGrpSpPr>
            <a:grpSpLocks/>
          </p:cNvGrpSpPr>
          <p:nvPr/>
        </p:nvGrpSpPr>
        <p:grpSpPr bwMode="auto">
          <a:xfrm>
            <a:off x="4724400" y="1371600"/>
            <a:ext cx="4038600" cy="3065463"/>
            <a:chOff x="2976" y="1094"/>
            <a:chExt cx="3024" cy="1248"/>
          </a:xfrm>
        </p:grpSpPr>
        <p:sp>
          <p:nvSpPr>
            <p:cNvPr id="468998" name="Rectangle 6"/>
            <p:cNvSpPr>
              <a:spLocks noChangeArrowheads="1"/>
            </p:cNvSpPr>
            <p:nvPr/>
          </p:nvSpPr>
          <p:spPr bwMode="auto">
            <a:xfrm>
              <a:off x="2976" y="1126"/>
              <a:ext cx="2640" cy="121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8999" name="Rectangle 7"/>
            <p:cNvSpPr>
              <a:spLocks noChangeArrowheads="1"/>
            </p:cNvSpPr>
            <p:nvPr/>
          </p:nvSpPr>
          <p:spPr bwMode="auto">
            <a:xfrm>
              <a:off x="2976" y="1094"/>
              <a:ext cx="3024" cy="1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(3);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if (...)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{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ben =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 ...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ann.showOff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(); </a:t>
              </a:r>
              <a:r>
                <a:rPr lang="en-US" sz="18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469000" name="Line 8"/>
          <p:cNvSpPr>
            <a:spLocks noChangeShapeType="1"/>
          </p:cNvSpPr>
          <p:nvPr/>
        </p:nvSpPr>
        <p:spPr bwMode="auto">
          <a:xfrm>
            <a:off x="4762500" y="20955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69001" name="Line 9"/>
          <p:cNvSpPr>
            <a:spLocks noChangeShapeType="1"/>
          </p:cNvSpPr>
          <p:nvPr/>
        </p:nvSpPr>
        <p:spPr bwMode="auto">
          <a:xfrm>
            <a:off x="431800" y="24003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69002" name="Text Box 10"/>
          <p:cNvSpPr txBox="1">
            <a:spLocks noChangeArrowheads="1"/>
          </p:cNvSpPr>
          <p:nvPr/>
        </p:nvSpPr>
        <p:spPr bwMode="auto">
          <a:xfrm>
            <a:off x="2160587" y="1968500"/>
            <a:ext cx="354013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</a:rPr>
              <a:t>3</a:t>
            </a:r>
          </a:p>
        </p:txBody>
      </p:sp>
      <p:grpSp>
        <p:nvGrpSpPr>
          <p:cNvPr id="469003" name="Group 11"/>
          <p:cNvGrpSpPr>
            <a:grpSpLocks/>
          </p:cNvGrpSpPr>
          <p:nvPr/>
        </p:nvGrpSpPr>
        <p:grpSpPr bwMode="auto">
          <a:xfrm>
            <a:off x="4265612" y="4556125"/>
            <a:ext cx="1971674" cy="1006475"/>
            <a:chOff x="2687" y="2870"/>
            <a:chExt cx="1242" cy="634"/>
          </a:xfrm>
        </p:grpSpPr>
        <p:grpSp>
          <p:nvGrpSpPr>
            <p:cNvPr id="469004" name="Group 12"/>
            <p:cNvGrpSpPr>
              <a:grpSpLocks/>
            </p:cNvGrpSpPr>
            <p:nvPr/>
          </p:nvGrpSpPr>
          <p:grpSpPr bwMode="auto">
            <a:xfrm>
              <a:off x="2687" y="2870"/>
              <a:ext cx="1242" cy="634"/>
              <a:chOff x="2717" y="3446"/>
              <a:chExt cx="1315" cy="634"/>
            </a:xfrm>
          </p:grpSpPr>
          <p:grpSp>
            <p:nvGrpSpPr>
              <p:cNvPr id="469005" name="Group 13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469006" name="Rectangle 14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9007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469008" name="Text Box 16"/>
              <p:cNvSpPr txBox="1">
                <a:spLocks noChangeArrowheads="1"/>
              </p:cNvSpPr>
              <p:nvPr/>
            </p:nvSpPr>
            <p:spPr bwMode="auto">
              <a:xfrm>
                <a:off x="2717" y="3446"/>
                <a:ext cx="44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2"/>
                    </a:solidFill>
                  </a:rPr>
                  <a:t>ann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469009" name="Rectangle 17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69010" name="Text Box 18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469011" name="Text Box 19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469012" name="Rectangle 20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9013" name="Line 21"/>
          <p:cNvSpPr>
            <a:spLocks noChangeShapeType="1"/>
          </p:cNvSpPr>
          <p:nvPr/>
        </p:nvSpPr>
        <p:spPr bwMode="auto">
          <a:xfrm>
            <a:off x="673100" y="26797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69014" name="Text Box 22"/>
          <p:cNvSpPr txBox="1">
            <a:spLocks noChangeArrowheads="1"/>
          </p:cNvSpPr>
          <p:nvPr/>
        </p:nvSpPr>
        <p:spPr bwMode="auto">
          <a:xfrm>
            <a:off x="5684838" y="4703763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/>
              <a:t>3</a:t>
            </a:r>
          </a:p>
        </p:txBody>
      </p:sp>
      <p:sp>
        <p:nvSpPr>
          <p:cNvPr id="469015" name="Line 23"/>
          <p:cNvSpPr>
            <a:spLocks noChangeShapeType="1"/>
          </p:cNvSpPr>
          <p:nvPr/>
        </p:nvSpPr>
        <p:spPr bwMode="auto">
          <a:xfrm>
            <a:off x="673100" y="29591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69016" name="AutoShape 24"/>
          <p:cNvSpPr>
            <a:spLocks noChangeArrowheads="1"/>
          </p:cNvSpPr>
          <p:nvPr/>
        </p:nvSpPr>
        <p:spPr bwMode="auto">
          <a:xfrm>
            <a:off x="2057400" y="838200"/>
            <a:ext cx="4279900" cy="1689100"/>
          </a:xfrm>
          <a:prstGeom prst="wedgeRoundRectCallout">
            <a:avLst>
              <a:gd name="adj1" fmla="val -46884"/>
              <a:gd name="adj2" fmla="val 68986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800" dirty="0"/>
              <a:t>Operating system, can you reserve </a:t>
            </a:r>
            <a:r>
              <a:rPr lang="en-US" sz="2800" dirty="0">
                <a:solidFill>
                  <a:srgbClr val="990000"/>
                </a:solidFill>
              </a:rPr>
              <a:t>12</a:t>
            </a:r>
            <a:r>
              <a:rPr lang="en-US" sz="2800" dirty="0"/>
              <a:t> bytes of memory for me?</a:t>
            </a:r>
          </a:p>
        </p:txBody>
      </p:sp>
      <p:grpSp>
        <p:nvGrpSpPr>
          <p:cNvPr id="469017" name="Group 25"/>
          <p:cNvGrpSpPr>
            <a:grpSpLocks/>
          </p:cNvGrpSpPr>
          <p:nvPr/>
        </p:nvGrpSpPr>
        <p:grpSpPr bwMode="auto">
          <a:xfrm>
            <a:off x="6783388" y="4521200"/>
            <a:ext cx="2214562" cy="1006475"/>
            <a:chOff x="4289" y="3264"/>
            <a:chExt cx="1395" cy="634"/>
          </a:xfrm>
        </p:grpSpPr>
        <p:sp>
          <p:nvSpPr>
            <p:cNvPr id="469018" name="Rectangle 26"/>
            <p:cNvSpPr>
              <a:spLocks noChangeArrowheads="1"/>
            </p:cNvSpPr>
            <p:nvPr/>
          </p:nvSpPr>
          <p:spPr bwMode="auto">
            <a:xfrm>
              <a:off x="4291" y="327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9019" name="Rectangle 27"/>
            <p:cNvSpPr>
              <a:spLocks noChangeArrowheads="1"/>
            </p:cNvSpPr>
            <p:nvPr/>
          </p:nvSpPr>
          <p:spPr bwMode="auto">
            <a:xfrm>
              <a:off x="4291" y="347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9020" name="Text Box 28"/>
            <p:cNvSpPr txBox="1">
              <a:spLocks noChangeArrowheads="1"/>
            </p:cNvSpPr>
            <p:nvPr/>
          </p:nvSpPr>
          <p:spPr bwMode="auto">
            <a:xfrm>
              <a:off x="4800" y="3264"/>
              <a:ext cx="884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b="1">
                  <a:latin typeface="Courier New" pitchFamily="49" charset="0"/>
                </a:rPr>
                <a:t>00000800</a:t>
              </a:r>
            </a:p>
            <a:p>
              <a:r>
                <a:rPr lang="en-US" sz="2000" b="1">
                  <a:latin typeface="Courier New" pitchFamily="49" charset="0"/>
                </a:rPr>
                <a:t>00000804</a:t>
              </a:r>
            </a:p>
            <a:p>
              <a:r>
                <a:rPr lang="en-US" sz="2000" b="1">
                  <a:latin typeface="Courier New" pitchFamily="49" charset="0"/>
                </a:rPr>
                <a:t>00000808</a:t>
              </a:r>
            </a:p>
          </p:txBody>
        </p:sp>
        <p:sp>
          <p:nvSpPr>
            <p:cNvPr id="469021" name="Rectangle 29"/>
            <p:cNvSpPr>
              <a:spLocks noChangeArrowheads="1"/>
            </p:cNvSpPr>
            <p:nvPr/>
          </p:nvSpPr>
          <p:spPr bwMode="auto">
            <a:xfrm>
              <a:off x="4289" y="36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69022" name="AutoShape 30"/>
          <p:cNvSpPr>
            <a:spLocks noChangeArrowheads="1"/>
          </p:cNvSpPr>
          <p:nvPr/>
        </p:nvSpPr>
        <p:spPr bwMode="auto">
          <a:xfrm flipH="1">
            <a:off x="5105400" y="4876800"/>
            <a:ext cx="3340100" cy="1790700"/>
          </a:xfrm>
          <a:prstGeom prst="wedgeRoundRectCallout">
            <a:avLst>
              <a:gd name="adj1" fmla="val -70486"/>
              <a:gd name="adj2" fmla="val 62056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800" dirty="0"/>
              <a:t>Sure, I’ll reserve </a:t>
            </a:r>
            <a:r>
              <a:rPr lang="en-US" sz="2800" dirty="0">
                <a:solidFill>
                  <a:srgbClr val="990000"/>
                </a:solidFill>
              </a:rPr>
              <a:t>12</a:t>
            </a:r>
            <a:r>
              <a:rPr lang="en-US" sz="2800" dirty="0"/>
              <a:t> bytes for you at address </a:t>
            </a:r>
            <a:r>
              <a:rPr lang="en-US" sz="2800" dirty="0">
                <a:solidFill>
                  <a:srgbClr val="990000"/>
                </a:solidFill>
              </a:rPr>
              <a:t>800</a:t>
            </a:r>
            <a:r>
              <a:rPr lang="en-US" sz="2800" dirty="0"/>
              <a:t>.</a:t>
            </a:r>
          </a:p>
        </p:txBody>
      </p:sp>
      <p:sp>
        <p:nvSpPr>
          <p:cNvPr id="469023" name="Text Box 31"/>
          <p:cNvSpPr txBox="1">
            <a:spLocks noChangeArrowheads="1"/>
          </p:cNvSpPr>
          <p:nvPr/>
        </p:nvSpPr>
        <p:spPr bwMode="auto">
          <a:xfrm>
            <a:off x="5594350" y="5121275"/>
            <a:ext cx="57943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700"/>
              <a:t>800</a:t>
            </a:r>
          </a:p>
        </p:txBody>
      </p:sp>
      <p:cxnSp>
        <p:nvCxnSpPr>
          <p:cNvPr id="469024" name="AutoShape 32"/>
          <p:cNvCxnSpPr>
            <a:cxnSpLocks noChangeShapeType="1"/>
            <a:stCxn id="469023" idx="3"/>
            <a:endCxn id="469018" idx="1"/>
          </p:cNvCxnSpPr>
          <p:nvPr/>
        </p:nvCxnSpPr>
        <p:spPr bwMode="auto">
          <a:xfrm flipV="1">
            <a:off x="6173788" y="4697413"/>
            <a:ext cx="598487" cy="600075"/>
          </a:xfrm>
          <a:prstGeom prst="curvedConnector3">
            <a:avLst>
              <a:gd name="adj1" fmla="val 51194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9025" name="Line 33"/>
          <p:cNvSpPr>
            <a:spLocks noChangeShapeType="1"/>
          </p:cNvSpPr>
          <p:nvPr/>
        </p:nvSpPr>
        <p:spPr bwMode="auto">
          <a:xfrm>
            <a:off x="723900" y="32131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69027" name="Text Box 35"/>
          <p:cNvSpPr txBox="1">
            <a:spLocks noChangeArrowheads="1"/>
          </p:cNvSpPr>
          <p:nvPr/>
        </p:nvSpPr>
        <p:spPr bwMode="auto">
          <a:xfrm>
            <a:off x="6986855" y="4441825"/>
            <a:ext cx="40427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3</a:t>
            </a:r>
          </a:p>
        </p:txBody>
      </p:sp>
      <p:sp>
        <p:nvSpPr>
          <p:cNvPr id="469030" name="Text Box 38"/>
          <p:cNvSpPr txBox="1">
            <a:spLocks noChangeArrowheads="1"/>
          </p:cNvSpPr>
          <p:nvPr/>
        </p:nvSpPr>
        <p:spPr bwMode="auto">
          <a:xfrm>
            <a:off x="7034759" y="4764088"/>
            <a:ext cx="34657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1</a:t>
            </a:r>
          </a:p>
        </p:txBody>
      </p:sp>
      <p:sp>
        <p:nvSpPr>
          <p:cNvPr id="469033" name="Text Box 41"/>
          <p:cNvSpPr txBox="1">
            <a:spLocks noChangeArrowheads="1"/>
          </p:cNvSpPr>
          <p:nvPr/>
        </p:nvSpPr>
        <p:spPr bwMode="auto">
          <a:xfrm>
            <a:off x="7010400" y="5080000"/>
            <a:ext cx="4016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4</a:t>
            </a:r>
          </a:p>
        </p:txBody>
      </p:sp>
      <p:sp>
        <p:nvSpPr>
          <p:cNvPr id="469034" name="Line 42"/>
          <p:cNvSpPr>
            <a:spLocks noChangeShapeType="1"/>
          </p:cNvSpPr>
          <p:nvPr/>
        </p:nvSpPr>
        <p:spPr bwMode="auto">
          <a:xfrm>
            <a:off x="457200" y="37719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69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69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69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9000" grpId="0" animBg="1"/>
      <p:bldP spid="469000" grpId="1" animBg="1"/>
      <p:bldP spid="469001" grpId="0" animBg="1"/>
      <p:bldP spid="469001" grpId="1" animBg="1"/>
      <p:bldP spid="469002" grpId="0"/>
      <p:bldP spid="469002" grpId="1"/>
      <p:bldP spid="469013" grpId="0" animBg="1"/>
      <p:bldP spid="469013" grpId="1" animBg="1"/>
      <p:bldP spid="469014" grpId="0"/>
      <p:bldP spid="469015" grpId="0" animBg="1"/>
      <p:bldP spid="469015" grpId="1" animBg="1"/>
      <p:bldP spid="469016" grpId="0" animBg="1"/>
      <p:bldP spid="469016" grpId="1" animBg="1"/>
      <p:bldP spid="469022" grpId="0" animBg="1"/>
      <p:bldP spid="469022" grpId="1" animBg="1"/>
      <p:bldP spid="469023" grpId="0"/>
      <p:bldP spid="469025" grpId="0" animBg="1"/>
      <p:bldP spid="469025" grpId="1" animBg="1"/>
      <p:bldP spid="469027" grpId="0"/>
      <p:bldP spid="469030" grpId="0"/>
      <p:bldP spid="469033" grpId="0"/>
      <p:bldP spid="469034" grpId="0" animBg="1"/>
      <p:bldP spid="469034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94702-DB04-4B98-AFBB-39FD3B4482CA}" type="slidenum">
              <a:rPr lang="en-US"/>
              <a:pPr/>
              <a:t>74</a:t>
            </a:fld>
            <a:endParaRPr lang="en-US"/>
          </a:p>
        </p:txBody>
      </p:sp>
      <p:sp>
        <p:nvSpPr>
          <p:cNvPr id="471042" name="Rectangle 2"/>
          <p:cNvSpPr>
            <a:spLocks noChangeArrowheads="1"/>
          </p:cNvSpPr>
          <p:nvPr/>
        </p:nvSpPr>
        <p:spPr bwMode="auto">
          <a:xfrm>
            <a:off x="330200" y="-152400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Copy Construction</a:t>
            </a:r>
          </a:p>
        </p:txBody>
      </p:sp>
      <p:sp>
        <p:nvSpPr>
          <p:cNvPr id="471043" name="Rectangle 3"/>
          <p:cNvSpPr>
            <a:spLocks noChangeArrowheads="1"/>
          </p:cNvSpPr>
          <p:nvPr/>
        </p:nvSpPr>
        <p:spPr bwMode="auto">
          <a:xfrm>
            <a:off x="304800" y="1465263"/>
            <a:ext cx="4267200" cy="523557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044" name="Rectangle 4"/>
          <p:cNvSpPr>
            <a:spLocks noChangeArrowheads="1"/>
          </p:cNvSpPr>
          <p:nvPr/>
        </p:nvSpPr>
        <p:spPr bwMode="auto">
          <a:xfrm>
            <a:off x="-76200" y="1401763"/>
            <a:ext cx="4902200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class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public: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n) { 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= n;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 = new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[n];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	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for 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n;j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[j] =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getPiDigit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(j);</a:t>
            </a:r>
            <a:b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</a:b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0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~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(){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delete []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;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0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void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showOff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{ 	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for 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m_n;j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cout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&lt;&lt;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[j] &lt;&lt;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endl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b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</a:b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 }</a:t>
            </a:r>
            <a:r>
              <a: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private: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};	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grpSp>
        <p:nvGrpSpPr>
          <p:cNvPr id="471045" name="Group 5"/>
          <p:cNvGrpSpPr>
            <a:grpSpLocks/>
          </p:cNvGrpSpPr>
          <p:nvPr/>
        </p:nvGrpSpPr>
        <p:grpSpPr bwMode="auto">
          <a:xfrm>
            <a:off x="4724400" y="1371600"/>
            <a:ext cx="4038600" cy="3065463"/>
            <a:chOff x="2976" y="1094"/>
            <a:chExt cx="3024" cy="1248"/>
          </a:xfrm>
        </p:grpSpPr>
        <p:sp>
          <p:nvSpPr>
            <p:cNvPr id="471046" name="Rectangle 6"/>
            <p:cNvSpPr>
              <a:spLocks noChangeArrowheads="1"/>
            </p:cNvSpPr>
            <p:nvPr/>
          </p:nvSpPr>
          <p:spPr bwMode="auto">
            <a:xfrm>
              <a:off x="2976" y="1126"/>
              <a:ext cx="2640" cy="121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047" name="Rectangle 7"/>
            <p:cNvSpPr>
              <a:spLocks noChangeArrowheads="1"/>
            </p:cNvSpPr>
            <p:nvPr/>
          </p:nvSpPr>
          <p:spPr bwMode="auto">
            <a:xfrm>
              <a:off x="2976" y="1094"/>
              <a:ext cx="3024" cy="1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(3);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if (...)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{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ben =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 ...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ann.showOff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(); </a:t>
              </a:r>
              <a:r>
                <a:rPr lang="en-US" sz="18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471049" name="Group 9"/>
          <p:cNvGrpSpPr>
            <a:grpSpLocks/>
          </p:cNvGrpSpPr>
          <p:nvPr/>
        </p:nvGrpSpPr>
        <p:grpSpPr bwMode="auto">
          <a:xfrm>
            <a:off x="4265612" y="4572000"/>
            <a:ext cx="1974849" cy="990600"/>
            <a:chOff x="2687" y="2880"/>
            <a:chExt cx="1244" cy="624"/>
          </a:xfrm>
        </p:grpSpPr>
        <p:grpSp>
          <p:nvGrpSpPr>
            <p:cNvPr id="471050" name="Group 10"/>
            <p:cNvGrpSpPr>
              <a:grpSpLocks/>
            </p:cNvGrpSpPr>
            <p:nvPr/>
          </p:nvGrpSpPr>
          <p:grpSpPr bwMode="auto">
            <a:xfrm>
              <a:off x="2687" y="2880"/>
              <a:ext cx="1244" cy="624"/>
              <a:chOff x="2715" y="3456"/>
              <a:chExt cx="1317" cy="624"/>
            </a:xfrm>
          </p:grpSpPr>
          <p:grpSp>
            <p:nvGrpSpPr>
              <p:cNvPr id="471051" name="Group 11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471052" name="Rectangle 12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1053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471054" name="Text Box 14"/>
              <p:cNvSpPr txBox="1">
                <a:spLocks noChangeArrowheads="1"/>
              </p:cNvSpPr>
              <p:nvPr/>
            </p:nvSpPr>
            <p:spPr bwMode="auto">
              <a:xfrm>
                <a:off x="2715" y="3456"/>
                <a:ext cx="44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2"/>
                    </a:solidFill>
                  </a:rPr>
                  <a:t>ann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471055" name="Rectangle 15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71056" name="Text Box 16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471057" name="Text Box 17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471058" name="Rectangle 18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71059" name="Text Box 19"/>
          <p:cNvSpPr txBox="1">
            <a:spLocks noChangeArrowheads="1"/>
          </p:cNvSpPr>
          <p:nvPr/>
        </p:nvSpPr>
        <p:spPr bwMode="auto">
          <a:xfrm>
            <a:off x="5684838" y="4703763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/>
              <a:t>3</a:t>
            </a:r>
          </a:p>
        </p:txBody>
      </p:sp>
      <p:grpSp>
        <p:nvGrpSpPr>
          <p:cNvPr id="471060" name="Group 20"/>
          <p:cNvGrpSpPr>
            <a:grpSpLocks/>
          </p:cNvGrpSpPr>
          <p:nvPr/>
        </p:nvGrpSpPr>
        <p:grpSpPr bwMode="auto">
          <a:xfrm>
            <a:off x="6783388" y="4521200"/>
            <a:ext cx="2214562" cy="1006475"/>
            <a:chOff x="4289" y="3264"/>
            <a:chExt cx="1395" cy="634"/>
          </a:xfrm>
        </p:grpSpPr>
        <p:sp>
          <p:nvSpPr>
            <p:cNvPr id="471061" name="Rectangle 21"/>
            <p:cNvSpPr>
              <a:spLocks noChangeArrowheads="1"/>
            </p:cNvSpPr>
            <p:nvPr/>
          </p:nvSpPr>
          <p:spPr bwMode="auto">
            <a:xfrm>
              <a:off x="4291" y="327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062" name="Rectangle 22"/>
            <p:cNvSpPr>
              <a:spLocks noChangeArrowheads="1"/>
            </p:cNvSpPr>
            <p:nvPr/>
          </p:nvSpPr>
          <p:spPr bwMode="auto">
            <a:xfrm>
              <a:off x="4291" y="347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063" name="Text Box 23"/>
            <p:cNvSpPr txBox="1">
              <a:spLocks noChangeArrowheads="1"/>
            </p:cNvSpPr>
            <p:nvPr/>
          </p:nvSpPr>
          <p:spPr bwMode="auto">
            <a:xfrm>
              <a:off x="4800" y="3264"/>
              <a:ext cx="884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b="1">
                  <a:latin typeface="Courier New" pitchFamily="49" charset="0"/>
                </a:rPr>
                <a:t>00000800</a:t>
              </a:r>
            </a:p>
            <a:p>
              <a:r>
                <a:rPr lang="en-US" sz="2000" b="1">
                  <a:latin typeface="Courier New" pitchFamily="49" charset="0"/>
                </a:rPr>
                <a:t>00000804</a:t>
              </a:r>
            </a:p>
            <a:p>
              <a:r>
                <a:rPr lang="en-US" sz="2000" b="1">
                  <a:latin typeface="Courier New" pitchFamily="49" charset="0"/>
                </a:rPr>
                <a:t>00000808</a:t>
              </a:r>
            </a:p>
          </p:txBody>
        </p:sp>
        <p:sp>
          <p:nvSpPr>
            <p:cNvPr id="471064" name="Rectangle 24"/>
            <p:cNvSpPr>
              <a:spLocks noChangeArrowheads="1"/>
            </p:cNvSpPr>
            <p:nvPr/>
          </p:nvSpPr>
          <p:spPr bwMode="auto">
            <a:xfrm>
              <a:off x="4289" y="36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71065" name="Text Box 25"/>
          <p:cNvSpPr txBox="1">
            <a:spLocks noChangeArrowheads="1"/>
          </p:cNvSpPr>
          <p:nvPr/>
        </p:nvSpPr>
        <p:spPr bwMode="auto">
          <a:xfrm>
            <a:off x="5594350" y="5121275"/>
            <a:ext cx="57943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700"/>
              <a:t>800</a:t>
            </a:r>
          </a:p>
        </p:txBody>
      </p:sp>
      <p:cxnSp>
        <p:nvCxnSpPr>
          <p:cNvPr id="471066" name="AutoShape 26"/>
          <p:cNvCxnSpPr>
            <a:cxnSpLocks noChangeShapeType="1"/>
            <a:stCxn id="471065" idx="3"/>
            <a:endCxn id="471061" idx="1"/>
          </p:cNvCxnSpPr>
          <p:nvPr/>
        </p:nvCxnSpPr>
        <p:spPr bwMode="auto">
          <a:xfrm flipV="1">
            <a:off x="6173788" y="4697413"/>
            <a:ext cx="598487" cy="600075"/>
          </a:xfrm>
          <a:prstGeom prst="curvedConnector3">
            <a:avLst>
              <a:gd name="adj1" fmla="val 51194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1067" name="Text Box 27"/>
          <p:cNvSpPr txBox="1">
            <a:spLocks noChangeArrowheads="1"/>
          </p:cNvSpPr>
          <p:nvPr/>
        </p:nvSpPr>
        <p:spPr bwMode="auto">
          <a:xfrm>
            <a:off x="6986855" y="4441825"/>
            <a:ext cx="40427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3</a:t>
            </a:r>
          </a:p>
        </p:txBody>
      </p:sp>
      <p:sp>
        <p:nvSpPr>
          <p:cNvPr id="471068" name="Text Box 28"/>
          <p:cNvSpPr txBox="1">
            <a:spLocks noChangeArrowheads="1"/>
          </p:cNvSpPr>
          <p:nvPr/>
        </p:nvSpPr>
        <p:spPr bwMode="auto">
          <a:xfrm>
            <a:off x="7034759" y="4764088"/>
            <a:ext cx="34657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/>
              <a:t>1</a:t>
            </a:r>
            <a:endParaRPr lang="en-US" sz="2800" dirty="0"/>
          </a:p>
        </p:txBody>
      </p:sp>
      <p:sp>
        <p:nvSpPr>
          <p:cNvPr id="471069" name="Text Box 29"/>
          <p:cNvSpPr txBox="1">
            <a:spLocks noChangeArrowheads="1"/>
          </p:cNvSpPr>
          <p:nvPr/>
        </p:nvSpPr>
        <p:spPr bwMode="auto">
          <a:xfrm>
            <a:off x="7010400" y="5080000"/>
            <a:ext cx="4016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/>
              <a:t>4</a:t>
            </a:r>
            <a:endParaRPr lang="en-US" sz="2800" dirty="0"/>
          </a:p>
        </p:txBody>
      </p:sp>
      <p:sp>
        <p:nvSpPr>
          <p:cNvPr id="471070" name="Line 30"/>
          <p:cNvSpPr>
            <a:spLocks noChangeShapeType="1"/>
          </p:cNvSpPr>
          <p:nvPr/>
        </p:nvSpPr>
        <p:spPr bwMode="auto">
          <a:xfrm>
            <a:off x="5168900" y="29083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471071" name="Group 31"/>
          <p:cNvGrpSpPr>
            <a:grpSpLocks/>
          </p:cNvGrpSpPr>
          <p:nvPr/>
        </p:nvGrpSpPr>
        <p:grpSpPr bwMode="auto">
          <a:xfrm>
            <a:off x="4572004" y="5638800"/>
            <a:ext cx="1982788" cy="990600"/>
            <a:chOff x="2680" y="2880"/>
            <a:chExt cx="1249" cy="624"/>
          </a:xfrm>
        </p:grpSpPr>
        <p:grpSp>
          <p:nvGrpSpPr>
            <p:cNvPr id="471072" name="Group 32"/>
            <p:cNvGrpSpPr>
              <a:grpSpLocks/>
            </p:cNvGrpSpPr>
            <p:nvPr/>
          </p:nvGrpSpPr>
          <p:grpSpPr bwMode="auto">
            <a:xfrm>
              <a:off x="2680" y="2880"/>
              <a:ext cx="1249" cy="624"/>
              <a:chOff x="2710" y="3456"/>
              <a:chExt cx="1322" cy="624"/>
            </a:xfrm>
          </p:grpSpPr>
          <p:grpSp>
            <p:nvGrpSpPr>
              <p:cNvPr id="471073" name="Group 33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471074" name="Rectangle 34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1075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471076" name="Text Box 36"/>
              <p:cNvSpPr txBox="1">
                <a:spLocks noChangeArrowheads="1"/>
              </p:cNvSpPr>
              <p:nvPr/>
            </p:nvSpPr>
            <p:spPr bwMode="auto">
              <a:xfrm>
                <a:off x="2710" y="3456"/>
                <a:ext cx="465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ben</a:t>
                </a:r>
              </a:p>
            </p:txBody>
          </p:sp>
        </p:grpSp>
        <p:sp>
          <p:nvSpPr>
            <p:cNvPr id="471077" name="Rectangle 37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71078" name="Text Box 38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471079" name="Text Box 39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471080" name="Rectangle 40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71081" name="Text Box 41"/>
          <p:cNvSpPr txBox="1">
            <a:spLocks noChangeArrowheads="1"/>
          </p:cNvSpPr>
          <p:nvPr/>
        </p:nvSpPr>
        <p:spPr bwMode="auto">
          <a:xfrm>
            <a:off x="5989638" y="5783263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/>
              <a:t>3</a:t>
            </a:r>
          </a:p>
        </p:txBody>
      </p:sp>
      <p:cxnSp>
        <p:nvCxnSpPr>
          <p:cNvPr id="471082" name="AutoShape 42"/>
          <p:cNvCxnSpPr>
            <a:cxnSpLocks noChangeShapeType="1"/>
            <a:stCxn id="471059" idx="3"/>
            <a:endCxn id="471081" idx="0"/>
          </p:cNvCxnSpPr>
          <p:nvPr/>
        </p:nvCxnSpPr>
        <p:spPr bwMode="auto">
          <a:xfrm>
            <a:off x="6024563" y="4902200"/>
            <a:ext cx="134937" cy="881063"/>
          </a:xfrm>
          <a:prstGeom prst="curvedConnector2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1083" name="Text Box 43"/>
          <p:cNvSpPr txBox="1">
            <a:spLocks noChangeArrowheads="1"/>
          </p:cNvSpPr>
          <p:nvPr/>
        </p:nvSpPr>
        <p:spPr bwMode="auto">
          <a:xfrm>
            <a:off x="5891213" y="6192838"/>
            <a:ext cx="603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dirty="0"/>
              <a:t>800</a:t>
            </a:r>
          </a:p>
        </p:txBody>
      </p:sp>
      <p:cxnSp>
        <p:nvCxnSpPr>
          <p:cNvPr id="471084" name="AutoShape 44"/>
          <p:cNvCxnSpPr>
            <a:cxnSpLocks noChangeShapeType="1"/>
          </p:cNvCxnSpPr>
          <p:nvPr/>
        </p:nvCxnSpPr>
        <p:spPr bwMode="auto">
          <a:xfrm>
            <a:off x="6108700" y="5313363"/>
            <a:ext cx="211138" cy="881062"/>
          </a:xfrm>
          <a:prstGeom prst="curvedConnector2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71088" name="Group 48"/>
          <p:cNvGrpSpPr>
            <a:grpSpLocks/>
          </p:cNvGrpSpPr>
          <p:nvPr/>
        </p:nvGrpSpPr>
        <p:grpSpPr bwMode="auto">
          <a:xfrm>
            <a:off x="6400800" y="4710113"/>
            <a:ext cx="406400" cy="1703387"/>
            <a:chOff x="4032" y="2967"/>
            <a:chExt cx="256" cy="1073"/>
          </a:xfrm>
        </p:grpSpPr>
        <p:cxnSp>
          <p:nvCxnSpPr>
            <p:cNvPr id="471089" name="AutoShape 49"/>
            <p:cNvCxnSpPr>
              <a:cxnSpLocks noChangeShapeType="1"/>
            </p:cNvCxnSpPr>
            <p:nvPr/>
          </p:nvCxnSpPr>
          <p:spPr bwMode="auto">
            <a:xfrm flipV="1">
              <a:off x="4128" y="2967"/>
              <a:ext cx="160" cy="1052"/>
            </a:xfrm>
            <a:prstGeom prst="curvedConnector3">
              <a:avLst>
                <a:gd name="adj1" fmla="val 42500"/>
              </a:avLst>
            </a:prstGeom>
            <a:noFill/>
            <a:ln w="38100">
              <a:solidFill>
                <a:srgbClr val="00808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71090" name="Line 50"/>
            <p:cNvSpPr>
              <a:spLocks noChangeShapeType="1"/>
            </p:cNvSpPr>
            <p:nvPr/>
          </p:nvSpPr>
          <p:spPr bwMode="auto">
            <a:xfrm flipH="1">
              <a:off x="4032" y="4008"/>
              <a:ext cx="104" cy="32"/>
            </a:xfrm>
            <a:prstGeom prst="line">
              <a:avLst/>
            </a:prstGeom>
            <a:noFill/>
            <a:ln w="38100">
              <a:solidFill>
                <a:srgbClr val="0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6" name="Rounded Rectangular Callout 55"/>
          <p:cNvSpPr/>
          <p:nvPr/>
        </p:nvSpPr>
        <p:spPr bwMode="auto">
          <a:xfrm>
            <a:off x="199408" y="152400"/>
            <a:ext cx="4371006" cy="1770265"/>
          </a:xfrm>
          <a:prstGeom prst="wedgeRoundRectCallout">
            <a:avLst>
              <a:gd name="adj1" fmla="val 96599"/>
              <a:gd name="adj2" fmla="val 9967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900" dirty="0"/>
          </a:p>
          <a:p>
            <a:pPr algn="ctr"/>
            <a:r>
              <a:rPr lang="en-US" sz="2200" dirty="0"/>
              <a:t>Now, watch what happens when we create our new </a:t>
            </a:r>
            <a:r>
              <a:rPr lang="en-US" sz="2200" dirty="0">
                <a:solidFill>
                  <a:srgbClr val="6600CC"/>
                </a:solidFill>
              </a:rPr>
              <a:t>ben</a:t>
            </a:r>
            <a:r>
              <a:rPr lang="en-US" sz="2200" dirty="0"/>
              <a:t> variable and </a:t>
            </a:r>
            <a:r>
              <a:rPr lang="en-US" sz="2200" dirty="0">
                <a:solidFill>
                  <a:srgbClr val="FF0066"/>
                </a:solidFill>
              </a:rPr>
              <a:t>shallow copy</a:t>
            </a:r>
            <a:r>
              <a:rPr lang="en-US" sz="2200" dirty="0"/>
              <a:t> </a:t>
            </a:r>
            <a:r>
              <a:rPr lang="en-US" sz="2200" dirty="0" err="1">
                <a:solidFill>
                  <a:srgbClr val="6600CC"/>
                </a:solidFill>
              </a:rPr>
              <a:t>ann</a:t>
            </a:r>
            <a:r>
              <a:rPr lang="en-US" sz="2200" dirty="0" err="1"/>
              <a:t>’s</a:t>
            </a:r>
            <a:r>
              <a:rPr lang="en-US" sz="2200" dirty="0"/>
              <a:t> member variables into it</a:t>
            </a:r>
            <a:r>
              <a:rPr lang="en-US" sz="2200" dirty="0">
                <a:solidFill>
                  <a:srgbClr val="6600CC"/>
                </a:solidFill>
              </a:rPr>
              <a:t>…</a:t>
            </a:r>
            <a:endParaRPr lang="en-US" sz="2200" dirty="0"/>
          </a:p>
        </p:txBody>
      </p:sp>
      <p:sp>
        <p:nvSpPr>
          <p:cNvPr id="57" name="Rounded Rectangular Callout 56"/>
          <p:cNvSpPr/>
          <p:nvPr/>
        </p:nvSpPr>
        <p:spPr bwMode="auto">
          <a:xfrm>
            <a:off x="1616825" y="3119120"/>
            <a:ext cx="2795769" cy="1135380"/>
          </a:xfrm>
          <a:prstGeom prst="wedgeRoundRectCallout">
            <a:avLst>
              <a:gd name="adj1" fmla="val 92932"/>
              <a:gd name="adj2" fmla="val 133409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900" dirty="0"/>
          </a:p>
          <a:p>
            <a:pPr algn="ctr"/>
            <a:r>
              <a:rPr lang="en-US" sz="2200" dirty="0"/>
              <a:t>Both </a:t>
            </a:r>
            <a:r>
              <a:rPr lang="en-US" sz="2200" dirty="0" err="1">
                <a:solidFill>
                  <a:srgbClr val="FF0066"/>
                </a:solidFill>
              </a:rPr>
              <a:t>ann</a:t>
            </a:r>
            <a:r>
              <a:rPr lang="en-US" sz="2200" dirty="0" err="1"/>
              <a:t>’s</a:t>
            </a:r>
            <a:r>
              <a:rPr lang="en-US" sz="2200" dirty="0"/>
              <a:t> </a:t>
            </a:r>
            <a:r>
              <a:rPr lang="en-US" sz="2200" dirty="0" err="1">
                <a:solidFill>
                  <a:srgbClr val="FF0000"/>
                </a:solidFill>
              </a:rPr>
              <a:t>m_pi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/>
              <a:t>pointer…</a:t>
            </a:r>
          </a:p>
        </p:txBody>
      </p:sp>
      <p:sp>
        <p:nvSpPr>
          <p:cNvPr id="58" name="Rounded Rectangular Callout 57"/>
          <p:cNvSpPr/>
          <p:nvPr/>
        </p:nvSpPr>
        <p:spPr bwMode="auto">
          <a:xfrm>
            <a:off x="1616825" y="5296694"/>
            <a:ext cx="2795769" cy="1135380"/>
          </a:xfrm>
          <a:prstGeom prst="wedgeRoundRectCallout">
            <a:avLst>
              <a:gd name="adj1" fmla="val 105420"/>
              <a:gd name="adj2" fmla="val 33836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900" dirty="0"/>
          </a:p>
          <a:p>
            <a:pPr algn="ctr"/>
            <a:r>
              <a:rPr lang="en-US" sz="2200" dirty="0"/>
              <a:t>And </a:t>
            </a:r>
            <a:r>
              <a:rPr lang="en-US" sz="2200" dirty="0">
                <a:solidFill>
                  <a:srgbClr val="FF0066"/>
                </a:solidFill>
              </a:rPr>
              <a:t>ben</a:t>
            </a:r>
            <a:r>
              <a:rPr lang="en-US" sz="2200" dirty="0"/>
              <a:t>’s </a:t>
            </a:r>
            <a:r>
              <a:rPr lang="en-US" sz="2200" dirty="0" err="1">
                <a:solidFill>
                  <a:srgbClr val="FF0000"/>
                </a:solidFill>
              </a:rPr>
              <a:t>m_pi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/>
              <a:t>pointer…</a:t>
            </a:r>
          </a:p>
        </p:txBody>
      </p:sp>
      <p:sp>
        <p:nvSpPr>
          <p:cNvPr id="59" name="Rounded Rectangular Callout 58"/>
          <p:cNvSpPr/>
          <p:nvPr/>
        </p:nvSpPr>
        <p:spPr bwMode="auto">
          <a:xfrm>
            <a:off x="6823248" y="1409397"/>
            <a:ext cx="2174702" cy="1541869"/>
          </a:xfrm>
          <a:prstGeom prst="wedgeRoundRectCallout">
            <a:avLst>
              <a:gd name="adj1" fmla="val -51572"/>
              <a:gd name="adj2" fmla="val 15244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900" dirty="0"/>
          </a:p>
          <a:p>
            <a:pPr algn="ctr"/>
            <a:r>
              <a:rPr lang="en-US" sz="2200" dirty="0"/>
              <a:t>Point to </a:t>
            </a:r>
            <a:r>
              <a:rPr lang="en-US" sz="2200" dirty="0" err="1">
                <a:solidFill>
                  <a:srgbClr val="FF0066"/>
                </a:solidFill>
              </a:rPr>
              <a:t>ann</a:t>
            </a:r>
            <a:r>
              <a:rPr lang="en-US" sz="2200" dirty="0" err="1"/>
              <a:t>’s</a:t>
            </a:r>
            <a:r>
              <a:rPr lang="en-US" sz="2200" dirty="0"/>
              <a:t> original copy of the array!</a:t>
            </a:r>
          </a:p>
        </p:txBody>
      </p:sp>
      <p:sp>
        <p:nvSpPr>
          <p:cNvPr id="61" name="Line 21"/>
          <p:cNvSpPr>
            <a:spLocks noChangeShapeType="1"/>
          </p:cNvSpPr>
          <p:nvPr/>
        </p:nvSpPr>
        <p:spPr bwMode="auto">
          <a:xfrm>
            <a:off x="4800600" y="23622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2" name="Line 21"/>
          <p:cNvSpPr>
            <a:spLocks noChangeShapeType="1"/>
          </p:cNvSpPr>
          <p:nvPr/>
        </p:nvSpPr>
        <p:spPr bwMode="auto">
          <a:xfrm>
            <a:off x="4818611" y="26670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61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7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47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7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0" grpId="0" animBg="1"/>
      <p:bldP spid="471081" grpId="0"/>
      <p:bldP spid="471083" grpId="0"/>
      <p:bldP spid="56" grpId="0" animBg="1"/>
      <p:bldP spid="57" grpId="0" animBg="1"/>
      <p:bldP spid="58" grpId="0" animBg="1"/>
      <p:bldP spid="59" grpId="0" animBg="1"/>
      <p:bldP spid="61" grpId="0" animBg="1"/>
      <p:bldP spid="61" grpId="1" animBg="1"/>
      <p:bldP spid="62" grpId="0" animBg="1"/>
      <p:bldP spid="62" grpId="1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94702-DB04-4B98-AFBB-39FD3B4482CA}" type="slidenum">
              <a:rPr lang="en-US"/>
              <a:pPr/>
              <a:t>75</a:t>
            </a:fld>
            <a:endParaRPr lang="en-US"/>
          </a:p>
        </p:txBody>
      </p:sp>
      <p:sp>
        <p:nvSpPr>
          <p:cNvPr id="471042" name="Rectangle 2"/>
          <p:cNvSpPr>
            <a:spLocks noChangeArrowheads="1"/>
          </p:cNvSpPr>
          <p:nvPr/>
        </p:nvSpPr>
        <p:spPr bwMode="auto">
          <a:xfrm>
            <a:off x="330200" y="-152400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Copy Construction</a:t>
            </a:r>
          </a:p>
        </p:txBody>
      </p:sp>
      <p:sp>
        <p:nvSpPr>
          <p:cNvPr id="471043" name="Rectangle 3"/>
          <p:cNvSpPr>
            <a:spLocks noChangeArrowheads="1"/>
          </p:cNvSpPr>
          <p:nvPr/>
        </p:nvSpPr>
        <p:spPr bwMode="auto">
          <a:xfrm>
            <a:off x="304800" y="1465263"/>
            <a:ext cx="4267200" cy="523557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044" name="Rectangle 4"/>
          <p:cNvSpPr>
            <a:spLocks noChangeArrowheads="1"/>
          </p:cNvSpPr>
          <p:nvPr/>
        </p:nvSpPr>
        <p:spPr bwMode="auto">
          <a:xfrm>
            <a:off x="-76200" y="1401763"/>
            <a:ext cx="4902200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class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public: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n) { 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= n;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 = new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[n];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	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for 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n;j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[j] =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getPiDigit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(j);</a:t>
            </a:r>
            <a:b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</a:b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0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~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(){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delete []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;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0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void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showOff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{ 	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for 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m_n;j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cout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&lt;&lt;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[j] &lt;&lt;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endl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b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</a:b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 }</a:t>
            </a:r>
            <a:r>
              <a: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private: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};	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grpSp>
        <p:nvGrpSpPr>
          <p:cNvPr id="471045" name="Group 5"/>
          <p:cNvGrpSpPr>
            <a:grpSpLocks/>
          </p:cNvGrpSpPr>
          <p:nvPr/>
        </p:nvGrpSpPr>
        <p:grpSpPr bwMode="auto">
          <a:xfrm>
            <a:off x="4724400" y="1371600"/>
            <a:ext cx="4038600" cy="3065463"/>
            <a:chOff x="2976" y="1094"/>
            <a:chExt cx="3024" cy="1248"/>
          </a:xfrm>
        </p:grpSpPr>
        <p:sp>
          <p:nvSpPr>
            <p:cNvPr id="471046" name="Rectangle 6"/>
            <p:cNvSpPr>
              <a:spLocks noChangeArrowheads="1"/>
            </p:cNvSpPr>
            <p:nvPr/>
          </p:nvSpPr>
          <p:spPr bwMode="auto">
            <a:xfrm>
              <a:off x="2976" y="1126"/>
              <a:ext cx="2640" cy="121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047" name="Rectangle 7"/>
            <p:cNvSpPr>
              <a:spLocks noChangeArrowheads="1"/>
            </p:cNvSpPr>
            <p:nvPr/>
          </p:nvSpPr>
          <p:spPr bwMode="auto">
            <a:xfrm>
              <a:off x="2976" y="1094"/>
              <a:ext cx="3024" cy="1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(3);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if (...)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{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ben =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 ...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ann.showOff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(); </a:t>
              </a:r>
              <a:r>
                <a:rPr lang="en-US" sz="18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471049" name="Group 9"/>
          <p:cNvGrpSpPr>
            <a:grpSpLocks/>
          </p:cNvGrpSpPr>
          <p:nvPr/>
        </p:nvGrpSpPr>
        <p:grpSpPr bwMode="auto">
          <a:xfrm>
            <a:off x="4287836" y="4572000"/>
            <a:ext cx="1951036" cy="990600"/>
            <a:chOff x="2701" y="2880"/>
            <a:chExt cx="1229" cy="624"/>
          </a:xfrm>
        </p:grpSpPr>
        <p:grpSp>
          <p:nvGrpSpPr>
            <p:cNvPr id="471050" name="Group 10"/>
            <p:cNvGrpSpPr>
              <a:grpSpLocks/>
            </p:cNvGrpSpPr>
            <p:nvPr/>
          </p:nvGrpSpPr>
          <p:grpSpPr bwMode="auto">
            <a:xfrm>
              <a:off x="2701" y="2880"/>
              <a:ext cx="1229" cy="624"/>
              <a:chOff x="2731" y="3456"/>
              <a:chExt cx="1301" cy="624"/>
            </a:xfrm>
          </p:grpSpPr>
          <p:grpSp>
            <p:nvGrpSpPr>
              <p:cNvPr id="471051" name="Group 11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471052" name="Rectangle 12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1053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471054" name="Text Box 14"/>
              <p:cNvSpPr txBox="1">
                <a:spLocks noChangeArrowheads="1"/>
              </p:cNvSpPr>
              <p:nvPr/>
            </p:nvSpPr>
            <p:spPr bwMode="auto">
              <a:xfrm>
                <a:off x="2731" y="3456"/>
                <a:ext cx="44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2"/>
                    </a:solidFill>
                  </a:rPr>
                  <a:t>ann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471055" name="Rectangle 15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71056" name="Text Box 16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471057" name="Text Box 17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471058" name="Rectangle 18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71059" name="Text Box 19"/>
          <p:cNvSpPr txBox="1">
            <a:spLocks noChangeArrowheads="1"/>
          </p:cNvSpPr>
          <p:nvPr/>
        </p:nvSpPr>
        <p:spPr bwMode="auto">
          <a:xfrm>
            <a:off x="5684838" y="4703763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grpSp>
        <p:nvGrpSpPr>
          <p:cNvPr id="471060" name="Group 20"/>
          <p:cNvGrpSpPr>
            <a:grpSpLocks/>
          </p:cNvGrpSpPr>
          <p:nvPr/>
        </p:nvGrpSpPr>
        <p:grpSpPr bwMode="auto">
          <a:xfrm>
            <a:off x="6783388" y="4521200"/>
            <a:ext cx="2214562" cy="1006475"/>
            <a:chOff x="4289" y="3264"/>
            <a:chExt cx="1395" cy="634"/>
          </a:xfrm>
        </p:grpSpPr>
        <p:sp>
          <p:nvSpPr>
            <p:cNvPr id="471061" name="Rectangle 21"/>
            <p:cNvSpPr>
              <a:spLocks noChangeArrowheads="1"/>
            </p:cNvSpPr>
            <p:nvPr/>
          </p:nvSpPr>
          <p:spPr bwMode="auto">
            <a:xfrm>
              <a:off x="4291" y="327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062" name="Rectangle 22"/>
            <p:cNvSpPr>
              <a:spLocks noChangeArrowheads="1"/>
            </p:cNvSpPr>
            <p:nvPr/>
          </p:nvSpPr>
          <p:spPr bwMode="auto">
            <a:xfrm>
              <a:off x="4291" y="347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063" name="Text Box 23"/>
            <p:cNvSpPr txBox="1">
              <a:spLocks noChangeArrowheads="1"/>
            </p:cNvSpPr>
            <p:nvPr/>
          </p:nvSpPr>
          <p:spPr bwMode="auto">
            <a:xfrm>
              <a:off x="4800" y="3264"/>
              <a:ext cx="884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b="1">
                  <a:latin typeface="Courier New" pitchFamily="49" charset="0"/>
                </a:rPr>
                <a:t>00000800</a:t>
              </a:r>
            </a:p>
            <a:p>
              <a:r>
                <a:rPr lang="en-US" sz="2000" b="1">
                  <a:latin typeface="Courier New" pitchFamily="49" charset="0"/>
                </a:rPr>
                <a:t>00000804</a:t>
              </a:r>
            </a:p>
            <a:p>
              <a:r>
                <a:rPr lang="en-US" sz="2000" b="1">
                  <a:latin typeface="Courier New" pitchFamily="49" charset="0"/>
                </a:rPr>
                <a:t>00000808</a:t>
              </a:r>
            </a:p>
          </p:txBody>
        </p:sp>
        <p:sp>
          <p:nvSpPr>
            <p:cNvPr id="471064" name="Rectangle 24"/>
            <p:cNvSpPr>
              <a:spLocks noChangeArrowheads="1"/>
            </p:cNvSpPr>
            <p:nvPr/>
          </p:nvSpPr>
          <p:spPr bwMode="auto">
            <a:xfrm>
              <a:off x="4289" y="36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71065" name="Text Box 25"/>
          <p:cNvSpPr txBox="1">
            <a:spLocks noChangeArrowheads="1"/>
          </p:cNvSpPr>
          <p:nvPr/>
        </p:nvSpPr>
        <p:spPr bwMode="auto">
          <a:xfrm>
            <a:off x="5594350" y="5121275"/>
            <a:ext cx="57943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700"/>
              <a:t>800</a:t>
            </a:r>
          </a:p>
        </p:txBody>
      </p:sp>
      <p:cxnSp>
        <p:nvCxnSpPr>
          <p:cNvPr id="471066" name="AutoShape 26"/>
          <p:cNvCxnSpPr>
            <a:cxnSpLocks noChangeShapeType="1"/>
            <a:stCxn id="471065" idx="3"/>
            <a:endCxn id="471061" idx="1"/>
          </p:cNvCxnSpPr>
          <p:nvPr/>
        </p:nvCxnSpPr>
        <p:spPr bwMode="auto">
          <a:xfrm flipV="1">
            <a:off x="6173788" y="4697413"/>
            <a:ext cx="598487" cy="600075"/>
          </a:xfrm>
          <a:prstGeom prst="curvedConnector3">
            <a:avLst>
              <a:gd name="adj1" fmla="val 51194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1067" name="Text Box 27"/>
          <p:cNvSpPr txBox="1">
            <a:spLocks noChangeArrowheads="1"/>
          </p:cNvSpPr>
          <p:nvPr/>
        </p:nvSpPr>
        <p:spPr bwMode="auto">
          <a:xfrm>
            <a:off x="6986855" y="4441825"/>
            <a:ext cx="40427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3</a:t>
            </a:r>
          </a:p>
        </p:txBody>
      </p:sp>
      <p:sp>
        <p:nvSpPr>
          <p:cNvPr id="471068" name="Text Box 28"/>
          <p:cNvSpPr txBox="1">
            <a:spLocks noChangeArrowheads="1"/>
          </p:cNvSpPr>
          <p:nvPr/>
        </p:nvSpPr>
        <p:spPr bwMode="auto">
          <a:xfrm>
            <a:off x="7034759" y="4764088"/>
            <a:ext cx="34657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1</a:t>
            </a:r>
          </a:p>
        </p:txBody>
      </p:sp>
      <p:sp>
        <p:nvSpPr>
          <p:cNvPr id="471069" name="Text Box 29"/>
          <p:cNvSpPr txBox="1">
            <a:spLocks noChangeArrowheads="1"/>
          </p:cNvSpPr>
          <p:nvPr/>
        </p:nvSpPr>
        <p:spPr bwMode="auto">
          <a:xfrm>
            <a:off x="7010400" y="5080000"/>
            <a:ext cx="4016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4</a:t>
            </a:r>
          </a:p>
        </p:txBody>
      </p:sp>
      <p:grpSp>
        <p:nvGrpSpPr>
          <p:cNvPr id="471071" name="Group 31"/>
          <p:cNvGrpSpPr>
            <a:grpSpLocks/>
          </p:cNvGrpSpPr>
          <p:nvPr/>
        </p:nvGrpSpPr>
        <p:grpSpPr bwMode="auto">
          <a:xfrm>
            <a:off x="4571998" y="5638800"/>
            <a:ext cx="1984373" cy="990600"/>
            <a:chOff x="2680" y="2880"/>
            <a:chExt cx="1250" cy="624"/>
          </a:xfrm>
        </p:grpSpPr>
        <p:grpSp>
          <p:nvGrpSpPr>
            <p:cNvPr id="471072" name="Group 32"/>
            <p:cNvGrpSpPr>
              <a:grpSpLocks/>
            </p:cNvGrpSpPr>
            <p:nvPr/>
          </p:nvGrpSpPr>
          <p:grpSpPr bwMode="auto">
            <a:xfrm>
              <a:off x="2680" y="2880"/>
              <a:ext cx="1250" cy="624"/>
              <a:chOff x="2709" y="3456"/>
              <a:chExt cx="1323" cy="624"/>
            </a:xfrm>
          </p:grpSpPr>
          <p:grpSp>
            <p:nvGrpSpPr>
              <p:cNvPr id="471073" name="Group 33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471074" name="Rectangle 34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1075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471076" name="Text Box 36"/>
              <p:cNvSpPr txBox="1">
                <a:spLocks noChangeArrowheads="1"/>
              </p:cNvSpPr>
              <p:nvPr/>
            </p:nvSpPr>
            <p:spPr bwMode="auto">
              <a:xfrm>
                <a:off x="2709" y="3456"/>
                <a:ext cx="465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ben</a:t>
                </a:r>
              </a:p>
            </p:txBody>
          </p:sp>
        </p:grpSp>
        <p:sp>
          <p:nvSpPr>
            <p:cNvPr id="471077" name="Rectangle 37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71078" name="Text Box 38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471079" name="Text Box 39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471080" name="Rectangle 40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71081" name="Text Box 41"/>
          <p:cNvSpPr txBox="1">
            <a:spLocks noChangeArrowheads="1"/>
          </p:cNvSpPr>
          <p:nvPr/>
        </p:nvSpPr>
        <p:spPr bwMode="auto">
          <a:xfrm>
            <a:off x="5989638" y="5783263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471083" name="Text Box 43"/>
          <p:cNvSpPr txBox="1">
            <a:spLocks noChangeArrowheads="1"/>
          </p:cNvSpPr>
          <p:nvPr/>
        </p:nvSpPr>
        <p:spPr bwMode="auto">
          <a:xfrm>
            <a:off x="5891213" y="6192838"/>
            <a:ext cx="603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dirty="0"/>
              <a:t>800</a:t>
            </a:r>
          </a:p>
        </p:txBody>
      </p:sp>
      <p:sp>
        <p:nvSpPr>
          <p:cNvPr id="471085" name="Line 45"/>
          <p:cNvSpPr>
            <a:spLocks noChangeShapeType="1"/>
          </p:cNvSpPr>
          <p:nvPr/>
        </p:nvSpPr>
        <p:spPr bwMode="auto">
          <a:xfrm>
            <a:off x="5181600" y="32131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71086" name="Line 46"/>
          <p:cNvSpPr>
            <a:spLocks noChangeShapeType="1"/>
          </p:cNvSpPr>
          <p:nvPr/>
        </p:nvSpPr>
        <p:spPr bwMode="auto">
          <a:xfrm>
            <a:off x="4851400" y="34798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71087" name="Text Box 47"/>
          <p:cNvSpPr txBox="1">
            <a:spLocks noChangeArrowheads="1"/>
          </p:cNvSpPr>
          <p:nvPr/>
        </p:nvSpPr>
        <p:spPr bwMode="auto">
          <a:xfrm>
            <a:off x="5109262" y="3302000"/>
            <a:ext cx="23583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rgbClr val="990000"/>
                </a:solidFill>
              </a:rPr>
              <a:t>// ben's </a:t>
            </a:r>
            <a:r>
              <a:rPr lang="en-US" sz="1800" dirty="0" err="1">
                <a:solidFill>
                  <a:srgbClr val="990000"/>
                </a:solidFill>
              </a:rPr>
              <a:t>d’tor</a:t>
            </a:r>
            <a:r>
              <a:rPr lang="en-US" sz="1800" dirty="0">
                <a:solidFill>
                  <a:srgbClr val="990000"/>
                </a:solidFill>
              </a:rPr>
              <a:t> called</a:t>
            </a:r>
          </a:p>
        </p:txBody>
      </p:sp>
      <p:grpSp>
        <p:nvGrpSpPr>
          <p:cNvPr id="471088" name="Group 48"/>
          <p:cNvGrpSpPr>
            <a:grpSpLocks/>
          </p:cNvGrpSpPr>
          <p:nvPr/>
        </p:nvGrpSpPr>
        <p:grpSpPr bwMode="auto">
          <a:xfrm>
            <a:off x="6400800" y="4710113"/>
            <a:ext cx="406400" cy="1703387"/>
            <a:chOff x="4032" y="2967"/>
            <a:chExt cx="256" cy="1073"/>
          </a:xfrm>
        </p:grpSpPr>
        <p:cxnSp>
          <p:nvCxnSpPr>
            <p:cNvPr id="471089" name="AutoShape 49"/>
            <p:cNvCxnSpPr>
              <a:cxnSpLocks noChangeShapeType="1"/>
            </p:cNvCxnSpPr>
            <p:nvPr/>
          </p:nvCxnSpPr>
          <p:spPr bwMode="auto">
            <a:xfrm flipV="1">
              <a:off x="4128" y="2967"/>
              <a:ext cx="160" cy="1052"/>
            </a:xfrm>
            <a:prstGeom prst="curvedConnector3">
              <a:avLst>
                <a:gd name="adj1" fmla="val 42500"/>
              </a:avLst>
            </a:prstGeom>
            <a:noFill/>
            <a:ln w="38100">
              <a:solidFill>
                <a:srgbClr val="00808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71090" name="Line 50"/>
            <p:cNvSpPr>
              <a:spLocks noChangeShapeType="1"/>
            </p:cNvSpPr>
            <p:nvPr/>
          </p:nvSpPr>
          <p:spPr bwMode="auto">
            <a:xfrm flipH="1">
              <a:off x="4032" y="4008"/>
              <a:ext cx="104" cy="32"/>
            </a:xfrm>
            <a:prstGeom prst="line">
              <a:avLst/>
            </a:prstGeom>
            <a:noFill/>
            <a:ln w="38100">
              <a:solidFill>
                <a:srgbClr val="0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71091" name="Line 51"/>
          <p:cNvSpPr>
            <a:spLocks noChangeShapeType="1"/>
          </p:cNvSpPr>
          <p:nvPr/>
        </p:nvSpPr>
        <p:spPr bwMode="auto">
          <a:xfrm>
            <a:off x="419100" y="41910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71092" name="Line 52"/>
          <p:cNvSpPr>
            <a:spLocks noChangeShapeType="1"/>
          </p:cNvSpPr>
          <p:nvPr/>
        </p:nvSpPr>
        <p:spPr bwMode="auto">
          <a:xfrm>
            <a:off x="2501900" y="3848100"/>
            <a:ext cx="203200" cy="228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0" name="Rounded Rectangular Callout 59"/>
          <p:cNvSpPr/>
          <p:nvPr/>
        </p:nvSpPr>
        <p:spPr bwMode="auto">
          <a:xfrm>
            <a:off x="762000" y="25690"/>
            <a:ext cx="3962400" cy="1524000"/>
          </a:xfrm>
          <a:prstGeom prst="wedgeRoundRectCallout">
            <a:avLst>
              <a:gd name="adj1" fmla="val 58946"/>
              <a:gd name="adj2" fmla="val 17595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900" dirty="0"/>
          </a:p>
          <a:p>
            <a:pPr algn="ctr"/>
            <a:r>
              <a:rPr lang="en-US" sz="2200" dirty="0"/>
              <a:t>But that’s a </a:t>
            </a:r>
            <a:r>
              <a:rPr lang="en-US" sz="2200" dirty="0">
                <a:solidFill>
                  <a:srgbClr val="FF0066"/>
                </a:solidFill>
              </a:rPr>
              <a:t>problem</a:t>
            </a:r>
            <a:r>
              <a:rPr lang="en-US" sz="2200" dirty="0"/>
              <a:t>!</a:t>
            </a:r>
          </a:p>
          <a:p>
            <a:pPr algn="ctr"/>
            <a:endParaRPr lang="en-US" sz="900" dirty="0"/>
          </a:p>
          <a:p>
            <a:pPr algn="ctr"/>
            <a:r>
              <a:rPr lang="en-US" sz="2200" dirty="0"/>
              <a:t>Because when </a:t>
            </a:r>
            <a:r>
              <a:rPr lang="en-US" sz="2200" dirty="0">
                <a:solidFill>
                  <a:srgbClr val="FF0066"/>
                </a:solidFill>
              </a:rPr>
              <a:t>ben</a:t>
            </a:r>
            <a:r>
              <a:rPr lang="en-US" sz="2200" dirty="0"/>
              <a:t> is destructed…</a:t>
            </a:r>
          </a:p>
        </p:txBody>
      </p:sp>
      <p:sp>
        <p:nvSpPr>
          <p:cNvPr id="61" name="Rounded Rectangular Callout 60"/>
          <p:cNvSpPr/>
          <p:nvPr/>
        </p:nvSpPr>
        <p:spPr bwMode="auto">
          <a:xfrm>
            <a:off x="3212090" y="2441936"/>
            <a:ext cx="3574473" cy="1400175"/>
          </a:xfrm>
          <a:prstGeom prst="wedgeRoundRectCallout">
            <a:avLst>
              <a:gd name="adj1" fmla="val 50969"/>
              <a:gd name="adj2" fmla="val 102191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900" dirty="0"/>
          </a:p>
          <a:p>
            <a:pPr algn="ctr"/>
            <a:r>
              <a:rPr lang="en-US" sz="2200" dirty="0"/>
              <a:t>It ends up deleting the array that’s really owned by variable </a:t>
            </a:r>
            <a:r>
              <a:rPr lang="en-US" sz="2200" dirty="0" err="1">
                <a:solidFill>
                  <a:srgbClr val="FF0066"/>
                </a:solidFill>
              </a:rPr>
              <a:t>ann</a:t>
            </a:r>
            <a:r>
              <a:rPr lang="en-US" sz="2200" dirty="0"/>
              <a:t>!</a:t>
            </a:r>
          </a:p>
        </p:txBody>
      </p:sp>
      <p:sp>
        <p:nvSpPr>
          <p:cNvPr id="62" name="AutoShape 53"/>
          <p:cNvSpPr>
            <a:spLocks noChangeArrowheads="1"/>
          </p:cNvSpPr>
          <p:nvPr/>
        </p:nvSpPr>
        <p:spPr bwMode="auto">
          <a:xfrm>
            <a:off x="3693623" y="1715194"/>
            <a:ext cx="3050077" cy="1689100"/>
          </a:xfrm>
          <a:prstGeom prst="wedgeRoundRectCallout">
            <a:avLst>
              <a:gd name="adj1" fmla="val -39970"/>
              <a:gd name="adj2" fmla="val 92609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/>
              <a:t>Operating system, I’m done with the memory at address </a:t>
            </a:r>
            <a:r>
              <a:rPr lang="en-US" sz="2000" dirty="0">
                <a:solidFill>
                  <a:srgbClr val="990000"/>
                </a:solidFill>
              </a:rPr>
              <a:t>800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109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7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3455 0.31237 " pathEditMode="relative" ptsTypes="AA">
                                      <p:cBhvr>
                                        <p:cTn id="49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25434E-6 L -0.1217 0.09734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94" y="48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67" grpId="0"/>
      <p:bldP spid="471068" grpId="0"/>
      <p:bldP spid="471069" grpId="0"/>
      <p:bldP spid="471081" grpId="1"/>
      <p:bldP spid="471083" grpId="1"/>
      <p:bldP spid="471085" grpId="0" animBg="1"/>
      <p:bldP spid="471085" grpId="1" animBg="1"/>
      <p:bldP spid="471086" grpId="0" animBg="1"/>
      <p:bldP spid="471086" grpId="1" animBg="1"/>
      <p:bldP spid="471087" grpId="0" autoUpdateAnimBg="0"/>
      <p:bldP spid="471091" grpId="0" animBg="1"/>
      <p:bldP spid="471091" grpId="1" animBg="1"/>
      <p:bldP spid="471092" grpId="0" animBg="1"/>
      <p:bldP spid="471092" grpId="1" animBg="1"/>
      <p:bldP spid="60" grpId="0" animBg="1"/>
      <p:bldP spid="61" grpId="0" animBg="1"/>
      <p:bldP spid="61" grpId="1" animBg="1"/>
      <p:bldP spid="62" grpId="0" animBg="1"/>
      <p:bldP spid="62" grpId="1" animBg="1"/>
      <p:bldP spid="62" grpId="2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4E6AB-FC1B-4A24-8E71-FBB858B2F262}" type="slidenum">
              <a:rPr lang="en-US"/>
              <a:pPr/>
              <a:t>76</a:t>
            </a:fld>
            <a:endParaRPr lang="en-US"/>
          </a:p>
        </p:txBody>
      </p:sp>
      <p:sp>
        <p:nvSpPr>
          <p:cNvPr id="475138" name="Rectangle 2"/>
          <p:cNvSpPr>
            <a:spLocks noChangeArrowheads="1"/>
          </p:cNvSpPr>
          <p:nvPr/>
        </p:nvSpPr>
        <p:spPr bwMode="auto">
          <a:xfrm>
            <a:off x="330200" y="-152400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Copy Construction</a:t>
            </a:r>
          </a:p>
        </p:txBody>
      </p:sp>
      <p:sp>
        <p:nvSpPr>
          <p:cNvPr id="475139" name="Rectangle 3"/>
          <p:cNvSpPr>
            <a:spLocks noChangeArrowheads="1"/>
          </p:cNvSpPr>
          <p:nvPr/>
        </p:nvSpPr>
        <p:spPr bwMode="auto">
          <a:xfrm>
            <a:off x="304800" y="1465263"/>
            <a:ext cx="4267200" cy="523557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5140" name="Rectangle 4"/>
          <p:cNvSpPr>
            <a:spLocks noChangeArrowheads="1"/>
          </p:cNvSpPr>
          <p:nvPr/>
        </p:nvSpPr>
        <p:spPr bwMode="auto">
          <a:xfrm>
            <a:off x="-76200" y="1401763"/>
            <a:ext cx="4902200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class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public: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n) { 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= n;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 = new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[n];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	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for 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n;j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[j] =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getPiDigit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(j);</a:t>
            </a:r>
            <a:b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</a:b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0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~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(){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delete []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;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0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void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showOff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{ 	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for 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m_n;j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cout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&lt;&lt;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[j] &lt;&lt;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endl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b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</a:b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 }</a:t>
            </a:r>
            <a:r>
              <a: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private: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};	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grpSp>
        <p:nvGrpSpPr>
          <p:cNvPr id="475141" name="Group 5"/>
          <p:cNvGrpSpPr>
            <a:grpSpLocks/>
          </p:cNvGrpSpPr>
          <p:nvPr/>
        </p:nvGrpSpPr>
        <p:grpSpPr bwMode="auto">
          <a:xfrm>
            <a:off x="4724400" y="1371600"/>
            <a:ext cx="4038600" cy="3065463"/>
            <a:chOff x="2976" y="1094"/>
            <a:chExt cx="3024" cy="1248"/>
          </a:xfrm>
        </p:grpSpPr>
        <p:sp>
          <p:nvSpPr>
            <p:cNvPr id="475142" name="Rectangle 6"/>
            <p:cNvSpPr>
              <a:spLocks noChangeArrowheads="1"/>
            </p:cNvSpPr>
            <p:nvPr/>
          </p:nvSpPr>
          <p:spPr bwMode="auto">
            <a:xfrm>
              <a:off x="2976" y="1126"/>
              <a:ext cx="2640" cy="121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143" name="Rectangle 7"/>
            <p:cNvSpPr>
              <a:spLocks noChangeArrowheads="1"/>
            </p:cNvSpPr>
            <p:nvPr/>
          </p:nvSpPr>
          <p:spPr bwMode="auto">
            <a:xfrm>
              <a:off x="2976" y="1094"/>
              <a:ext cx="3024" cy="1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(3);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if (...)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{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ben =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 ...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ann.showOff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(); </a:t>
              </a:r>
              <a:r>
                <a:rPr lang="en-US" sz="18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475145" name="Text Box 9"/>
          <p:cNvSpPr txBox="1">
            <a:spLocks noChangeArrowheads="1"/>
          </p:cNvSpPr>
          <p:nvPr/>
        </p:nvSpPr>
        <p:spPr bwMode="auto">
          <a:xfrm>
            <a:off x="5109262" y="3302000"/>
            <a:ext cx="23583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rgbClr val="990000"/>
                </a:solidFill>
              </a:rPr>
              <a:t>// ben's </a:t>
            </a:r>
            <a:r>
              <a:rPr lang="en-US" sz="1800" dirty="0" err="1">
                <a:solidFill>
                  <a:srgbClr val="990000"/>
                </a:solidFill>
              </a:rPr>
              <a:t>d’tor</a:t>
            </a:r>
            <a:r>
              <a:rPr lang="en-US" sz="1800" dirty="0">
                <a:solidFill>
                  <a:srgbClr val="990000"/>
                </a:solidFill>
              </a:rPr>
              <a:t> called</a:t>
            </a:r>
          </a:p>
        </p:txBody>
      </p:sp>
      <p:sp>
        <p:nvSpPr>
          <p:cNvPr id="475186" name="Rectangle 50"/>
          <p:cNvSpPr>
            <a:spLocks noChangeArrowheads="1"/>
          </p:cNvSpPr>
          <p:nvPr/>
        </p:nvSpPr>
        <p:spPr bwMode="auto">
          <a:xfrm>
            <a:off x="6934200" y="4572000"/>
            <a:ext cx="2209800" cy="1295400"/>
          </a:xfrm>
          <a:prstGeom prst="rect">
            <a:avLst/>
          </a:prstGeom>
          <a:solidFill>
            <a:schemeClr val="bg1"/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75193" name="Line 57"/>
          <p:cNvSpPr>
            <a:spLocks noChangeShapeType="1"/>
          </p:cNvSpPr>
          <p:nvPr/>
        </p:nvSpPr>
        <p:spPr bwMode="auto">
          <a:xfrm>
            <a:off x="4800600" y="39194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75194" name="Text Box 58"/>
          <p:cNvSpPr txBox="1">
            <a:spLocks noChangeArrowheads="1"/>
          </p:cNvSpPr>
          <p:nvPr/>
        </p:nvSpPr>
        <p:spPr bwMode="auto">
          <a:xfrm>
            <a:off x="6858000" y="4494213"/>
            <a:ext cx="369888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?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?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" name="Rounded Rectangular Callout 1"/>
          <p:cNvSpPr/>
          <p:nvPr/>
        </p:nvSpPr>
        <p:spPr bwMode="auto">
          <a:xfrm>
            <a:off x="552796" y="2181632"/>
            <a:ext cx="3962400" cy="1524000"/>
          </a:xfrm>
          <a:prstGeom prst="wedgeRoundRectCallout">
            <a:avLst>
              <a:gd name="adj1" fmla="val 7337"/>
              <a:gd name="adj2" fmla="val 156318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900" dirty="0"/>
          </a:p>
          <a:p>
            <a:pPr algn="ctr"/>
            <a:r>
              <a:rPr lang="en-US" sz="2200" dirty="0"/>
              <a:t>Because now, when we try to access </a:t>
            </a:r>
            <a:r>
              <a:rPr lang="en-US" sz="2200" dirty="0" err="1">
                <a:solidFill>
                  <a:srgbClr val="FF0066"/>
                </a:solidFill>
              </a:rPr>
              <a:t>ann</a:t>
            </a:r>
            <a:r>
              <a:rPr lang="en-US" sz="2200" dirty="0" err="1"/>
              <a:t>’s</a:t>
            </a:r>
            <a:r>
              <a:rPr lang="en-US" sz="2200" dirty="0"/>
              <a:t> array, we get garbage!!!</a:t>
            </a:r>
          </a:p>
        </p:txBody>
      </p:sp>
      <p:sp>
        <p:nvSpPr>
          <p:cNvPr id="62" name="Line 57"/>
          <p:cNvSpPr>
            <a:spLocks noChangeShapeType="1"/>
          </p:cNvSpPr>
          <p:nvPr/>
        </p:nvSpPr>
        <p:spPr bwMode="auto">
          <a:xfrm>
            <a:off x="393700" y="4626091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" name="Line 57"/>
          <p:cNvSpPr>
            <a:spLocks noChangeShapeType="1"/>
          </p:cNvSpPr>
          <p:nvPr/>
        </p:nvSpPr>
        <p:spPr bwMode="auto">
          <a:xfrm>
            <a:off x="706582" y="5154614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4" name="Line 57"/>
          <p:cNvSpPr>
            <a:spLocks noChangeShapeType="1"/>
          </p:cNvSpPr>
          <p:nvPr/>
        </p:nvSpPr>
        <p:spPr bwMode="auto">
          <a:xfrm>
            <a:off x="966587" y="5474769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65" name="Group 9"/>
          <p:cNvGrpSpPr>
            <a:grpSpLocks/>
          </p:cNvGrpSpPr>
          <p:nvPr/>
        </p:nvGrpSpPr>
        <p:grpSpPr bwMode="auto">
          <a:xfrm>
            <a:off x="4267199" y="4572000"/>
            <a:ext cx="1970086" cy="990600"/>
            <a:chOff x="2688" y="2880"/>
            <a:chExt cx="1241" cy="624"/>
          </a:xfrm>
        </p:grpSpPr>
        <p:grpSp>
          <p:nvGrpSpPr>
            <p:cNvPr id="66" name="Group 10"/>
            <p:cNvGrpSpPr>
              <a:grpSpLocks/>
            </p:cNvGrpSpPr>
            <p:nvPr/>
          </p:nvGrpSpPr>
          <p:grpSpPr bwMode="auto">
            <a:xfrm>
              <a:off x="2688" y="2880"/>
              <a:ext cx="1241" cy="624"/>
              <a:chOff x="2718" y="3456"/>
              <a:chExt cx="1314" cy="624"/>
            </a:xfrm>
          </p:grpSpPr>
          <p:grpSp>
            <p:nvGrpSpPr>
              <p:cNvPr id="71" name="Group 11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73" name="Rectangle 12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72" name="Text Box 14"/>
              <p:cNvSpPr txBox="1">
                <a:spLocks noChangeArrowheads="1"/>
              </p:cNvSpPr>
              <p:nvPr/>
            </p:nvSpPr>
            <p:spPr bwMode="auto">
              <a:xfrm>
                <a:off x="2718" y="3456"/>
                <a:ext cx="44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2"/>
                    </a:solidFill>
                  </a:rPr>
                  <a:t>ann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67" name="Rectangle 15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8" name="Text Box 16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69" name="Text Box 17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cxnSp>
        <p:nvCxnSpPr>
          <p:cNvPr id="75" name="AutoShape 26"/>
          <p:cNvCxnSpPr>
            <a:cxnSpLocks noChangeShapeType="1"/>
          </p:cNvCxnSpPr>
          <p:nvPr/>
        </p:nvCxnSpPr>
        <p:spPr bwMode="auto">
          <a:xfrm flipV="1">
            <a:off x="6173788" y="4697413"/>
            <a:ext cx="598487" cy="600075"/>
          </a:xfrm>
          <a:prstGeom prst="curvedConnector3">
            <a:avLst>
              <a:gd name="adj1" fmla="val 51194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6" name="Text Box 19"/>
          <p:cNvSpPr txBox="1">
            <a:spLocks noChangeArrowheads="1"/>
          </p:cNvSpPr>
          <p:nvPr/>
        </p:nvSpPr>
        <p:spPr bwMode="auto">
          <a:xfrm>
            <a:off x="5684838" y="4703763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475190" name="Oval 54"/>
          <p:cNvSpPr>
            <a:spLocks noChangeArrowheads="1"/>
          </p:cNvSpPr>
          <p:nvPr/>
        </p:nvSpPr>
        <p:spPr bwMode="auto">
          <a:xfrm>
            <a:off x="5602288" y="5102138"/>
            <a:ext cx="571500" cy="368300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7" name="Text Box 25"/>
          <p:cNvSpPr txBox="1">
            <a:spLocks noChangeArrowheads="1"/>
          </p:cNvSpPr>
          <p:nvPr/>
        </p:nvSpPr>
        <p:spPr bwMode="auto">
          <a:xfrm>
            <a:off x="5594350" y="5121275"/>
            <a:ext cx="57943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700"/>
              <a:t>800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24400" y="6014796"/>
            <a:ext cx="4166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That’s a </a:t>
            </a:r>
            <a:r>
              <a:rPr lang="en-US" sz="3200" dirty="0">
                <a:solidFill>
                  <a:srgbClr val="FF0066"/>
                </a:solidFill>
              </a:rPr>
              <a:t>big</a:t>
            </a:r>
            <a:r>
              <a:rPr lang="en-US" sz="3200" dirty="0"/>
              <a:t> problem!</a:t>
            </a:r>
          </a:p>
        </p:txBody>
      </p:sp>
    </p:spTree>
    <p:extLst>
      <p:ext uri="{BB962C8B-B14F-4D97-AF65-F5344CB8AC3E}">
        <p14:creationId xmlns:p14="http://schemas.microsoft.com/office/powerpoint/2010/main" val="358471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5193" grpId="0" animBg="1"/>
      <p:bldP spid="475193" grpId="1" animBg="1"/>
      <p:bldP spid="475194" grpId="0"/>
      <p:bldP spid="2" grpId="0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47519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4E6AB-FC1B-4A24-8E71-FBB858B2F262}" type="slidenum">
              <a:rPr lang="en-US"/>
              <a:pPr/>
              <a:t>77</a:t>
            </a:fld>
            <a:endParaRPr lang="en-US"/>
          </a:p>
        </p:txBody>
      </p:sp>
      <p:sp>
        <p:nvSpPr>
          <p:cNvPr id="475138" name="Rectangle 2"/>
          <p:cNvSpPr>
            <a:spLocks noChangeArrowheads="1"/>
          </p:cNvSpPr>
          <p:nvPr/>
        </p:nvSpPr>
        <p:spPr bwMode="auto">
          <a:xfrm>
            <a:off x="330200" y="-304800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Copy Construction</a:t>
            </a:r>
          </a:p>
        </p:txBody>
      </p:sp>
      <p:sp>
        <p:nvSpPr>
          <p:cNvPr id="475139" name="Rectangle 3"/>
          <p:cNvSpPr>
            <a:spLocks noChangeArrowheads="1"/>
          </p:cNvSpPr>
          <p:nvPr/>
        </p:nvSpPr>
        <p:spPr bwMode="auto">
          <a:xfrm>
            <a:off x="304800" y="1465263"/>
            <a:ext cx="4267200" cy="523557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5140" name="Rectangle 4"/>
          <p:cNvSpPr>
            <a:spLocks noChangeArrowheads="1"/>
          </p:cNvSpPr>
          <p:nvPr/>
        </p:nvSpPr>
        <p:spPr bwMode="auto">
          <a:xfrm>
            <a:off x="-76200" y="1401763"/>
            <a:ext cx="4902200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class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public: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n) { 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= n;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 = new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[n];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	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for 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n;j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[j] =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getPiDigit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(j);</a:t>
            </a:r>
            <a:b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</a:b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0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~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(){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delete []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;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0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void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showOff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{ 	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for 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m_n;j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cout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&lt;&lt;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[j] &lt;&lt;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endl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b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</a:b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 }</a:t>
            </a:r>
            <a:r>
              <a: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private: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};	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grpSp>
        <p:nvGrpSpPr>
          <p:cNvPr id="475141" name="Group 5"/>
          <p:cNvGrpSpPr>
            <a:grpSpLocks/>
          </p:cNvGrpSpPr>
          <p:nvPr/>
        </p:nvGrpSpPr>
        <p:grpSpPr bwMode="auto">
          <a:xfrm>
            <a:off x="4724400" y="1371600"/>
            <a:ext cx="4038600" cy="3065463"/>
            <a:chOff x="2976" y="1094"/>
            <a:chExt cx="3024" cy="1248"/>
          </a:xfrm>
        </p:grpSpPr>
        <p:sp>
          <p:nvSpPr>
            <p:cNvPr id="475142" name="Rectangle 6"/>
            <p:cNvSpPr>
              <a:spLocks noChangeArrowheads="1"/>
            </p:cNvSpPr>
            <p:nvPr/>
          </p:nvSpPr>
          <p:spPr bwMode="auto">
            <a:xfrm>
              <a:off x="2976" y="1126"/>
              <a:ext cx="2640" cy="121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143" name="Rectangle 7"/>
            <p:cNvSpPr>
              <a:spLocks noChangeArrowheads="1"/>
            </p:cNvSpPr>
            <p:nvPr/>
          </p:nvSpPr>
          <p:spPr bwMode="auto">
            <a:xfrm>
              <a:off x="2976" y="1094"/>
              <a:ext cx="3024" cy="1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(3);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if (...)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{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ben =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 ...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ann.showOff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(); </a:t>
              </a:r>
              <a:r>
                <a:rPr lang="en-US" sz="18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475145" name="Text Box 9"/>
          <p:cNvSpPr txBox="1">
            <a:spLocks noChangeArrowheads="1"/>
          </p:cNvSpPr>
          <p:nvPr/>
        </p:nvSpPr>
        <p:spPr bwMode="auto">
          <a:xfrm>
            <a:off x="5109262" y="3302000"/>
            <a:ext cx="23583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rgbClr val="990000"/>
                </a:solidFill>
              </a:rPr>
              <a:t>// ben's </a:t>
            </a:r>
            <a:r>
              <a:rPr lang="en-US" sz="1800" dirty="0" err="1">
                <a:solidFill>
                  <a:srgbClr val="990000"/>
                </a:solidFill>
              </a:rPr>
              <a:t>d’tor</a:t>
            </a:r>
            <a:r>
              <a:rPr lang="en-US" sz="1800" dirty="0">
                <a:solidFill>
                  <a:srgbClr val="990000"/>
                </a:solidFill>
              </a:rPr>
              <a:t> called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990600" y="772180"/>
            <a:ext cx="739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So what’s 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</a:rPr>
              <a:t>the moral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of the story?</a:t>
            </a:r>
          </a:p>
        </p:txBody>
      </p:sp>
      <p:sp>
        <p:nvSpPr>
          <p:cNvPr id="80" name="Rounded Rectangular Callout 79"/>
          <p:cNvSpPr/>
          <p:nvPr/>
        </p:nvSpPr>
        <p:spPr bwMode="auto">
          <a:xfrm>
            <a:off x="4572000" y="4626091"/>
            <a:ext cx="3448915" cy="1524000"/>
          </a:xfrm>
          <a:prstGeom prst="wedgeRoundRectCallout">
            <a:avLst>
              <a:gd name="adj1" fmla="val -121623"/>
              <a:gd name="adj2" fmla="val 52682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400" dirty="0"/>
          </a:p>
          <a:p>
            <a:pPr algn="ctr"/>
            <a:r>
              <a:rPr lang="en-US" dirty="0"/>
              <a:t>Any time your class holds </a:t>
            </a:r>
            <a:r>
              <a:rPr lang="en-US" dirty="0">
                <a:solidFill>
                  <a:srgbClr val="FF0000"/>
                </a:solidFill>
              </a:rPr>
              <a:t>pointer member variables*</a:t>
            </a:r>
            <a:r>
              <a:rPr lang="en-US" dirty="0"/>
              <a:t>…</a:t>
            </a:r>
            <a:endParaRPr lang="en-US" sz="2800" dirty="0"/>
          </a:p>
        </p:txBody>
      </p:sp>
      <p:sp>
        <p:nvSpPr>
          <p:cNvPr id="81" name="Rounded Rectangular Callout 80"/>
          <p:cNvSpPr/>
          <p:nvPr/>
        </p:nvSpPr>
        <p:spPr bwMode="auto">
          <a:xfrm>
            <a:off x="1357458" y="788325"/>
            <a:ext cx="3448915" cy="1198563"/>
          </a:xfrm>
          <a:prstGeom prst="wedgeRoundRectCallout">
            <a:avLst>
              <a:gd name="adj1" fmla="val 69268"/>
              <a:gd name="adj2" fmla="val 125773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And you </a:t>
            </a:r>
            <a:r>
              <a:rPr lang="en-US" dirty="0">
                <a:solidFill>
                  <a:srgbClr val="FF0000"/>
                </a:solidFill>
              </a:rPr>
              <a:t>make a shallow copy </a:t>
            </a:r>
            <a:r>
              <a:rPr lang="en-US" dirty="0"/>
              <a:t>of a class instance…</a:t>
            </a:r>
            <a:endParaRPr lang="en-US" sz="2800" dirty="0"/>
          </a:p>
        </p:txBody>
      </p:sp>
      <p:sp>
        <p:nvSpPr>
          <p:cNvPr id="82" name="Rounded Rectangular Callout 81"/>
          <p:cNvSpPr/>
          <p:nvPr/>
        </p:nvSpPr>
        <p:spPr bwMode="auto">
          <a:xfrm>
            <a:off x="152401" y="2943632"/>
            <a:ext cx="3577762" cy="1682459"/>
          </a:xfrm>
          <a:prstGeom prst="wedgeRoundRectCallout">
            <a:avLst>
              <a:gd name="adj1" fmla="val 89514"/>
              <a:gd name="adj2" fmla="val -20826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400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BAD THINGS </a:t>
            </a:r>
            <a:r>
              <a:rPr lang="en-US" dirty="0"/>
              <a:t>will happen when you </a:t>
            </a:r>
            <a:r>
              <a:rPr lang="en-US" dirty="0">
                <a:solidFill>
                  <a:srgbClr val="FF0000"/>
                </a:solidFill>
              </a:rPr>
              <a:t>destruct</a:t>
            </a:r>
            <a:r>
              <a:rPr lang="en-US" dirty="0"/>
              <a:t> either copy...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6044518" y="6334780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*</a:t>
            </a:r>
            <a:r>
              <a:rPr lang="en-US" sz="1400" dirty="0"/>
              <a:t> or file objects (e.g., </a:t>
            </a:r>
            <a:r>
              <a:rPr lang="en-US" sz="1400" dirty="0" err="1"/>
              <a:t>ifstream</a:t>
            </a:r>
            <a:r>
              <a:rPr lang="en-US" sz="1400" dirty="0"/>
              <a:t>), </a:t>
            </a:r>
            <a:br>
              <a:rPr lang="en-US" sz="1400" dirty="0"/>
            </a:br>
            <a:r>
              <a:rPr lang="en-US" sz="1400" dirty="0"/>
              <a:t>   network sockets, etc.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0" grpId="0" animBg="1"/>
      <p:bldP spid="81" grpId="0" animBg="1"/>
      <p:bldP spid="82" grpId="0" animBg="1"/>
      <p:bldP spid="4" grpId="0" build="allAtOnce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D0A31-664C-4CFD-8606-008855182339}" type="slidenum">
              <a:rPr lang="en-US"/>
              <a:pPr/>
              <a:t>78</a:t>
            </a:fld>
            <a:endParaRPr lang="en-US"/>
          </a:p>
        </p:txBody>
      </p:sp>
      <p:sp>
        <p:nvSpPr>
          <p:cNvPr id="477186" name="Rectangle 2"/>
          <p:cNvSpPr>
            <a:spLocks noChangeArrowheads="1"/>
          </p:cNvSpPr>
          <p:nvPr/>
        </p:nvSpPr>
        <p:spPr bwMode="auto">
          <a:xfrm>
            <a:off x="330200" y="0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Copy Construction</a:t>
            </a:r>
          </a:p>
        </p:txBody>
      </p:sp>
      <p:sp>
        <p:nvSpPr>
          <p:cNvPr id="477187" name="Text Box 3"/>
          <p:cNvSpPr txBox="1">
            <a:spLocks noChangeArrowheads="1"/>
          </p:cNvSpPr>
          <p:nvPr/>
        </p:nvSpPr>
        <p:spPr bwMode="auto">
          <a:xfrm>
            <a:off x="342669" y="1181848"/>
            <a:ext cx="830350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So how do we fix this?</a:t>
            </a:r>
          </a:p>
        </p:txBody>
      </p:sp>
      <p:sp>
        <p:nvSpPr>
          <p:cNvPr id="477191" name="Text Box 7"/>
          <p:cNvSpPr txBox="1">
            <a:spLocks noChangeArrowheads="1"/>
          </p:cNvSpPr>
          <p:nvPr/>
        </p:nvSpPr>
        <p:spPr bwMode="auto">
          <a:xfrm>
            <a:off x="13025" y="3772347"/>
            <a:ext cx="4820753" cy="2431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2200" dirty="0">
                <a:solidFill>
                  <a:schemeClr val="accent2"/>
                </a:solidFill>
                <a:latin typeface="Comic Sans MS" pitchFamily="66" charset="0"/>
              </a:rPr>
              <a:t>Determine how much memory </a:t>
            </a:r>
            <a:br>
              <a:rPr lang="en-US" sz="2200" dirty="0">
                <a:solidFill>
                  <a:schemeClr val="accent2"/>
                </a:solidFill>
                <a:latin typeface="Comic Sans MS" pitchFamily="66" charset="0"/>
              </a:rPr>
            </a:br>
            <a:r>
              <a:rPr lang="en-US" sz="2200" dirty="0">
                <a:solidFill>
                  <a:schemeClr val="accent2"/>
                </a:solidFill>
                <a:latin typeface="Comic Sans MS" pitchFamily="66" charset="0"/>
              </a:rPr>
              <a:t>is allocated by the old variable.</a:t>
            </a:r>
          </a:p>
          <a:p>
            <a:pPr>
              <a:buFontTx/>
              <a:buAutoNum type="arabicPeriod"/>
            </a:pPr>
            <a:endParaRPr lang="en-US" sz="1000" dirty="0">
              <a:solidFill>
                <a:schemeClr val="accent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200" dirty="0">
                <a:solidFill>
                  <a:schemeClr val="accent2"/>
                </a:solidFill>
                <a:latin typeface="Comic Sans MS" pitchFamily="66" charset="0"/>
              </a:rPr>
              <a:t>Allocate the same amount of memory in the new variable.</a:t>
            </a:r>
            <a:br>
              <a:rPr lang="en-US" sz="2200" dirty="0">
                <a:solidFill>
                  <a:schemeClr val="accent2"/>
                </a:solidFill>
                <a:latin typeface="Comic Sans MS" pitchFamily="66" charset="0"/>
              </a:rPr>
            </a:br>
            <a:endParaRPr lang="en-US" sz="1000" dirty="0">
              <a:solidFill>
                <a:schemeClr val="accent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200" dirty="0">
                <a:solidFill>
                  <a:schemeClr val="accent2"/>
                </a:solidFill>
                <a:latin typeface="Comic Sans MS" pitchFamily="66" charset="0"/>
              </a:rPr>
              <a:t>Copy the contents of the old variable to the new variable. </a:t>
            </a:r>
          </a:p>
        </p:txBody>
      </p:sp>
      <p:sp>
        <p:nvSpPr>
          <p:cNvPr id="2" name="Rectangle 1"/>
          <p:cNvSpPr/>
          <p:nvPr/>
        </p:nvSpPr>
        <p:spPr>
          <a:xfrm>
            <a:off x="-38912" y="1872383"/>
            <a:ext cx="9296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For such classes, you </a:t>
            </a:r>
            <a:r>
              <a:rPr lang="en-US" dirty="0">
                <a:solidFill>
                  <a:srgbClr val="FF0000"/>
                </a:solidFill>
              </a:rPr>
              <a:t>must </a:t>
            </a:r>
            <a:r>
              <a:rPr lang="en-US" dirty="0"/>
              <a:t>define your own </a:t>
            </a:r>
            <a:r>
              <a:rPr lang="en-US" i="1" dirty="0">
                <a:solidFill>
                  <a:srgbClr val="FF0000"/>
                </a:solidFill>
              </a:rPr>
              <a:t>copy constructor!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9" name="Group 13"/>
          <p:cNvGrpSpPr>
            <a:grpSpLocks/>
          </p:cNvGrpSpPr>
          <p:nvPr/>
        </p:nvGrpSpPr>
        <p:grpSpPr bwMode="auto">
          <a:xfrm>
            <a:off x="4570411" y="3928224"/>
            <a:ext cx="1970086" cy="990600"/>
            <a:chOff x="2684" y="2880"/>
            <a:chExt cx="1241" cy="624"/>
          </a:xfrm>
        </p:grpSpPr>
        <p:grpSp>
          <p:nvGrpSpPr>
            <p:cNvPr id="10" name="Group 14"/>
            <p:cNvGrpSpPr>
              <a:grpSpLocks/>
            </p:cNvGrpSpPr>
            <p:nvPr/>
          </p:nvGrpSpPr>
          <p:grpSpPr bwMode="auto">
            <a:xfrm>
              <a:off x="2684" y="2880"/>
              <a:ext cx="1241" cy="624"/>
              <a:chOff x="2717" y="3456"/>
              <a:chExt cx="1315" cy="624"/>
            </a:xfrm>
          </p:grpSpPr>
          <p:grpSp>
            <p:nvGrpSpPr>
              <p:cNvPr id="15" name="Group 15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17" name="Rectangle 16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16" name="Text Box 18"/>
              <p:cNvSpPr txBox="1">
                <a:spLocks noChangeArrowheads="1"/>
              </p:cNvSpPr>
              <p:nvPr/>
            </p:nvSpPr>
            <p:spPr bwMode="auto">
              <a:xfrm>
                <a:off x="2717" y="3456"/>
                <a:ext cx="44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 err="1">
                    <a:solidFill>
                      <a:srgbClr val="FF0000"/>
                    </a:solidFill>
                  </a:rPr>
                  <a:t>ann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1" name="Rectangle 19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2" name="Text Box 20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13" name="Text Box 21"/>
            <p:cNvSpPr txBox="1">
              <a:spLocks noChangeArrowheads="1"/>
            </p:cNvSpPr>
            <p:nvPr/>
          </p:nvSpPr>
          <p:spPr bwMode="auto">
            <a:xfrm>
              <a:off x="3097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14" name="Rectangle 22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9" name="Text Box 23"/>
          <p:cNvSpPr txBox="1">
            <a:spLocks noChangeArrowheads="1"/>
          </p:cNvSpPr>
          <p:nvPr/>
        </p:nvSpPr>
        <p:spPr bwMode="auto">
          <a:xfrm>
            <a:off x="5994400" y="4059987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3</a:t>
            </a:r>
          </a:p>
        </p:txBody>
      </p:sp>
      <p:sp>
        <p:nvSpPr>
          <p:cNvPr id="20" name="Text Box 29"/>
          <p:cNvSpPr txBox="1">
            <a:spLocks noChangeArrowheads="1"/>
          </p:cNvSpPr>
          <p:nvPr/>
        </p:nvSpPr>
        <p:spPr bwMode="auto">
          <a:xfrm>
            <a:off x="5903912" y="4477499"/>
            <a:ext cx="57943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 dirty="0"/>
              <a:t>800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005637" y="3852024"/>
            <a:ext cx="2214563" cy="1031875"/>
            <a:chOff x="6724541" y="4388068"/>
            <a:chExt cx="2214563" cy="1031875"/>
          </a:xfrm>
        </p:grpSpPr>
        <p:grpSp>
          <p:nvGrpSpPr>
            <p:cNvPr id="22" name="Group 24"/>
            <p:cNvGrpSpPr>
              <a:grpSpLocks/>
            </p:cNvGrpSpPr>
            <p:nvPr/>
          </p:nvGrpSpPr>
          <p:grpSpPr bwMode="auto">
            <a:xfrm>
              <a:off x="6724541" y="4413468"/>
              <a:ext cx="2214563" cy="1006475"/>
              <a:chOff x="4289" y="3264"/>
              <a:chExt cx="1395" cy="634"/>
            </a:xfrm>
          </p:grpSpPr>
          <p:sp>
            <p:nvSpPr>
              <p:cNvPr id="25" name="Rectangle 25"/>
              <p:cNvSpPr>
                <a:spLocks noChangeArrowheads="1"/>
              </p:cNvSpPr>
              <p:nvPr/>
            </p:nvSpPr>
            <p:spPr bwMode="auto">
              <a:xfrm>
                <a:off x="4291" y="3279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Rectangle 26"/>
              <p:cNvSpPr>
                <a:spLocks noChangeArrowheads="1"/>
              </p:cNvSpPr>
              <p:nvPr/>
            </p:nvSpPr>
            <p:spPr bwMode="auto">
              <a:xfrm>
                <a:off x="4291" y="3471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Text Box 27"/>
              <p:cNvSpPr txBox="1">
                <a:spLocks noChangeArrowheads="1"/>
              </p:cNvSpPr>
              <p:nvPr/>
            </p:nvSpPr>
            <p:spPr bwMode="auto">
              <a:xfrm>
                <a:off x="4800" y="3264"/>
                <a:ext cx="884" cy="6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00000800</a:t>
                </a:r>
              </a:p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00000804</a:t>
                </a:r>
              </a:p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00000808</a:t>
                </a:r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4289" y="3666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3" name="Text Box 31"/>
            <p:cNvSpPr txBox="1">
              <a:spLocks noChangeArrowheads="1"/>
            </p:cNvSpPr>
            <p:nvPr/>
          </p:nvSpPr>
          <p:spPr bwMode="auto">
            <a:xfrm>
              <a:off x="6980129" y="4388068"/>
              <a:ext cx="34176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24" name="Text Box 32"/>
            <p:cNvSpPr txBox="1">
              <a:spLocks noChangeArrowheads="1"/>
            </p:cNvSpPr>
            <p:nvPr/>
          </p:nvSpPr>
          <p:spPr bwMode="auto">
            <a:xfrm>
              <a:off x="6965841" y="4715093"/>
              <a:ext cx="300082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</p:grpSp>
      <p:sp>
        <p:nvSpPr>
          <p:cNvPr id="29" name="Text Box 33"/>
          <p:cNvSpPr txBox="1">
            <a:spLocks noChangeArrowheads="1"/>
          </p:cNvSpPr>
          <p:nvPr/>
        </p:nvSpPr>
        <p:spPr bwMode="auto">
          <a:xfrm>
            <a:off x="7262812" y="4507662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4</a:t>
            </a:r>
          </a:p>
        </p:txBody>
      </p:sp>
      <p:grpSp>
        <p:nvGrpSpPr>
          <p:cNvPr id="30" name="Group 34"/>
          <p:cNvGrpSpPr>
            <a:grpSpLocks/>
          </p:cNvGrpSpPr>
          <p:nvPr/>
        </p:nvGrpSpPr>
        <p:grpSpPr bwMode="auto">
          <a:xfrm>
            <a:off x="4570415" y="4918824"/>
            <a:ext cx="1968502" cy="990600"/>
            <a:chOff x="2683" y="2880"/>
            <a:chExt cx="1240" cy="624"/>
          </a:xfrm>
        </p:grpSpPr>
        <p:grpSp>
          <p:nvGrpSpPr>
            <p:cNvPr id="31" name="Group 35"/>
            <p:cNvGrpSpPr>
              <a:grpSpLocks/>
            </p:cNvGrpSpPr>
            <p:nvPr/>
          </p:nvGrpSpPr>
          <p:grpSpPr bwMode="auto">
            <a:xfrm>
              <a:off x="2683" y="2880"/>
              <a:ext cx="1240" cy="624"/>
              <a:chOff x="2718" y="3456"/>
              <a:chExt cx="1314" cy="624"/>
            </a:xfrm>
          </p:grpSpPr>
          <p:grpSp>
            <p:nvGrpSpPr>
              <p:cNvPr id="36" name="Group 36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38" name="Rectangle 37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9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37" name="Text Box 39"/>
              <p:cNvSpPr txBox="1">
                <a:spLocks noChangeArrowheads="1"/>
              </p:cNvSpPr>
              <p:nvPr/>
            </p:nvSpPr>
            <p:spPr bwMode="auto">
              <a:xfrm>
                <a:off x="2718" y="3456"/>
                <a:ext cx="465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ben</a:t>
                </a:r>
              </a:p>
            </p:txBody>
          </p:sp>
        </p:grpSp>
        <p:sp>
          <p:nvSpPr>
            <p:cNvPr id="32" name="Rectangle 40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Text Box 41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34" name="Text Box 42"/>
            <p:cNvSpPr txBox="1">
              <a:spLocks noChangeArrowheads="1"/>
            </p:cNvSpPr>
            <p:nvPr/>
          </p:nvSpPr>
          <p:spPr bwMode="auto">
            <a:xfrm>
              <a:off x="3097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35" name="Rectangle 43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cxnSp>
        <p:nvCxnSpPr>
          <p:cNvPr id="42" name="AutoShape 47"/>
          <p:cNvCxnSpPr>
            <a:cxnSpLocks noChangeShapeType="1"/>
          </p:cNvCxnSpPr>
          <p:nvPr/>
        </p:nvCxnSpPr>
        <p:spPr bwMode="auto">
          <a:xfrm flipV="1">
            <a:off x="6416675" y="5055349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2" name="Group 58"/>
          <p:cNvGrpSpPr>
            <a:grpSpLocks/>
          </p:cNvGrpSpPr>
          <p:nvPr/>
        </p:nvGrpSpPr>
        <p:grpSpPr bwMode="auto">
          <a:xfrm>
            <a:off x="5998734" y="5062002"/>
            <a:ext cx="339725" cy="394556"/>
            <a:chOff x="3629" y="2432"/>
            <a:chExt cx="214" cy="267"/>
          </a:xfrm>
        </p:grpSpPr>
        <p:sp>
          <p:nvSpPr>
            <p:cNvPr id="53" name="Rectangle 59"/>
            <p:cNvSpPr>
              <a:spLocks noChangeArrowheads="1"/>
            </p:cNvSpPr>
            <p:nvPr/>
          </p:nvSpPr>
          <p:spPr bwMode="auto">
            <a:xfrm>
              <a:off x="3648" y="2496"/>
              <a:ext cx="168" cy="128"/>
            </a:xfrm>
            <a:prstGeom prst="rect">
              <a:avLst/>
            </a:prstGeom>
            <a:solidFill>
              <a:srgbClr val="CCFFFF"/>
            </a:solidFill>
            <a:ln w="38100" algn="ctr">
              <a:solidFill>
                <a:srgbClr val="CC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4" name="Text Box 60"/>
            <p:cNvSpPr txBox="1">
              <a:spLocks noChangeArrowheads="1"/>
            </p:cNvSpPr>
            <p:nvPr/>
          </p:nvSpPr>
          <p:spPr bwMode="auto">
            <a:xfrm>
              <a:off x="3629" y="2432"/>
              <a:ext cx="21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3</a:t>
              </a:r>
            </a:p>
          </p:txBody>
        </p:sp>
      </p:grpSp>
      <p:grpSp>
        <p:nvGrpSpPr>
          <p:cNvPr id="55" name="Group 62"/>
          <p:cNvGrpSpPr>
            <a:grpSpLocks/>
          </p:cNvGrpSpPr>
          <p:nvPr/>
        </p:nvGrpSpPr>
        <p:grpSpPr bwMode="auto">
          <a:xfrm>
            <a:off x="5863994" y="5473655"/>
            <a:ext cx="841518" cy="354013"/>
            <a:chOff x="3543" y="3300"/>
            <a:chExt cx="347" cy="223"/>
          </a:xfrm>
        </p:grpSpPr>
        <p:sp>
          <p:nvSpPr>
            <p:cNvPr id="56" name="Rectangle 63"/>
            <p:cNvSpPr>
              <a:spLocks noChangeArrowheads="1"/>
            </p:cNvSpPr>
            <p:nvPr/>
          </p:nvSpPr>
          <p:spPr bwMode="auto">
            <a:xfrm>
              <a:off x="3585" y="3350"/>
              <a:ext cx="156" cy="98"/>
            </a:xfrm>
            <a:prstGeom prst="rect">
              <a:avLst/>
            </a:prstGeom>
            <a:solidFill>
              <a:srgbClr val="FFFFCC"/>
            </a:solidFill>
            <a:ln w="38100" algn="ctr">
              <a:solidFill>
                <a:srgbClr val="FFFF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Text Box 64"/>
            <p:cNvSpPr txBox="1">
              <a:spLocks noChangeArrowheads="1"/>
            </p:cNvSpPr>
            <p:nvPr/>
          </p:nvSpPr>
          <p:spPr bwMode="auto">
            <a:xfrm>
              <a:off x="3543" y="3300"/>
              <a:ext cx="347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sz="1700" dirty="0">
                  <a:solidFill>
                    <a:srgbClr val="FF0000"/>
                  </a:solidFill>
                </a:rPr>
                <a:t>700</a:t>
              </a:r>
            </a:p>
          </p:txBody>
        </p:sp>
      </p:grpSp>
      <p:cxnSp>
        <p:nvCxnSpPr>
          <p:cNvPr id="58" name="AutoShape 47"/>
          <p:cNvCxnSpPr>
            <a:cxnSpLocks noChangeShapeType="1"/>
          </p:cNvCxnSpPr>
          <p:nvPr/>
        </p:nvCxnSpPr>
        <p:spPr bwMode="auto">
          <a:xfrm flipV="1">
            <a:off x="6433920" y="3989094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9" name="Group 58"/>
          <p:cNvGrpSpPr/>
          <p:nvPr/>
        </p:nvGrpSpPr>
        <p:grpSpPr>
          <a:xfrm>
            <a:off x="6983277" y="4991849"/>
            <a:ext cx="2214563" cy="1031875"/>
            <a:chOff x="6724541" y="4388068"/>
            <a:chExt cx="2214563" cy="1031875"/>
          </a:xfrm>
        </p:grpSpPr>
        <p:grpSp>
          <p:nvGrpSpPr>
            <p:cNvPr id="60" name="Group 24"/>
            <p:cNvGrpSpPr>
              <a:grpSpLocks/>
            </p:cNvGrpSpPr>
            <p:nvPr/>
          </p:nvGrpSpPr>
          <p:grpSpPr bwMode="auto">
            <a:xfrm>
              <a:off x="6724541" y="4413468"/>
              <a:ext cx="2214563" cy="1006475"/>
              <a:chOff x="4289" y="3264"/>
              <a:chExt cx="1395" cy="634"/>
            </a:xfrm>
          </p:grpSpPr>
          <p:sp>
            <p:nvSpPr>
              <p:cNvPr id="63" name="Rectangle 25"/>
              <p:cNvSpPr>
                <a:spLocks noChangeArrowheads="1"/>
              </p:cNvSpPr>
              <p:nvPr/>
            </p:nvSpPr>
            <p:spPr bwMode="auto">
              <a:xfrm>
                <a:off x="4291" y="3279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Rectangle 26"/>
              <p:cNvSpPr>
                <a:spLocks noChangeArrowheads="1"/>
              </p:cNvSpPr>
              <p:nvPr/>
            </p:nvSpPr>
            <p:spPr bwMode="auto">
              <a:xfrm>
                <a:off x="4291" y="3471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Text Box 27"/>
              <p:cNvSpPr txBox="1">
                <a:spLocks noChangeArrowheads="1"/>
              </p:cNvSpPr>
              <p:nvPr/>
            </p:nvSpPr>
            <p:spPr bwMode="auto">
              <a:xfrm>
                <a:off x="4800" y="3264"/>
                <a:ext cx="884" cy="6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00000700</a:t>
                </a:r>
              </a:p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00000704</a:t>
                </a:r>
              </a:p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00000708</a:t>
                </a:r>
              </a:p>
            </p:txBody>
          </p:sp>
          <p:sp>
            <p:nvSpPr>
              <p:cNvPr id="66" name="Rectangle 28"/>
              <p:cNvSpPr>
                <a:spLocks noChangeArrowheads="1"/>
              </p:cNvSpPr>
              <p:nvPr/>
            </p:nvSpPr>
            <p:spPr bwMode="auto">
              <a:xfrm>
                <a:off x="4289" y="3666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1" name="Text Box 31"/>
            <p:cNvSpPr txBox="1">
              <a:spLocks noChangeArrowheads="1"/>
            </p:cNvSpPr>
            <p:nvPr/>
          </p:nvSpPr>
          <p:spPr bwMode="auto">
            <a:xfrm>
              <a:off x="6998549" y="4388068"/>
              <a:ext cx="2616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/>
                <a:t> </a:t>
              </a:r>
            </a:p>
          </p:txBody>
        </p:sp>
        <p:sp>
          <p:nvSpPr>
            <p:cNvPr id="62" name="Text Box 32"/>
            <p:cNvSpPr txBox="1">
              <a:spLocks noChangeArrowheads="1"/>
            </p:cNvSpPr>
            <p:nvPr/>
          </p:nvSpPr>
          <p:spPr bwMode="auto">
            <a:xfrm>
              <a:off x="7004898" y="4715093"/>
              <a:ext cx="2616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/>
                <a:t> 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7969770" y="4286314"/>
            <a:ext cx="1052790" cy="1178718"/>
            <a:chOff x="9144000" y="3042399"/>
            <a:chExt cx="798345" cy="1008062"/>
          </a:xfrm>
        </p:grpSpPr>
        <p:cxnSp>
          <p:nvCxnSpPr>
            <p:cNvPr id="68" name="AutoShape 61"/>
            <p:cNvCxnSpPr>
              <a:cxnSpLocks noChangeShapeType="1"/>
            </p:cNvCxnSpPr>
            <p:nvPr/>
          </p:nvCxnSpPr>
          <p:spPr bwMode="auto">
            <a:xfrm flipH="1">
              <a:off x="9144000" y="3042399"/>
              <a:ext cx="6350" cy="1008062"/>
            </a:xfrm>
            <a:prstGeom prst="curvedConnector3">
              <a:avLst>
                <a:gd name="adj1" fmla="val -3600000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9" name="TextBox 68"/>
            <p:cNvSpPr txBox="1"/>
            <p:nvPr/>
          </p:nvSpPr>
          <p:spPr>
            <a:xfrm>
              <a:off x="9688749" y="3195255"/>
              <a:ext cx="253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/>
                <a:t> </a:t>
              </a:r>
            </a:p>
          </p:txBody>
        </p:sp>
      </p:grpSp>
      <p:sp>
        <p:nvSpPr>
          <p:cNvPr id="70" name="Text Box 31"/>
          <p:cNvSpPr txBox="1">
            <a:spLocks noChangeArrowheads="1"/>
          </p:cNvSpPr>
          <p:nvPr/>
        </p:nvSpPr>
        <p:spPr bwMode="auto">
          <a:xfrm>
            <a:off x="7268959" y="4988065"/>
            <a:ext cx="34176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71" name="Text Box 31"/>
          <p:cNvSpPr txBox="1">
            <a:spLocks noChangeArrowheads="1"/>
          </p:cNvSpPr>
          <p:nvPr/>
        </p:nvSpPr>
        <p:spPr bwMode="auto">
          <a:xfrm>
            <a:off x="7253883" y="5290442"/>
            <a:ext cx="30008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72" name="Text Box 31"/>
          <p:cNvSpPr txBox="1">
            <a:spLocks noChangeArrowheads="1"/>
          </p:cNvSpPr>
          <p:nvPr/>
        </p:nvSpPr>
        <p:spPr bwMode="auto">
          <a:xfrm>
            <a:off x="7252665" y="5593995"/>
            <a:ext cx="3417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74" name="Text Box 6"/>
          <p:cNvSpPr txBox="1">
            <a:spLocks noChangeArrowheads="1"/>
          </p:cNvSpPr>
          <p:nvPr/>
        </p:nvSpPr>
        <p:spPr bwMode="auto">
          <a:xfrm>
            <a:off x="231897" y="2528289"/>
            <a:ext cx="8686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>
                <a:ea typeface="MS Mincho" pitchFamily="49" charset="-128"/>
              </a:rPr>
              <a:t>Here’s how it works for</a:t>
            </a:r>
          </a:p>
          <a:p>
            <a:pPr algn="ctr"/>
            <a:r>
              <a:rPr lang="en-US" dirty="0" err="1">
                <a:solidFill>
                  <a:srgbClr val="FF0000"/>
                </a:solidFill>
                <a:ea typeface="MS Mincho" pitchFamily="49" charset="-128"/>
              </a:rPr>
              <a:t>PiNerd</a:t>
            </a:r>
            <a:r>
              <a:rPr lang="en-US" dirty="0">
                <a:solidFill>
                  <a:srgbClr val="FF0000"/>
                </a:solidFill>
                <a:ea typeface="MS Mincho" pitchFamily="49" charset="-128"/>
              </a:rPr>
              <a:t> ben = </a:t>
            </a:r>
            <a:r>
              <a:rPr lang="en-US" dirty="0" err="1">
                <a:solidFill>
                  <a:srgbClr val="FF0000"/>
                </a:solidFill>
                <a:ea typeface="MS Mincho" pitchFamily="49" charset="-128"/>
              </a:rPr>
              <a:t>ann</a:t>
            </a:r>
            <a:r>
              <a:rPr lang="en-US" dirty="0">
                <a:ea typeface="MS Mincho" pitchFamily="49" charset="-128"/>
              </a:rPr>
              <a:t>;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73" name="AutoShape 46"/>
          <p:cNvSpPr>
            <a:spLocks noChangeArrowheads="1"/>
          </p:cNvSpPr>
          <p:nvPr/>
        </p:nvSpPr>
        <p:spPr bwMode="auto">
          <a:xfrm flipH="1">
            <a:off x="5747023" y="1263642"/>
            <a:ext cx="2397931" cy="1198179"/>
          </a:xfrm>
          <a:prstGeom prst="wedgeRoundRectCallout">
            <a:avLst>
              <a:gd name="adj1" fmla="val 32322"/>
              <a:gd name="adj2" fmla="val 192068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2000" dirty="0">
                <a:solidFill>
                  <a:srgbClr val="6600CC"/>
                </a:solidFill>
              </a:rPr>
              <a:t>The old variable requires three slots of memory!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22222E-6 L 0.10954 -0.04653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69" y="-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2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87" grpId="0"/>
      <p:bldP spid="477191" grpId="0" uiExpand="1" build="p"/>
      <p:bldP spid="2" grpId="0"/>
      <p:bldP spid="70" grpId="0"/>
      <p:bldP spid="71" grpId="0"/>
      <p:bldP spid="72" grpId="0"/>
      <p:bldP spid="74" grpId="0"/>
      <p:bldP spid="73" grpId="0" animBg="1"/>
      <p:bldP spid="73" grpId="1" animBg="1"/>
      <p:bldP spid="73" grpId="2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A835-BFA0-4114-A833-AD0CEAFE299A}" type="slidenum">
              <a:rPr lang="en-US"/>
              <a:pPr/>
              <a:t>79</a:t>
            </a:fld>
            <a:endParaRPr lang="en-US"/>
          </a:p>
        </p:txBody>
      </p:sp>
      <p:sp>
        <p:nvSpPr>
          <p:cNvPr id="481282" name="Rectangle 2"/>
          <p:cNvSpPr>
            <a:spLocks noChangeArrowheads="1"/>
          </p:cNvSpPr>
          <p:nvPr/>
        </p:nvSpPr>
        <p:spPr bwMode="auto">
          <a:xfrm>
            <a:off x="139700" y="863600"/>
            <a:ext cx="4267200" cy="523557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283" name="Rectangle 3"/>
          <p:cNvSpPr>
            <a:spLocks noChangeArrowheads="1"/>
          </p:cNvSpPr>
          <p:nvPr/>
        </p:nvSpPr>
        <p:spPr bwMode="auto">
          <a:xfrm>
            <a:off x="-304800" y="825500"/>
            <a:ext cx="4902200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class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public: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n) { </a:t>
            </a:r>
            <a:r>
              <a:rPr lang="en-US" sz="1800" b="1" dirty="0">
                <a:solidFill>
                  <a:srgbClr val="6600CC"/>
                </a:solidFill>
                <a:latin typeface="Times New Roman"/>
                <a:ea typeface="MS Mincho" pitchFamily="49" charset="-128"/>
              </a:rPr>
              <a:t>…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~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(){ delete[]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 }</a:t>
            </a:r>
          </a:p>
          <a:p>
            <a:pPr indent="457200" eaLnBrk="0" hangingPunct="0"/>
            <a:endParaRPr lang="en-US" sz="1800" b="1" dirty="0">
              <a:solidFill>
                <a:schemeClr val="tx1"/>
              </a:solidFill>
              <a:latin typeface="Courier New" pitchFamily="49" charset="0"/>
              <a:ea typeface="MS Mincho" pitchFamily="49" charset="-128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// copy constructor </a:t>
            </a: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000" dirty="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0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void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showOff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 { ... }</a:t>
            </a:r>
            <a:r>
              <a: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</a:p>
          <a:p>
            <a:pPr indent="457200" eaLnBrk="0" hangingPunct="0"/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private: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481284" name="Rectangle 4"/>
          <p:cNvSpPr>
            <a:spLocks noChangeArrowheads="1"/>
          </p:cNvSpPr>
          <p:nvPr/>
        </p:nvSpPr>
        <p:spPr bwMode="auto">
          <a:xfrm>
            <a:off x="6858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The Copy Constructor</a:t>
            </a:r>
          </a:p>
        </p:txBody>
      </p:sp>
      <p:grpSp>
        <p:nvGrpSpPr>
          <p:cNvPr id="481285" name="Group 5"/>
          <p:cNvGrpSpPr>
            <a:grpSpLocks/>
          </p:cNvGrpSpPr>
          <p:nvPr/>
        </p:nvGrpSpPr>
        <p:grpSpPr bwMode="auto">
          <a:xfrm>
            <a:off x="4572000" y="820738"/>
            <a:ext cx="4038600" cy="3065462"/>
            <a:chOff x="2976" y="1094"/>
            <a:chExt cx="3024" cy="1248"/>
          </a:xfrm>
        </p:grpSpPr>
        <p:sp>
          <p:nvSpPr>
            <p:cNvPr id="481286" name="Rectangle 6"/>
            <p:cNvSpPr>
              <a:spLocks noChangeArrowheads="1"/>
            </p:cNvSpPr>
            <p:nvPr/>
          </p:nvSpPr>
          <p:spPr bwMode="auto">
            <a:xfrm>
              <a:off x="2976" y="1126"/>
              <a:ext cx="2640" cy="121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287" name="Rectangle 7"/>
            <p:cNvSpPr>
              <a:spLocks noChangeArrowheads="1"/>
            </p:cNvSpPr>
            <p:nvPr/>
          </p:nvSpPr>
          <p:spPr bwMode="auto">
            <a:xfrm>
              <a:off x="2976" y="1094"/>
              <a:ext cx="3024" cy="1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(3);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if (...)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{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ben =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 ...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ann.showOff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(); </a:t>
              </a:r>
              <a:r>
                <a:rPr lang="en-US" sz="18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481288" name="Text Box 8"/>
          <p:cNvSpPr txBox="1">
            <a:spLocks noChangeArrowheads="1"/>
          </p:cNvSpPr>
          <p:nvPr/>
        </p:nvSpPr>
        <p:spPr bwMode="auto">
          <a:xfrm>
            <a:off x="-65088" y="6054725"/>
            <a:ext cx="463708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Let’s see how to define our copy constructor!</a:t>
            </a:r>
          </a:p>
        </p:txBody>
      </p:sp>
      <p:sp>
        <p:nvSpPr>
          <p:cNvPr id="77" name="Rectangle 76"/>
          <p:cNvSpPr/>
          <p:nvPr/>
        </p:nvSpPr>
        <p:spPr>
          <a:xfrm>
            <a:off x="-314500" y="2743200"/>
            <a:ext cx="54102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const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&amp;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)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{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} </a:t>
            </a:r>
            <a:endParaRPr lang="en-US" sz="1800" dirty="0"/>
          </a:p>
        </p:txBody>
      </p:sp>
      <p:sp>
        <p:nvSpPr>
          <p:cNvPr id="78" name="Rounded Rectangular Callout 77"/>
          <p:cNvSpPr/>
          <p:nvPr/>
        </p:nvSpPr>
        <p:spPr bwMode="auto">
          <a:xfrm>
            <a:off x="4248150" y="3129482"/>
            <a:ext cx="4686300" cy="2142259"/>
          </a:xfrm>
          <a:prstGeom prst="wedgeRoundRectCallout">
            <a:avLst>
              <a:gd name="adj1" fmla="val -84758"/>
              <a:gd name="adj2" fmla="val -33366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400" dirty="0"/>
          </a:p>
          <a:p>
            <a:pPr algn="ctr"/>
            <a:r>
              <a:rPr lang="en-US" dirty="0"/>
              <a:t>First our copy constructor must determine how much memory is required by the new instance.</a:t>
            </a:r>
            <a:endParaRPr lang="en-US" sz="2800" dirty="0"/>
          </a:p>
        </p:txBody>
      </p:sp>
      <p:sp>
        <p:nvSpPr>
          <p:cNvPr id="80" name="Rectangle 79"/>
          <p:cNvSpPr/>
          <p:nvPr/>
        </p:nvSpPr>
        <p:spPr>
          <a:xfrm>
            <a:off x="550025" y="3300429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800" dirty="0"/>
          </a:p>
        </p:txBody>
      </p:sp>
      <p:sp>
        <p:nvSpPr>
          <p:cNvPr id="81" name="Rounded Rectangular Callout 80"/>
          <p:cNvSpPr/>
          <p:nvPr/>
        </p:nvSpPr>
        <p:spPr bwMode="auto">
          <a:xfrm>
            <a:off x="3581400" y="342900"/>
            <a:ext cx="4686300" cy="2142259"/>
          </a:xfrm>
          <a:prstGeom prst="wedgeRoundRectCallout">
            <a:avLst>
              <a:gd name="adj1" fmla="val -102851"/>
              <a:gd name="adj2" fmla="val 89253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400" dirty="0"/>
          </a:p>
          <a:p>
            <a:pPr algn="ctr"/>
            <a:r>
              <a:rPr lang="en-US" dirty="0"/>
              <a:t>This means: </a:t>
            </a:r>
            <a:br>
              <a:rPr lang="en-US" dirty="0"/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“The new instance must have the same number of array slots as the old instance.”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1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1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288" grpId="0"/>
      <p:bldP spid="77" grpId="0"/>
      <p:bldP spid="78" grpId="0" animBg="1"/>
      <p:bldP spid="78" grpId="1" animBg="1"/>
      <p:bldP spid="80" grpId="0"/>
      <p:bldP spid="81" grpId="0" animBg="1"/>
      <p:bldP spid="8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2883F-E3D8-4734-8B69-20D0BDB60C77}" type="slidenum">
              <a:rPr lang="en-US"/>
              <a:pPr/>
              <a:t>8</a:t>
            </a:fld>
            <a:endParaRPr lang="en-US"/>
          </a:p>
        </p:txBody>
      </p:sp>
      <p:sp>
        <p:nvSpPr>
          <p:cNvPr id="3573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 dirty="0"/>
              <a:t>Ok, So What’s a Pointer?</a:t>
            </a:r>
          </a:p>
        </p:txBody>
      </p:sp>
      <p:grpSp>
        <p:nvGrpSpPr>
          <p:cNvPr id="357390" name="Group 14"/>
          <p:cNvGrpSpPr>
            <a:grpSpLocks/>
          </p:cNvGrpSpPr>
          <p:nvPr/>
        </p:nvGrpSpPr>
        <p:grpSpPr bwMode="auto">
          <a:xfrm>
            <a:off x="5090184" y="2731807"/>
            <a:ext cx="2544765" cy="647700"/>
            <a:chOff x="3053" y="1920"/>
            <a:chExt cx="1603" cy="815"/>
          </a:xfrm>
        </p:grpSpPr>
        <p:grpSp>
          <p:nvGrpSpPr>
            <p:cNvPr id="357391" name="Group 15"/>
            <p:cNvGrpSpPr>
              <a:grpSpLocks/>
            </p:cNvGrpSpPr>
            <p:nvPr/>
          </p:nvGrpSpPr>
          <p:grpSpPr bwMode="auto">
            <a:xfrm>
              <a:off x="3053" y="1920"/>
              <a:ext cx="1603" cy="768"/>
              <a:chOff x="3053" y="1920"/>
              <a:chExt cx="1603" cy="768"/>
            </a:xfrm>
          </p:grpSpPr>
          <p:sp>
            <p:nvSpPr>
              <p:cNvPr id="357392" name="Text Box 16"/>
              <p:cNvSpPr txBox="1">
                <a:spLocks noChangeArrowheads="1"/>
              </p:cNvSpPr>
              <p:nvPr/>
            </p:nvSpPr>
            <p:spPr bwMode="auto">
              <a:xfrm>
                <a:off x="3053" y="1934"/>
                <a:ext cx="1050" cy="5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6666"/>
                    </a:solidFill>
                  </a:rPr>
                  <a:t>      chickens</a:t>
                </a:r>
              </a:p>
            </p:txBody>
          </p:sp>
          <p:sp>
            <p:nvSpPr>
              <p:cNvPr id="357393" name="Rectangle 17"/>
              <p:cNvSpPr>
                <a:spLocks noChangeArrowheads="1"/>
              </p:cNvSpPr>
              <p:nvPr/>
            </p:nvSpPr>
            <p:spPr bwMode="auto">
              <a:xfrm>
                <a:off x="4128" y="1920"/>
                <a:ext cx="528" cy="768"/>
              </a:xfrm>
              <a:prstGeom prst="rect">
                <a:avLst/>
              </a:prstGeom>
              <a:solidFill>
                <a:srgbClr val="800000"/>
              </a:solidFill>
              <a:ln w="3810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357394" name="Text Box 18"/>
            <p:cNvSpPr txBox="1">
              <a:spLocks noChangeArrowheads="1"/>
            </p:cNvSpPr>
            <p:nvPr/>
          </p:nvSpPr>
          <p:spPr bwMode="auto">
            <a:xfrm>
              <a:off x="4176" y="2160"/>
              <a:ext cx="287" cy="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   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106979" y="4128595"/>
            <a:ext cx="1528765" cy="2638428"/>
            <a:chOff x="5956297" y="3918991"/>
            <a:chExt cx="1528765" cy="2638428"/>
          </a:xfrm>
        </p:grpSpPr>
        <p:grpSp>
          <p:nvGrpSpPr>
            <p:cNvPr id="357397" name="Group 21"/>
            <p:cNvGrpSpPr>
              <a:grpSpLocks/>
            </p:cNvGrpSpPr>
            <p:nvPr/>
          </p:nvGrpSpPr>
          <p:grpSpPr bwMode="auto">
            <a:xfrm>
              <a:off x="5956297" y="3918991"/>
              <a:ext cx="1528765" cy="704850"/>
              <a:chOff x="3381" y="786"/>
              <a:chExt cx="963" cy="444"/>
            </a:xfrm>
          </p:grpSpPr>
          <p:sp>
            <p:nvSpPr>
              <p:cNvPr id="357398" name="Text Box 22"/>
              <p:cNvSpPr txBox="1">
                <a:spLocks noChangeArrowheads="1"/>
              </p:cNvSpPr>
              <p:nvPr/>
            </p:nvSpPr>
            <p:spPr bwMode="auto">
              <a:xfrm>
                <a:off x="3381" y="786"/>
                <a:ext cx="446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6666"/>
                    </a:solidFill>
                  </a:rPr>
                  <a:t>     p</a:t>
                </a:r>
              </a:p>
            </p:txBody>
          </p:sp>
          <p:sp>
            <p:nvSpPr>
              <p:cNvPr id="357399" name="Rectangle 23"/>
              <p:cNvSpPr>
                <a:spLocks noChangeArrowheads="1"/>
              </p:cNvSpPr>
              <p:nvPr/>
            </p:nvSpPr>
            <p:spPr bwMode="auto">
              <a:xfrm>
                <a:off x="3816" y="876"/>
                <a:ext cx="528" cy="354"/>
              </a:xfrm>
              <a:prstGeom prst="rect">
                <a:avLst/>
              </a:prstGeom>
              <a:solidFill>
                <a:srgbClr val="800000"/>
              </a:solidFill>
              <a:ln w="3810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r>
                  <a:rPr lang="en-US" sz="2000" dirty="0"/>
                  <a:t/>
                </a:r>
                <a:br>
                  <a:rPr lang="en-US" sz="2000" dirty="0"/>
                </a:br>
                <a:endParaRPr lang="en-US" sz="1000" dirty="0"/>
              </a:p>
            </p:txBody>
          </p:sp>
        </p:grpSp>
        <p:sp>
          <p:nvSpPr>
            <p:cNvPr id="357400" name="Text Box 24"/>
            <p:cNvSpPr txBox="1">
              <a:spLocks noChangeArrowheads="1"/>
            </p:cNvSpPr>
            <p:nvPr/>
          </p:nvSpPr>
          <p:spPr bwMode="auto">
            <a:xfrm>
              <a:off x="7218363" y="6100219"/>
              <a:ext cx="1841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781800" y="1690189"/>
            <a:ext cx="2216011" cy="3826235"/>
            <a:chOff x="6781800" y="1690189"/>
            <a:chExt cx="2216011" cy="3826235"/>
          </a:xfrm>
        </p:grpSpPr>
        <p:sp>
          <p:nvSpPr>
            <p:cNvPr id="357381" name="Rectangle 5"/>
            <p:cNvSpPr>
              <a:spLocks noChangeArrowheads="1"/>
            </p:cNvSpPr>
            <p:nvPr/>
          </p:nvSpPr>
          <p:spPr bwMode="auto">
            <a:xfrm>
              <a:off x="6781800" y="2727325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7382" name="Rectangle 6"/>
            <p:cNvSpPr>
              <a:spLocks noChangeArrowheads="1"/>
            </p:cNvSpPr>
            <p:nvPr/>
          </p:nvSpPr>
          <p:spPr bwMode="auto">
            <a:xfrm>
              <a:off x="6781800" y="3032125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7383" name="Rectangle 7"/>
            <p:cNvSpPr>
              <a:spLocks noChangeArrowheads="1"/>
            </p:cNvSpPr>
            <p:nvPr/>
          </p:nvSpPr>
          <p:spPr bwMode="auto">
            <a:xfrm>
              <a:off x="6781800" y="3336925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7384" name="Rectangle 8"/>
            <p:cNvSpPr>
              <a:spLocks noChangeArrowheads="1"/>
            </p:cNvSpPr>
            <p:nvPr/>
          </p:nvSpPr>
          <p:spPr bwMode="auto">
            <a:xfrm>
              <a:off x="6781800" y="3641725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7385" name="Text Box 9"/>
            <p:cNvSpPr txBox="1">
              <a:spLocks noChangeArrowheads="1"/>
            </p:cNvSpPr>
            <p:nvPr/>
          </p:nvSpPr>
          <p:spPr bwMode="auto">
            <a:xfrm>
              <a:off x="7582039" y="2346325"/>
              <a:ext cx="1415772" cy="31700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latin typeface="Courier New" pitchFamily="49" charset="0"/>
                </a:rPr>
                <a:t>...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00001000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00001002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00001004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00001006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00001008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00001010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00001012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00001014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...</a:t>
              </a:r>
            </a:p>
          </p:txBody>
        </p:sp>
        <p:sp>
          <p:nvSpPr>
            <p:cNvPr id="357386" name="Rectangle 10"/>
            <p:cNvSpPr>
              <a:spLocks noChangeArrowheads="1"/>
            </p:cNvSpPr>
            <p:nvPr/>
          </p:nvSpPr>
          <p:spPr bwMode="auto">
            <a:xfrm>
              <a:off x="6781800" y="3946525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7387" name="Rectangle 11"/>
            <p:cNvSpPr>
              <a:spLocks noChangeArrowheads="1"/>
            </p:cNvSpPr>
            <p:nvPr/>
          </p:nvSpPr>
          <p:spPr bwMode="auto">
            <a:xfrm>
              <a:off x="6781800" y="4251325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7388" name="Rectangle 12"/>
            <p:cNvSpPr>
              <a:spLocks noChangeArrowheads="1"/>
            </p:cNvSpPr>
            <p:nvPr/>
          </p:nvSpPr>
          <p:spPr bwMode="auto">
            <a:xfrm>
              <a:off x="6781800" y="4556125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7389" name="Rectangle 13"/>
            <p:cNvSpPr>
              <a:spLocks noChangeArrowheads="1"/>
            </p:cNvSpPr>
            <p:nvPr/>
          </p:nvSpPr>
          <p:spPr bwMode="auto">
            <a:xfrm>
              <a:off x="6781800" y="4860925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3" name="Group 42"/>
            <p:cNvGrpSpPr>
              <a:grpSpLocks/>
            </p:cNvGrpSpPr>
            <p:nvPr/>
          </p:nvGrpSpPr>
          <p:grpSpPr bwMode="auto">
            <a:xfrm>
              <a:off x="7772400" y="1690189"/>
              <a:ext cx="1143000" cy="990600"/>
              <a:chOff x="124" y="4320"/>
              <a:chExt cx="1536" cy="1574"/>
            </a:xfrm>
          </p:grpSpPr>
          <p:pic>
            <p:nvPicPr>
              <p:cNvPr id="34" name="Picture 43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4" y="4320"/>
                <a:ext cx="1536" cy="15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5" name="Rectangle 44"/>
              <p:cNvSpPr>
                <a:spLocks noChangeArrowheads="1"/>
              </p:cNvSpPr>
              <p:nvPr/>
            </p:nvSpPr>
            <p:spPr bwMode="auto">
              <a:xfrm rot="-128044">
                <a:off x="134" y="4924"/>
                <a:ext cx="1084" cy="288"/>
              </a:xfrm>
              <a:prstGeom prst="rect">
                <a:avLst/>
              </a:prstGeom>
              <a:solidFill>
                <a:srgbClr val="00353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1500" b="1">
                    <a:solidFill>
                      <a:schemeClr val="bg1"/>
                    </a:solidFill>
                  </a:rPr>
                  <a:t>MEMORY</a:t>
                </a:r>
              </a:p>
            </p:txBody>
          </p:sp>
        </p:grpSp>
      </p:grpSp>
      <p:sp>
        <p:nvSpPr>
          <p:cNvPr id="40" name="Text Box 29"/>
          <p:cNvSpPr txBox="1">
            <a:spLocks noChangeArrowheads="1"/>
          </p:cNvSpPr>
          <p:nvPr/>
        </p:nvSpPr>
        <p:spPr bwMode="auto">
          <a:xfrm>
            <a:off x="990600" y="3281829"/>
            <a:ext cx="3657600" cy="3046988"/>
          </a:xfrm>
          <a:prstGeom prst="rect">
            <a:avLst/>
          </a:prstGeom>
          <a:solidFill>
            <a:srgbClr val="ABFFE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6600CC"/>
                </a:solidFill>
              </a:rPr>
              <a:t>int</a:t>
            </a:r>
            <a:r>
              <a:rPr lang="en-US" dirty="0">
                <a:solidFill>
                  <a:srgbClr val="6600CC"/>
                </a:solidFill>
              </a:rPr>
              <a:t> foo()</a:t>
            </a:r>
          </a:p>
          <a:p>
            <a:r>
              <a:rPr lang="en-US" dirty="0">
                <a:solidFill>
                  <a:srgbClr val="6600CC"/>
                </a:solidFill>
              </a:rPr>
              <a:t>{</a:t>
            </a:r>
          </a:p>
          <a:p>
            <a:endParaRPr lang="en-US" dirty="0">
              <a:solidFill>
                <a:srgbClr val="6600CC"/>
              </a:solidFill>
            </a:endParaRPr>
          </a:p>
          <a:p>
            <a:endParaRPr lang="en-US" dirty="0">
              <a:solidFill>
                <a:srgbClr val="6600CC"/>
              </a:solidFill>
            </a:endParaRPr>
          </a:p>
          <a:p>
            <a:endParaRPr lang="en-US" dirty="0">
              <a:solidFill>
                <a:srgbClr val="6600CC"/>
              </a:solidFill>
            </a:endParaRPr>
          </a:p>
          <a:p>
            <a:endParaRPr lang="en-US" dirty="0">
              <a:solidFill>
                <a:srgbClr val="6600CC"/>
              </a:solidFill>
            </a:endParaRPr>
          </a:p>
          <a:p>
            <a:endParaRPr lang="en-US" dirty="0">
              <a:solidFill>
                <a:srgbClr val="6600CC"/>
              </a:solidFill>
            </a:endParaRPr>
          </a:p>
          <a:p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357380" name="Line 4"/>
          <p:cNvSpPr>
            <a:spLocks noChangeShapeType="1"/>
          </p:cNvSpPr>
          <p:nvPr/>
        </p:nvSpPr>
        <p:spPr bwMode="auto">
          <a:xfrm>
            <a:off x="981808" y="42513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326655" y="4011700"/>
            <a:ext cx="20313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r>
              <a:rPr lang="en-US" dirty="0"/>
              <a:t> chickens;</a:t>
            </a:r>
            <a:br>
              <a:rPr lang="en-US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dirty="0"/>
              <a:t>chickens = 5;</a:t>
            </a:r>
          </a:p>
        </p:txBody>
      </p:sp>
      <p:sp>
        <p:nvSpPr>
          <p:cNvPr id="43" name="Line 4"/>
          <p:cNvSpPr>
            <a:spLocks noChangeShapeType="1"/>
          </p:cNvSpPr>
          <p:nvPr/>
        </p:nvSpPr>
        <p:spPr bwMode="auto">
          <a:xfrm>
            <a:off x="985995" y="47859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57403" name="Text Box 27"/>
          <p:cNvSpPr txBox="1">
            <a:spLocks noChangeArrowheads="1"/>
          </p:cNvSpPr>
          <p:nvPr/>
        </p:nvSpPr>
        <p:spPr bwMode="auto">
          <a:xfrm>
            <a:off x="6828123" y="2801292"/>
            <a:ext cx="751162" cy="461665"/>
          </a:xfrm>
          <a:prstGeom prst="rect">
            <a:avLst/>
          </a:prstGeom>
          <a:solidFill>
            <a:srgbClr val="800000">
              <a:alpha val="85882"/>
            </a:srgb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5</a:t>
            </a:r>
          </a:p>
        </p:txBody>
      </p:sp>
      <p:sp>
        <p:nvSpPr>
          <p:cNvPr id="4" name="Rounded Rectangular Callout 3"/>
          <p:cNvSpPr/>
          <p:nvPr/>
        </p:nvSpPr>
        <p:spPr bwMode="auto">
          <a:xfrm>
            <a:off x="6172200" y="838200"/>
            <a:ext cx="2944906" cy="1293330"/>
          </a:xfrm>
          <a:prstGeom prst="wedgeRoundRectCallout">
            <a:avLst>
              <a:gd name="adj1" fmla="val -23179"/>
              <a:gd name="adj2" fmla="val 10885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I’m a regular variable… and I hold a regular </a:t>
            </a:r>
            <a:r>
              <a:rPr kumimoji="0" lang="en-US" sz="22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value!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327542" y="5235665"/>
            <a:ext cx="22108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pointer p;</a:t>
            </a:r>
            <a:br>
              <a:rPr lang="en-US" dirty="0"/>
            </a:br>
            <a:endParaRPr lang="en-US" sz="1200" dirty="0"/>
          </a:p>
          <a:p>
            <a:r>
              <a:rPr lang="en-US" dirty="0"/>
              <a:t>p = &amp;chickens;</a:t>
            </a:r>
          </a:p>
        </p:txBody>
      </p:sp>
      <p:sp>
        <p:nvSpPr>
          <p:cNvPr id="46" name="Line 4"/>
          <p:cNvSpPr>
            <a:spLocks noChangeShapeType="1"/>
          </p:cNvSpPr>
          <p:nvPr/>
        </p:nvSpPr>
        <p:spPr bwMode="auto">
          <a:xfrm>
            <a:off x="978782" y="54717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" name="Rounded Rectangular Callout 46"/>
          <p:cNvSpPr/>
          <p:nvPr/>
        </p:nvSpPr>
        <p:spPr bwMode="auto">
          <a:xfrm>
            <a:off x="3883217" y="4647943"/>
            <a:ext cx="2944906" cy="1973365"/>
          </a:xfrm>
          <a:prstGeom prst="wedgeRoundRectCallout">
            <a:avLst>
              <a:gd name="adj1" fmla="val 51402"/>
              <a:gd name="adj2" fmla="val -61935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I’m a pointer variable… and all I can hold are the addresses</a:t>
            </a:r>
            <a:r>
              <a:rPr kumimoji="0" lang="en-US" sz="22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of other variables!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8" name="Line 4"/>
          <p:cNvSpPr>
            <a:spLocks noChangeShapeType="1"/>
          </p:cNvSpPr>
          <p:nvPr/>
        </p:nvSpPr>
        <p:spPr bwMode="auto">
          <a:xfrm>
            <a:off x="996588" y="605444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9" name="Line 36"/>
          <p:cNvSpPr>
            <a:spLocks noChangeShapeType="1"/>
          </p:cNvSpPr>
          <p:nvPr/>
        </p:nvSpPr>
        <p:spPr bwMode="auto">
          <a:xfrm>
            <a:off x="7683257" y="2979372"/>
            <a:ext cx="11430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Text Box 27"/>
          <p:cNvSpPr txBox="1">
            <a:spLocks noChangeArrowheads="1"/>
          </p:cNvSpPr>
          <p:nvPr/>
        </p:nvSpPr>
        <p:spPr bwMode="auto">
          <a:xfrm>
            <a:off x="6825775" y="4370544"/>
            <a:ext cx="774801" cy="400110"/>
          </a:xfrm>
          <a:prstGeom prst="rect">
            <a:avLst/>
          </a:prstGeom>
          <a:solidFill>
            <a:srgbClr val="800000">
              <a:alpha val="85882"/>
            </a:srgb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</a:rPr>
              <a:t>1000</a:t>
            </a:r>
          </a:p>
        </p:txBody>
      </p:sp>
      <p:sp>
        <p:nvSpPr>
          <p:cNvPr id="51" name="Rounded Rectangular Callout 50"/>
          <p:cNvSpPr/>
          <p:nvPr/>
        </p:nvSpPr>
        <p:spPr bwMode="auto">
          <a:xfrm>
            <a:off x="3928042" y="4648200"/>
            <a:ext cx="2944906" cy="1973365"/>
          </a:xfrm>
          <a:prstGeom prst="wedgeRoundRectCallout">
            <a:avLst>
              <a:gd name="adj1" fmla="val 51402"/>
              <a:gd name="adj2" fmla="val -61935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For instance, right now I</a:t>
            </a:r>
            <a:r>
              <a:rPr kumimoji="0" lang="en-US" sz="22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hold a value of </a:t>
            </a:r>
            <a:r>
              <a:rPr kumimoji="0" lang="en-US" sz="22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1000</a:t>
            </a:r>
            <a:r>
              <a:rPr kumimoji="0" lang="en-US" sz="22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, the address of the </a:t>
            </a:r>
            <a:r>
              <a:rPr kumimoji="0" lang="en-US" sz="22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“chickens” </a:t>
            </a:r>
            <a:r>
              <a:rPr kumimoji="0" lang="en-US" sz="22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variable.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8184" y="1752600"/>
            <a:ext cx="56540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A </a:t>
            </a:r>
            <a:r>
              <a:rPr lang="en-US" sz="2000" dirty="0">
                <a:solidFill>
                  <a:srgbClr val="990000"/>
                </a:solidFill>
                <a:ea typeface="MS Mincho" pitchFamily="49" charset="-128"/>
              </a:rPr>
              <a:t>pointer variable</a:t>
            </a:r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 is a special kind of variable that holds </a:t>
            </a:r>
            <a:r>
              <a:rPr lang="en-US" sz="2000" dirty="0">
                <a:solidFill>
                  <a:srgbClr val="6600CC"/>
                </a:solidFill>
                <a:ea typeface="MS Mincho" pitchFamily="49" charset="-128"/>
              </a:rPr>
              <a:t>another variable’s address </a:t>
            </a:r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instead of a regular value.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633367" y="864676"/>
            <a:ext cx="533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A50021"/>
                </a:solidFill>
                <a:ea typeface="MS Mincho" pitchFamily="49" charset="-128"/>
              </a:rPr>
              <a:t>Regular variables </a:t>
            </a:r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(like floats and </a:t>
            </a:r>
            <a:r>
              <a:rPr lang="en-US" sz="2000" dirty="0" err="1">
                <a:solidFill>
                  <a:schemeClr val="tx1"/>
                </a:solidFill>
                <a:ea typeface="MS Mincho" pitchFamily="49" charset="-128"/>
              </a:rPr>
              <a:t>ints</a:t>
            </a:r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) just hold simple values like </a:t>
            </a:r>
            <a:r>
              <a:rPr lang="en-US" sz="2000" dirty="0">
                <a:solidFill>
                  <a:srgbClr val="6600CC"/>
                </a:solidFill>
                <a:ea typeface="MS Mincho" pitchFamily="49" charset="-128"/>
              </a:rPr>
              <a:t>3.14159</a:t>
            </a:r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 or </a:t>
            </a:r>
            <a:r>
              <a:rPr lang="en-US" sz="2000" dirty="0">
                <a:solidFill>
                  <a:srgbClr val="6600CC"/>
                </a:solidFill>
                <a:ea typeface="MS Mincho" pitchFamily="49" charset="-128"/>
              </a:rPr>
              <a:t>42</a:t>
            </a:r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.</a:t>
            </a:r>
            <a:endParaRPr lang="en-US" sz="2000" dirty="0"/>
          </a:p>
        </p:txBody>
      </p:sp>
      <p:sp>
        <p:nvSpPr>
          <p:cNvPr id="55" name="Rounded Rectangular Callout 54"/>
          <p:cNvSpPr/>
          <p:nvPr/>
        </p:nvSpPr>
        <p:spPr bwMode="auto">
          <a:xfrm>
            <a:off x="3227294" y="3532848"/>
            <a:ext cx="2944906" cy="1938896"/>
          </a:xfrm>
          <a:prstGeom prst="wedgeRoundRectCallout">
            <a:avLst>
              <a:gd name="adj1" fmla="val 73934"/>
              <a:gd name="adj2" fmla="val 395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Another way to say this is:</a:t>
            </a:r>
            <a:b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>
                <a:solidFill>
                  <a:srgbClr val="6600CC"/>
                </a:solidFill>
              </a:rPr>
              <a:t>“p points to address 1000”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57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57380" grpId="0" animBg="1"/>
      <p:bldP spid="357380" grpId="1" animBg="1"/>
      <p:bldP spid="2" grpId="0"/>
      <p:bldP spid="43" grpId="0" animBg="1"/>
      <p:bldP spid="43" grpId="1" animBg="1"/>
      <p:bldP spid="357403" grpId="0" animBg="1"/>
      <p:bldP spid="4" grpId="0" animBg="1"/>
      <p:bldP spid="4" grpId="1" animBg="1"/>
      <p:bldP spid="45" grpId="0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50" grpId="0" animBg="1"/>
      <p:bldP spid="51" grpId="0" animBg="1"/>
      <p:bldP spid="51" grpId="1" animBg="1"/>
      <p:bldP spid="5" grpId="0"/>
      <p:bldP spid="6" grpId="0"/>
      <p:bldP spid="55" grpId="0" animBg="1"/>
      <p:bldP spid="55" grpId="1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A835-BFA0-4114-A833-AD0CEAFE299A}" type="slidenum">
              <a:rPr lang="en-US"/>
              <a:pPr/>
              <a:t>80</a:t>
            </a:fld>
            <a:endParaRPr lang="en-US"/>
          </a:p>
        </p:txBody>
      </p:sp>
      <p:sp>
        <p:nvSpPr>
          <p:cNvPr id="481282" name="Rectangle 2"/>
          <p:cNvSpPr>
            <a:spLocks noChangeArrowheads="1"/>
          </p:cNvSpPr>
          <p:nvPr/>
        </p:nvSpPr>
        <p:spPr bwMode="auto">
          <a:xfrm>
            <a:off x="139700" y="863600"/>
            <a:ext cx="4267200" cy="523557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283" name="Rectangle 3"/>
          <p:cNvSpPr>
            <a:spLocks noChangeArrowheads="1"/>
          </p:cNvSpPr>
          <p:nvPr/>
        </p:nvSpPr>
        <p:spPr bwMode="auto">
          <a:xfrm>
            <a:off x="-304800" y="825500"/>
            <a:ext cx="4902200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class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public: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n) { </a:t>
            </a:r>
            <a:r>
              <a:rPr lang="en-US" sz="1800" b="1" dirty="0">
                <a:solidFill>
                  <a:srgbClr val="6600CC"/>
                </a:solidFill>
                <a:latin typeface="Times New Roman"/>
                <a:ea typeface="MS Mincho" pitchFamily="49" charset="-128"/>
              </a:rPr>
              <a:t>…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~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(){ delete[]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 }</a:t>
            </a:r>
          </a:p>
          <a:p>
            <a:pPr indent="457200" eaLnBrk="0" hangingPunct="0"/>
            <a:endParaRPr lang="en-US" sz="1800" b="1" dirty="0">
              <a:solidFill>
                <a:schemeClr val="tx1"/>
              </a:solidFill>
              <a:latin typeface="Courier New" pitchFamily="49" charset="0"/>
              <a:ea typeface="MS Mincho" pitchFamily="49" charset="-128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// copy constructor </a:t>
            </a: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000" dirty="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0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void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showOff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 { ... }</a:t>
            </a:r>
            <a:r>
              <a: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</a:p>
          <a:p>
            <a:pPr indent="457200" eaLnBrk="0" hangingPunct="0"/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private: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481284" name="Rectangle 4"/>
          <p:cNvSpPr>
            <a:spLocks noChangeArrowheads="1"/>
          </p:cNvSpPr>
          <p:nvPr/>
        </p:nvSpPr>
        <p:spPr bwMode="auto">
          <a:xfrm>
            <a:off x="6858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The Copy Constructor</a:t>
            </a:r>
          </a:p>
        </p:txBody>
      </p:sp>
      <p:grpSp>
        <p:nvGrpSpPr>
          <p:cNvPr id="481285" name="Group 5"/>
          <p:cNvGrpSpPr>
            <a:grpSpLocks/>
          </p:cNvGrpSpPr>
          <p:nvPr/>
        </p:nvGrpSpPr>
        <p:grpSpPr bwMode="auto">
          <a:xfrm>
            <a:off x="4572000" y="820738"/>
            <a:ext cx="4038600" cy="3065462"/>
            <a:chOff x="2976" y="1094"/>
            <a:chExt cx="3024" cy="1248"/>
          </a:xfrm>
        </p:grpSpPr>
        <p:sp>
          <p:nvSpPr>
            <p:cNvPr id="481286" name="Rectangle 6"/>
            <p:cNvSpPr>
              <a:spLocks noChangeArrowheads="1"/>
            </p:cNvSpPr>
            <p:nvPr/>
          </p:nvSpPr>
          <p:spPr bwMode="auto">
            <a:xfrm>
              <a:off x="2976" y="1126"/>
              <a:ext cx="2640" cy="121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287" name="Rectangle 7"/>
            <p:cNvSpPr>
              <a:spLocks noChangeArrowheads="1"/>
            </p:cNvSpPr>
            <p:nvPr/>
          </p:nvSpPr>
          <p:spPr bwMode="auto">
            <a:xfrm>
              <a:off x="2976" y="1094"/>
              <a:ext cx="3024" cy="1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(3);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if (...)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{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ben =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 ...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ann.showOff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(); </a:t>
              </a:r>
              <a:r>
                <a:rPr lang="en-US" sz="18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481288" name="Text Box 8"/>
          <p:cNvSpPr txBox="1">
            <a:spLocks noChangeArrowheads="1"/>
          </p:cNvSpPr>
          <p:nvPr/>
        </p:nvSpPr>
        <p:spPr bwMode="auto">
          <a:xfrm>
            <a:off x="-65088" y="6054725"/>
            <a:ext cx="463708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Let’s see how to define our copy constructor!</a:t>
            </a:r>
          </a:p>
        </p:txBody>
      </p:sp>
      <p:sp>
        <p:nvSpPr>
          <p:cNvPr id="77" name="Rectangle 76"/>
          <p:cNvSpPr/>
          <p:nvPr/>
        </p:nvSpPr>
        <p:spPr>
          <a:xfrm>
            <a:off x="-314500" y="2743200"/>
            <a:ext cx="54102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const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&amp;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)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{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} </a:t>
            </a:r>
            <a:endParaRPr lang="en-US" sz="1800" dirty="0"/>
          </a:p>
        </p:txBody>
      </p:sp>
      <p:sp>
        <p:nvSpPr>
          <p:cNvPr id="78" name="Rounded Rectangular Callout 77"/>
          <p:cNvSpPr/>
          <p:nvPr/>
        </p:nvSpPr>
        <p:spPr bwMode="auto">
          <a:xfrm>
            <a:off x="4354830" y="3694862"/>
            <a:ext cx="4686300" cy="1731963"/>
          </a:xfrm>
          <a:prstGeom prst="wedgeRoundRectCallout">
            <a:avLst>
              <a:gd name="adj1" fmla="val -84758"/>
              <a:gd name="adj2" fmla="val -3957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400" dirty="0"/>
          </a:p>
          <a:p>
            <a:pPr algn="ctr"/>
            <a:r>
              <a:rPr lang="en-US" dirty="0"/>
              <a:t>Next, our copy constructor must allocate its own copy of any dynamic memory!</a:t>
            </a:r>
            <a:endParaRPr lang="en-US" sz="2800" dirty="0"/>
          </a:p>
        </p:txBody>
      </p:sp>
      <p:sp>
        <p:nvSpPr>
          <p:cNvPr id="80" name="Rectangle 79"/>
          <p:cNvSpPr/>
          <p:nvPr/>
        </p:nvSpPr>
        <p:spPr>
          <a:xfrm>
            <a:off x="550025" y="3300429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800" dirty="0"/>
          </a:p>
        </p:txBody>
      </p:sp>
      <p:sp>
        <p:nvSpPr>
          <p:cNvPr id="81" name="Rounded Rectangular Callout 80"/>
          <p:cNvSpPr/>
          <p:nvPr/>
        </p:nvSpPr>
        <p:spPr bwMode="auto">
          <a:xfrm>
            <a:off x="3658809" y="656706"/>
            <a:ext cx="4686300" cy="2142259"/>
          </a:xfrm>
          <a:prstGeom prst="wedgeRoundRectCallout">
            <a:avLst>
              <a:gd name="adj1" fmla="val -102851"/>
              <a:gd name="adj2" fmla="val 89253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400" dirty="0"/>
          </a:p>
          <a:p>
            <a:pPr algn="ctr"/>
            <a:r>
              <a:rPr lang="en-US" dirty="0"/>
              <a:t>This ensures that the new instance </a:t>
            </a:r>
            <a:r>
              <a:rPr lang="en-US" dirty="0">
                <a:solidFill>
                  <a:srgbClr val="FF0000"/>
                </a:solidFill>
              </a:rPr>
              <a:t>has its own array </a:t>
            </a:r>
            <a:r>
              <a:rPr lang="en-US" dirty="0"/>
              <a:t>and doesn’t share the old instance’s array!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50025" y="3556957"/>
            <a:ext cx="3079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new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];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0651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8" grpId="1" animBg="1"/>
      <p:bldP spid="81" grpId="0" animBg="1"/>
      <p:bldP spid="81" grpId="1" animBg="1"/>
      <p:bldP spid="15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A835-BFA0-4114-A833-AD0CEAFE299A}" type="slidenum">
              <a:rPr lang="en-US"/>
              <a:pPr/>
              <a:t>81</a:t>
            </a:fld>
            <a:endParaRPr lang="en-US"/>
          </a:p>
        </p:txBody>
      </p:sp>
      <p:sp>
        <p:nvSpPr>
          <p:cNvPr id="481282" name="Rectangle 2"/>
          <p:cNvSpPr>
            <a:spLocks noChangeArrowheads="1"/>
          </p:cNvSpPr>
          <p:nvPr/>
        </p:nvSpPr>
        <p:spPr bwMode="auto">
          <a:xfrm>
            <a:off x="139700" y="863600"/>
            <a:ext cx="4267200" cy="523557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283" name="Rectangle 3"/>
          <p:cNvSpPr>
            <a:spLocks noChangeArrowheads="1"/>
          </p:cNvSpPr>
          <p:nvPr/>
        </p:nvSpPr>
        <p:spPr bwMode="auto">
          <a:xfrm>
            <a:off x="-304800" y="825500"/>
            <a:ext cx="4902200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class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public: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n) { </a:t>
            </a:r>
            <a:r>
              <a:rPr lang="en-US" sz="1800" b="1" dirty="0">
                <a:solidFill>
                  <a:srgbClr val="6600CC"/>
                </a:solidFill>
                <a:latin typeface="Times New Roman"/>
                <a:ea typeface="MS Mincho" pitchFamily="49" charset="-128"/>
              </a:rPr>
              <a:t>…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~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(){ delete[]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 }</a:t>
            </a:r>
          </a:p>
          <a:p>
            <a:pPr indent="457200" eaLnBrk="0" hangingPunct="0"/>
            <a:endParaRPr lang="en-US" sz="1800" b="1" dirty="0">
              <a:solidFill>
                <a:schemeClr val="tx1"/>
              </a:solidFill>
              <a:latin typeface="Courier New" pitchFamily="49" charset="0"/>
              <a:ea typeface="MS Mincho" pitchFamily="49" charset="-128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// copy constructor </a:t>
            </a: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000" dirty="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0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void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showOff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 { ... }</a:t>
            </a:r>
            <a:r>
              <a: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</a:p>
          <a:p>
            <a:pPr indent="457200" eaLnBrk="0" hangingPunct="0"/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private: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481284" name="Rectangle 4"/>
          <p:cNvSpPr>
            <a:spLocks noChangeArrowheads="1"/>
          </p:cNvSpPr>
          <p:nvPr/>
        </p:nvSpPr>
        <p:spPr bwMode="auto">
          <a:xfrm>
            <a:off x="6858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The Copy Constructor</a:t>
            </a:r>
          </a:p>
        </p:txBody>
      </p:sp>
      <p:grpSp>
        <p:nvGrpSpPr>
          <p:cNvPr id="481285" name="Group 5"/>
          <p:cNvGrpSpPr>
            <a:grpSpLocks/>
          </p:cNvGrpSpPr>
          <p:nvPr/>
        </p:nvGrpSpPr>
        <p:grpSpPr bwMode="auto">
          <a:xfrm>
            <a:off x="4572000" y="820738"/>
            <a:ext cx="4038600" cy="3065462"/>
            <a:chOff x="2976" y="1094"/>
            <a:chExt cx="3024" cy="1248"/>
          </a:xfrm>
        </p:grpSpPr>
        <p:sp>
          <p:nvSpPr>
            <p:cNvPr id="481286" name="Rectangle 6"/>
            <p:cNvSpPr>
              <a:spLocks noChangeArrowheads="1"/>
            </p:cNvSpPr>
            <p:nvPr/>
          </p:nvSpPr>
          <p:spPr bwMode="auto">
            <a:xfrm>
              <a:off x="2976" y="1126"/>
              <a:ext cx="2640" cy="121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287" name="Rectangle 7"/>
            <p:cNvSpPr>
              <a:spLocks noChangeArrowheads="1"/>
            </p:cNvSpPr>
            <p:nvPr/>
          </p:nvSpPr>
          <p:spPr bwMode="auto">
            <a:xfrm>
              <a:off x="2976" y="1094"/>
              <a:ext cx="3024" cy="1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(3);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if (...)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{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ben =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 ...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ann.showOff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(); </a:t>
              </a:r>
              <a:r>
                <a:rPr lang="en-US" sz="18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481288" name="Text Box 8"/>
          <p:cNvSpPr txBox="1">
            <a:spLocks noChangeArrowheads="1"/>
          </p:cNvSpPr>
          <p:nvPr/>
        </p:nvSpPr>
        <p:spPr bwMode="auto">
          <a:xfrm>
            <a:off x="-65088" y="6054725"/>
            <a:ext cx="463708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Let’s see how to define our copy constructor!</a:t>
            </a:r>
          </a:p>
        </p:txBody>
      </p:sp>
      <p:sp>
        <p:nvSpPr>
          <p:cNvPr id="77" name="Rectangle 76"/>
          <p:cNvSpPr/>
          <p:nvPr/>
        </p:nvSpPr>
        <p:spPr>
          <a:xfrm>
            <a:off x="-314500" y="2743200"/>
            <a:ext cx="54102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const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&amp;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)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{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} </a:t>
            </a:r>
            <a:endParaRPr lang="en-US" sz="1800" dirty="0"/>
          </a:p>
        </p:txBody>
      </p:sp>
      <p:sp>
        <p:nvSpPr>
          <p:cNvPr id="78" name="Rounded Rectangular Callout 77"/>
          <p:cNvSpPr/>
          <p:nvPr/>
        </p:nvSpPr>
        <p:spPr bwMode="auto">
          <a:xfrm>
            <a:off x="4341552" y="4367212"/>
            <a:ext cx="4802447" cy="1731963"/>
          </a:xfrm>
          <a:prstGeom prst="wedgeRoundRectCallout">
            <a:avLst>
              <a:gd name="adj1" fmla="val -84758"/>
              <a:gd name="adj2" fmla="val -46294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400" dirty="0"/>
          </a:p>
          <a:p>
            <a:pPr algn="ctr"/>
            <a:r>
              <a:rPr lang="en-US" dirty="0"/>
              <a:t>Finally, we have to manually </a:t>
            </a:r>
            <a:r>
              <a:rPr lang="en-US" dirty="0">
                <a:solidFill>
                  <a:srgbClr val="FF0000"/>
                </a:solidFill>
              </a:rPr>
              <a:t>copy over the contents </a:t>
            </a:r>
            <a:r>
              <a:rPr lang="en-US" dirty="0"/>
              <a:t>of the original array to our new array.</a:t>
            </a:r>
            <a:endParaRPr lang="en-US" sz="2800" dirty="0"/>
          </a:p>
        </p:txBody>
      </p:sp>
      <p:sp>
        <p:nvSpPr>
          <p:cNvPr id="80" name="Rectangle 79"/>
          <p:cNvSpPr/>
          <p:nvPr/>
        </p:nvSpPr>
        <p:spPr>
          <a:xfrm>
            <a:off x="550025" y="3300429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800" dirty="0"/>
          </a:p>
        </p:txBody>
      </p:sp>
      <p:sp>
        <p:nvSpPr>
          <p:cNvPr id="15" name="Rectangle 14"/>
          <p:cNvSpPr/>
          <p:nvPr/>
        </p:nvSpPr>
        <p:spPr>
          <a:xfrm>
            <a:off x="550025" y="3556957"/>
            <a:ext cx="3079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new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];</a:t>
            </a:r>
            <a:endParaRPr lang="en-US" sz="1800" dirty="0"/>
          </a:p>
        </p:txBody>
      </p:sp>
      <p:sp>
        <p:nvSpPr>
          <p:cNvPr id="16" name="Rectangle 15"/>
          <p:cNvSpPr/>
          <p:nvPr/>
        </p:nvSpPr>
        <p:spPr>
          <a:xfrm>
            <a:off x="83125" y="3851765"/>
            <a:ext cx="6629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for (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m_n;j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[j];</a:t>
            </a:r>
            <a:endParaRPr lang="en-US" sz="1800" dirty="0"/>
          </a:p>
        </p:txBody>
      </p:sp>
      <p:sp>
        <p:nvSpPr>
          <p:cNvPr id="81" name="Rounded Rectangular Callout 80"/>
          <p:cNvSpPr/>
          <p:nvPr/>
        </p:nvSpPr>
        <p:spPr bwMode="auto">
          <a:xfrm>
            <a:off x="4431838" y="1195821"/>
            <a:ext cx="4686300" cy="1547380"/>
          </a:xfrm>
          <a:prstGeom prst="wedgeRoundRectCallout">
            <a:avLst>
              <a:gd name="adj1" fmla="val -83339"/>
              <a:gd name="adj2" fmla="val 126858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400" dirty="0"/>
          </a:p>
          <a:p>
            <a:pPr algn="ctr"/>
            <a:r>
              <a:rPr lang="en-US" dirty="0"/>
              <a:t>This ensures that the new instance </a:t>
            </a:r>
            <a:r>
              <a:rPr lang="en-US" dirty="0">
                <a:solidFill>
                  <a:srgbClr val="FF0000"/>
                </a:solidFill>
              </a:rPr>
              <a:t>has its own copy of all of the data!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30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8" grpId="1" animBg="1"/>
      <p:bldP spid="16" grpId="0"/>
      <p:bldP spid="81" grpId="0" animBg="1"/>
      <p:bldP spid="81" grpId="1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A835-BFA0-4114-A833-AD0CEAFE299A}" type="slidenum">
              <a:rPr lang="en-US"/>
              <a:pPr/>
              <a:t>82</a:t>
            </a:fld>
            <a:endParaRPr lang="en-US"/>
          </a:p>
        </p:txBody>
      </p:sp>
      <p:sp>
        <p:nvSpPr>
          <p:cNvPr id="481282" name="Rectangle 2"/>
          <p:cNvSpPr>
            <a:spLocks noChangeArrowheads="1"/>
          </p:cNvSpPr>
          <p:nvPr/>
        </p:nvSpPr>
        <p:spPr bwMode="auto">
          <a:xfrm>
            <a:off x="139700" y="863600"/>
            <a:ext cx="4267200" cy="523557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283" name="Rectangle 3"/>
          <p:cNvSpPr>
            <a:spLocks noChangeArrowheads="1"/>
          </p:cNvSpPr>
          <p:nvPr/>
        </p:nvSpPr>
        <p:spPr bwMode="auto">
          <a:xfrm>
            <a:off x="-304800" y="825500"/>
            <a:ext cx="4902200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class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public: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n) { </a:t>
            </a:r>
            <a:r>
              <a:rPr lang="en-US" sz="1800" b="1" dirty="0">
                <a:solidFill>
                  <a:srgbClr val="6600CC"/>
                </a:solidFill>
                <a:latin typeface="Times New Roman"/>
                <a:ea typeface="MS Mincho" pitchFamily="49" charset="-128"/>
              </a:rPr>
              <a:t>…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~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(){ delete[]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 }</a:t>
            </a:r>
          </a:p>
          <a:p>
            <a:pPr indent="457200" eaLnBrk="0" hangingPunct="0"/>
            <a:endParaRPr lang="en-US" sz="1800" b="1" dirty="0">
              <a:solidFill>
                <a:schemeClr val="tx1"/>
              </a:solidFill>
              <a:latin typeface="Courier New" pitchFamily="49" charset="0"/>
              <a:ea typeface="MS Mincho" pitchFamily="49" charset="-128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// copy constructor</a:t>
            </a: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const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&amp;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)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{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new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];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for (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m_n;j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[j];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} </a:t>
            </a:r>
            <a:endParaRPr lang="en-US" sz="1000" dirty="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0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void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showOff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 { ... }</a:t>
            </a:r>
            <a:r>
              <a: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</a:p>
          <a:p>
            <a:pPr indent="457200" eaLnBrk="0" hangingPunct="0"/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private: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481284" name="Rectangle 4"/>
          <p:cNvSpPr>
            <a:spLocks noChangeArrowheads="1"/>
          </p:cNvSpPr>
          <p:nvPr/>
        </p:nvSpPr>
        <p:spPr bwMode="auto">
          <a:xfrm>
            <a:off x="6858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The Copy Constructor</a:t>
            </a:r>
          </a:p>
        </p:txBody>
      </p:sp>
      <p:grpSp>
        <p:nvGrpSpPr>
          <p:cNvPr id="481285" name="Group 5"/>
          <p:cNvGrpSpPr>
            <a:grpSpLocks/>
          </p:cNvGrpSpPr>
          <p:nvPr/>
        </p:nvGrpSpPr>
        <p:grpSpPr bwMode="auto">
          <a:xfrm>
            <a:off x="4572000" y="820738"/>
            <a:ext cx="4038600" cy="3065462"/>
            <a:chOff x="2976" y="1094"/>
            <a:chExt cx="3024" cy="1248"/>
          </a:xfrm>
        </p:grpSpPr>
        <p:sp>
          <p:nvSpPr>
            <p:cNvPr id="481286" name="Rectangle 6"/>
            <p:cNvSpPr>
              <a:spLocks noChangeArrowheads="1"/>
            </p:cNvSpPr>
            <p:nvPr/>
          </p:nvSpPr>
          <p:spPr bwMode="auto">
            <a:xfrm>
              <a:off x="2976" y="1126"/>
              <a:ext cx="2640" cy="121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287" name="Rectangle 7"/>
            <p:cNvSpPr>
              <a:spLocks noChangeArrowheads="1"/>
            </p:cNvSpPr>
            <p:nvPr/>
          </p:nvSpPr>
          <p:spPr bwMode="auto">
            <a:xfrm>
              <a:off x="2976" y="1094"/>
              <a:ext cx="3024" cy="1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(3);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if (...)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{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ben =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 ...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ann.showOff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(); </a:t>
              </a:r>
              <a:r>
                <a:rPr lang="en-US" sz="18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481288" name="Text Box 8"/>
          <p:cNvSpPr txBox="1">
            <a:spLocks noChangeArrowheads="1"/>
          </p:cNvSpPr>
          <p:nvPr/>
        </p:nvSpPr>
        <p:spPr bwMode="auto">
          <a:xfrm>
            <a:off x="-65088" y="6054725"/>
            <a:ext cx="46370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Let’s watch our correct copy constructor work!</a:t>
            </a:r>
          </a:p>
        </p:txBody>
      </p:sp>
      <p:grpSp>
        <p:nvGrpSpPr>
          <p:cNvPr id="481289" name="Group 9"/>
          <p:cNvGrpSpPr>
            <a:grpSpLocks/>
          </p:cNvGrpSpPr>
          <p:nvPr/>
        </p:nvGrpSpPr>
        <p:grpSpPr bwMode="auto">
          <a:xfrm>
            <a:off x="4516441" y="4724400"/>
            <a:ext cx="1955802" cy="990600"/>
            <a:chOff x="2694" y="2880"/>
            <a:chExt cx="1232" cy="624"/>
          </a:xfrm>
        </p:grpSpPr>
        <p:grpSp>
          <p:nvGrpSpPr>
            <p:cNvPr id="481290" name="Group 10"/>
            <p:cNvGrpSpPr>
              <a:grpSpLocks/>
            </p:cNvGrpSpPr>
            <p:nvPr/>
          </p:nvGrpSpPr>
          <p:grpSpPr bwMode="auto">
            <a:xfrm>
              <a:off x="2694" y="2880"/>
              <a:ext cx="1232" cy="624"/>
              <a:chOff x="2727" y="3456"/>
              <a:chExt cx="1305" cy="624"/>
            </a:xfrm>
          </p:grpSpPr>
          <p:grpSp>
            <p:nvGrpSpPr>
              <p:cNvPr id="481291" name="Group 11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481292" name="Rectangle 12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1293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481294" name="Text Box 14"/>
              <p:cNvSpPr txBox="1">
                <a:spLocks noChangeArrowheads="1"/>
              </p:cNvSpPr>
              <p:nvPr/>
            </p:nvSpPr>
            <p:spPr bwMode="auto">
              <a:xfrm>
                <a:off x="2727" y="3456"/>
                <a:ext cx="44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2"/>
                    </a:solidFill>
                  </a:rPr>
                  <a:t>ann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481295" name="Rectangle 15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81296" name="Text Box 16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481297" name="Text Box 17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481298" name="Rectangle 18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81299" name="Text Box 19"/>
          <p:cNvSpPr txBox="1">
            <a:spLocks noChangeArrowheads="1"/>
          </p:cNvSpPr>
          <p:nvPr/>
        </p:nvSpPr>
        <p:spPr bwMode="auto">
          <a:xfrm>
            <a:off x="5924550" y="4856163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/>
              <a:t>3</a:t>
            </a:r>
          </a:p>
        </p:txBody>
      </p:sp>
      <p:grpSp>
        <p:nvGrpSpPr>
          <p:cNvPr id="481300" name="Group 20"/>
          <p:cNvGrpSpPr>
            <a:grpSpLocks/>
          </p:cNvGrpSpPr>
          <p:nvPr/>
        </p:nvGrpSpPr>
        <p:grpSpPr bwMode="auto">
          <a:xfrm>
            <a:off x="6935788" y="4673600"/>
            <a:ext cx="2214562" cy="1006475"/>
            <a:chOff x="4289" y="3264"/>
            <a:chExt cx="1395" cy="634"/>
          </a:xfrm>
        </p:grpSpPr>
        <p:sp>
          <p:nvSpPr>
            <p:cNvPr id="481301" name="Rectangle 21"/>
            <p:cNvSpPr>
              <a:spLocks noChangeArrowheads="1"/>
            </p:cNvSpPr>
            <p:nvPr/>
          </p:nvSpPr>
          <p:spPr bwMode="auto">
            <a:xfrm>
              <a:off x="4291" y="327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302" name="Rectangle 22"/>
            <p:cNvSpPr>
              <a:spLocks noChangeArrowheads="1"/>
            </p:cNvSpPr>
            <p:nvPr/>
          </p:nvSpPr>
          <p:spPr bwMode="auto">
            <a:xfrm>
              <a:off x="4291" y="347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303" name="Text Box 23"/>
            <p:cNvSpPr txBox="1">
              <a:spLocks noChangeArrowheads="1"/>
            </p:cNvSpPr>
            <p:nvPr/>
          </p:nvSpPr>
          <p:spPr bwMode="auto">
            <a:xfrm>
              <a:off x="4800" y="3264"/>
              <a:ext cx="884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b="1">
                  <a:latin typeface="Courier New" pitchFamily="49" charset="0"/>
                </a:rPr>
                <a:t>00000800</a:t>
              </a:r>
            </a:p>
            <a:p>
              <a:r>
                <a:rPr lang="en-US" sz="2000" b="1">
                  <a:latin typeface="Courier New" pitchFamily="49" charset="0"/>
                </a:rPr>
                <a:t>00000804</a:t>
              </a:r>
            </a:p>
            <a:p>
              <a:r>
                <a:rPr lang="en-US" sz="2000" b="1">
                  <a:latin typeface="Courier New" pitchFamily="49" charset="0"/>
                </a:rPr>
                <a:t>00000808</a:t>
              </a:r>
            </a:p>
          </p:txBody>
        </p:sp>
        <p:sp>
          <p:nvSpPr>
            <p:cNvPr id="481304" name="Rectangle 24"/>
            <p:cNvSpPr>
              <a:spLocks noChangeArrowheads="1"/>
            </p:cNvSpPr>
            <p:nvPr/>
          </p:nvSpPr>
          <p:spPr bwMode="auto">
            <a:xfrm>
              <a:off x="4289" y="36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81305" name="Text Box 25"/>
          <p:cNvSpPr txBox="1">
            <a:spLocks noChangeArrowheads="1"/>
          </p:cNvSpPr>
          <p:nvPr/>
        </p:nvSpPr>
        <p:spPr bwMode="auto">
          <a:xfrm>
            <a:off x="5834063" y="5273675"/>
            <a:ext cx="579437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700"/>
              <a:t>800</a:t>
            </a:r>
          </a:p>
        </p:txBody>
      </p:sp>
      <p:cxnSp>
        <p:nvCxnSpPr>
          <p:cNvPr id="481306" name="AutoShape 26"/>
          <p:cNvCxnSpPr>
            <a:cxnSpLocks noChangeShapeType="1"/>
            <a:stCxn id="481305" idx="3"/>
            <a:endCxn id="481301" idx="1"/>
          </p:cNvCxnSpPr>
          <p:nvPr/>
        </p:nvCxnSpPr>
        <p:spPr bwMode="auto">
          <a:xfrm flipV="1">
            <a:off x="6413500" y="4849813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1307" name="Text Box 27"/>
          <p:cNvSpPr txBox="1">
            <a:spLocks noChangeArrowheads="1"/>
          </p:cNvSpPr>
          <p:nvPr/>
        </p:nvSpPr>
        <p:spPr bwMode="auto">
          <a:xfrm>
            <a:off x="7139255" y="4594225"/>
            <a:ext cx="40427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3</a:t>
            </a:r>
          </a:p>
        </p:txBody>
      </p:sp>
      <p:sp>
        <p:nvSpPr>
          <p:cNvPr id="481308" name="Text Box 28"/>
          <p:cNvSpPr txBox="1">
            <a:spLocks noChangeArrowheads="1"/>
          </p:cNvSpPr>
          <p:nvPr/>
        </p:nvSpPr>
        <p:spPr bwMode="auto">
          <a:xfrm>
            <a:off x="7187159" y="4916488"/>
            <a:ext cx="34657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1</a:t>
            </a:r>
          </a:p>
        </p:txBody>
      </p:sp>
      <p:sp>
        <p:nvSpPr>
          <p:cNvPr id="481309" name="Text Box 29"/>
          <p:cNvSpPr txBox="1">
            <a:spLocks noChangeArrowheads="1"/>
          </p:cNvSpPr>
          <p:nvPr/>
        </p:nvSpPr>
        <p:spPr bwMode="auto">
          <a:xfrm>
            <a:off x="7162800" y="5232400"/>
            <a:ext cx="4016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4</a:t>
            </a:r>
          </a:p>
        </p:txBody>
      </p:sp>
      <p:sp>
        <p:nvSpPr>
          <p:cNvPr id="481310" name="Line 30"/>
          <p:cNvSpPr>
            <a:spLocks noChangeShapeType="1"/>
          </p:cNvSpPr>
          <p:nvPr/>
        </p:nvSpPr>
        <p:spPr bwMode="auto">
          <a:xfrm>
            <a:off x="215900" y="18161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311" name="Line 31"/>
          <p:cNvSpPr>
            <a:spLocks noChangeShapeType="1"/>
          </p:cNvSpPr>
          <p:nvPr/>
        </p:nvSpPr>
        <p:spPr bwMode="auto">
          <a:xfrm>
            <a:off x="4648200" y="15367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312" name="Line 32"/>
          <p:cNvSpPr>
            <a:spLocks noChangeShapeType="1"/>
          </p:cNvSpPr>
          <p:nvPr/>
        </p:nvSpPr>
        <p:spPr bwMode="auto">
          <a:xfrm>
            <a:off x="4673600" y="18161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313" name="Line 33"/>
          <p:cNvSpPr>
            <a:spLocks noChangeShapeType="1"/>
          </p:cNvSpPr>
          <p:nvPr/>
        </p:nvSpPr>
        <p:spPr bwMode="auto">
          <a:xfrm>
            <a:off x="5029200" y="23749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314" name="Line 34"/>
          <p:cNvSpPr>
            <a:spLocks noChangeShapeType="1"/>
          </p:cNvSpPr>
          <p:nvPr/>
        </p:nvSpPr>
        <p:spPr bwMode="auto">
          <a:xfrm>
            <a:off x="254000" y="29083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481315" name="Group 35"/>
          <p:cNvGrpSpPr>
            <a:grpSpLocks/>
          </p:cNvGrpSpPr>
          <p:nvPr/>
        </p:nvGrpSpPr>
        <p:grpSpPr bwMode="auto">
          <a:xfrm>
            <a:off x="4495798" y="5715000"/>
            <a:ext cx="1984373" cy="990600"/>
            <a:chOff x="2680" y="2880"/>
            <a:chExt cx="1250" cy="624"/>
          </a:xfrm>
        </p:grpSpPr>
        <p:grpSp>
          <p:nvGrpSpPr>
            <p:cNvPr id="481316" name="Group 36"/>
            <p:cNvGrpSpPr>
              <a:grpSpLocks/>
            </p:cNvGrpSpPr>
            <p:nvPr/>
          </p:nvGrpSpPr>
          <p:grpSpPr bwMode="auto">
            <a:xfrm>
              <a:off x="2680" y="2880"/>
              <a:ext cx="1250" cy="624"/>
              <a:chOff x="2709" y="3456"/>
              <a:chExt cx="1323" cy="624"/>
            </a:xfrm>
          </p:grpSpPr>
          <p:grpSp>
            <p:nvGrpSpPr>
              <p:cNvPr id="481317" name="Group 37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481318" name="Rectangle 38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1319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481320" name="Text Box 40"/>
              <p:cNvSpPr txBox="1">
                <a:spLocks noChangeArrowheads="1"/>
              </p:cNvSpPr>
              <p:nvPr/>
            </p:nvSpPr>
            <p:spPr bwMode="auto">
              <a:xfrm>
                <a:off x="2709" y="3456"/>
                <a:ext cx="465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ben</a:t>
                </a:r>
              </a:p>
            </p:txBody>
          </p:sp>
        </p:grpSp>
        <p:sp>
          <p:nvSpPr>
            <p:cNvPr id="481321" name="Rectangle 41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81322" name="Text Box 42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481323" name="Text Box 43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481324" name="Rectangle 44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81325" name="Text Box 45"/>
          <p:cNvSpPr txBox="1">
            <a:spLocks noChangeArrowheads="1"/>
          </p:cNvSpPr>
          <p:nvPr/>
        </p:nvSpPr>
        <p:spPr bwMode="auto">
          <a:xfrm>
            <a:off x="4358542" y="4724400"/>
            <a:ext cx="725488" cy="4572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rgbClr val="6600CC"/>
                </a:solidFill>
              </a:rPr>
              <a:t>src</a:t>
            </a:r>
            <a:r>
              <a:rPr lang="en-US" dirty="0">
                <a:solidFill>
                  <a:srgbClr val="6600CC"/>
                </a:solidFill>
              </a:rPr>
              <a:t> </a:t>
            </a:r>
            <a:endParaRPr lang="en-US" dirty="0"/>
          </a:p>
        </p:txBody>
      </p:sp>
      <p:sp>
        <p:nvSpPr>
          <p:cNvPr id="481326" name="Line 46"/>
          <p:cNvSpPr>
            <a:spLocks noChangeShapeType="1"/>
          </p:cNvSpPr>
          <p:nvPr/>
        </p:nvSpPr>
        <p:spPr bwMode="auto">
          <a:xfrm>
            <a:off x="457200" y="34925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327" name="Text Box 47"/>
          <p:cNvSpPr txBox="1">
            <a:spLocks noChangeArrowheads="1"/>
          </p:cNvSpPr>
          <p:nvPr/>
        </p:nvSpPr>
        <p:spPr bwMode="auto">
          <a:xfrm>
            <a:off x="5918200" y="586422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/>
              <a:t>3</a:t>
            </a:r>
          </a:p>
        </p:txBody>
      </p:sp>
      <p:cxnSp>
        <p:nvCxnSpPr>
          <p:cNvPr id="481328" name="AutoShape 48"/>
          <p:cNvCxnSpPr>
            <a:cxnSpLocks noChangeShapeType="1"/>
            <a:stCxn id="481299" idx="3"/>
            <a:endCxn id="481327" idx="3"/>
          </p:cNvCxnSpPr>
          <p:nvPr/>
        </p:nvCxnSpPr>
        <p:spPr bwMode="auto">
          <a:xfrm flipH="1">
            <a:off x="6257925" y="5054600"/>
            <a:ext cx="6350" cy="1008063"/>
          </a:xfrm>
          <a:prstGeom prst="curvedConnector3">
            <a:avLst>
              <a:gd name="adj1" fmla="val -3600000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1329" name="Line 49"/>
          <p:cNvSpPr>
            <a:spLocks noChangeShapeType="1"/>
          </p:cNvSpPr>
          <p:nvPr/>
        </p:nvSpPr>
        <p:spPr bwMode="auto">
          <a:xfrm>
            <a:off x="469900" y="37592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330" name="AutoShape 50"/>
          <p:cNvSpPr>
            <a:spLocks noChangeArrowheads="1"/>
          </p:cNvSpPr>
          <p:nvPr/>
        </p:nvSpPr>
        <p:spPr bwMode="auto">
          <a:xfrm>
            <a:off x="1828800" y="1181100"/>
            <a:ext cx="4953000" cy="2171700"/>
          </a:xfrm>
          <a:prstGeom prst="wedgeRoundRectCallout">
            <a:avLst>
              <a:gd name="adj1" fmla="val -47306"/>
              <a:gd name="adj2" fmla="val 64764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800"/>
              <a:t>Operating system, the </a:t>
            </a:r>
            <a:r>
              <a:rPr lang="en-US" sz="2800">
                <a:solidFill>
                  <a:srgbClr val="6600CC"/>
                </a:solidFill>
              </a:rPr>
              <a:t>original variable</a:t>
            </a:r>
            <a:r>
              <a:rPr lang="en-US" sz="2800"/>
              <a:t> needed </a:t>
            </a:r>
            <a:r>
              <a:rPr lang="en-US" sz="2800">
                <a:solidFill>
                  <a:schemeClr val="accent2"/>
                </a:solidFill>
              </a:rPr>
              <a:t>12</a:t>
            </a:r>
            <a:r>
              <a:rPr lang="en-US" sz="2800"/>
              <a:t> bytes of memory, so can you reserve </a:t>
            </a:r>
            <a:r>
              <a:rPr lang="en-US" sz="2800">
                <a:solidFill>
                  <a:schemeClr val="accent2"/>
                </a:solidFill>
              </a:rPr>
              <a:t>12</a:t>
            </a:r>
            <a:r>
              <a:rPr lang="en-US" sz="2800"/>
              <a:t> bytes for me too?</a:t>
            </a:r>
          </a:p>
        </p:txBody>
      </p:sp>
      <p:sp>
        <p:nvSpPr>
          <p:cNvPr id="481331" name="AutoShape 51"/>
          <p:cNvSpPr>
            <a:spLocks noChangeArrowheads="1"/>
          </p:cNvSpPr>
          <p:nvPr/>
        </p:nvSpPr>
        <p:spPr bwMode="auto">
          <a:xfrm flipH="1">
            <a:off x="4572000" y="4114800"/>
            <a:ext cx="3340100" cy="1790700"/>
          </a:xfrm>
          <a:prstGeom prst="wedgeRoundRectCallout">
            <a:avLst>
              <a:gd name="adj1" fmla="val -86458"/>
              <a:gd name="adj2" fmla="val 104431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800" dirty="0"/>
              <a:t>Sure, I’ll reserve </a:t>
            </a:r>
            <a:r>
              <a:rPr lang="en-US" sz="2800" dirty="0">
                <a:solidFill>
                  <a:srgbClr val="990000"/>
                </a:solidFill>
              </a:rPr>
              <a:t>12</a:t>
            </a:r>
            <a:r>
              <a:rPr lang="en-US" sz="2800" dirty="0"/>
              <a:t> bytes for you at address </a:t>
            </a:r>
            <a:r>
              <a:rPr lang="en-US" sz="2800" dirty="0">
                <a:solidFill>
                  <a:srgbClr val="990000"/>
                </a:solidFill>
              </a:rPr>
              <a:t>900</a:t>
            </a:r>
            <a:r>
              <a:rPr lang="en-US" sz="2800" dirty="0"/>
              <a:t>.</a:t>
            </a:r>
          </a:p>
        </p:txBody>
      </p:sp>
      <p:grpSp>
        <p:nvGrpSpPr>
          <p:cNvPr id="481332" name="Group 52"/>
          <p:cNvGrpSpPr>
            <a:grpSpLocks/>
          </p:cNvGrpSpPr>
          <p:nvPr/>
        </p:nvGrpSpPr>
        <p:grpSpPr bwMode="auto">
          <a:xfrm>
            <a:off x="6921500" y="5791200"/>
            <a:ext cx="2214563" cy="1006475"/>
            <a:chOff x="4289" y="3264"/>
            <a:chExt cx="1395" cy="634"/>
          </a:xfrm>
        </p:grpSpPr>
        <p:sp>
          <p:nvSpPr>
            <p:cNvPr id="481333" name="Rectangle 53"/>
            <p:cNvSpPr>
              <a:spLocks noChangeArrowheads="1"/>
            </p:cNvSpPr>
            <p:nvPr/>
          </p:nvSpPr>
          <p:spPr bwMode="auto">
            <a:xfrm>
              <a:off x="4291" y="327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334" name="Rectangle 54"/>
            <p:cNvSpPr>
              <a:spLocks noChangeArrowheads="1"/>
            </p:cNvSpPr>
            <p:nvPr/>
          </p:nvSpPr>
          <p:spPr bwMode="auto">
            <a:xfrm>
              <a:off x="4291" y="347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335" name="Text Box 55"/>
            <p:cNvSpPr txBox="1">
              <a:spLocks noChangeArrowheads="1"/>
            </p:cNvSpPr>
            <p:nvPr/>
          </p:nvSpPr>
          <p:spPr bwMode="auto">
            <a:xfrm>
              <a:off x="4800" y="3264"/>
              <a:ext cx="884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b="1">
                  <a:latin typeface="Courier New" pitchFamily="49" charset="0"/>
                </a:rPr>
                <a:t>00000900</a:t>
              </a:r>
            </a:p>
            <a:p>
              <a:r>
                <a:rPr lang="en-US" sz="2000" b="1">
                  <a:latin typeface="Courier New" pitchFamily="49" charset="0"/>
                </a:rPr>
                <a:t>00000904</a:t>
              </a:r>
            </a:p>
            <a:p>
              <a:r>
                <a:rPr lang="en-US" sz="2000" b="1">
                  <a:latin typeface="Courier New" pitchFamily="49" charset="0"/>
                </a:rPr>
                <a:t>00000908</a:t>
              </a:r>
            </a:p>
          </p:txBody>
        </p:sp>
        <p:sp>
          <p:nvSpPr>
            <p:cNvPr id="481336" name="Rectangle 56"/>
            <p:cNvSpPr>
              <a:spLocks noChangeArrowheads="1"/>
            </p:cNvSpPr>
            <p:nvPr/>
          </p:nvSpPr>
          <p:spPr bwMode="auto">
            <a:xfrm>
              <a:off x="4289" y="36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81337" name="Text Box 57"/>
          <p:cNvSpPr txBox="1">
            <a:spLocks noChangeArrowheads="1"/>
          </p:cNvSpPr>
          <p:nvPr/>
        </p:nvSpPr>
        <p:spPr bwMode="auto">
          <a:xfrm>
            <a:off x="5829300" y="6265863"/>
            <a:ext cx="579438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700">
                <a:solidFill>
                  <a:srgbClr val="FF0066"/>
                </a:solidFill>
              </a:rPr>
              <a:t>900</a:t>
            </a:r>
          </a:p>
        </p:txBody>
      </p:sp>
      <p:cxnSp>
        <p:nvCxnSpPr>
          <p:cNvPr id="481338" name="AutoShape 58"/>
          <p:cNvCxnSpPr>
            <a:cxnSpLocks noChangeShapeType="1"/>
          </p:cNvCxnSpPr>
          <p:nvPr/>
        </p:nvCxnSpPr>
        <p:spPr bwMode="auto">
          <a:xfrm flipV="1">
            <a:off x="6346825" y="5851525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1339" name="Line 59"/>
          <p:cNvSpPr>
            <a:spLocks noChangeShapeType="1"/>
          </p:cNvSpPr>
          <p:nvPr/>
        </p:nvSpPr>
        <p:spPr bwMode="auto">
          <a:xfrm>
            <a:off x="469900" y="40005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340" name="AutoShape 60"/>
          <p:cNvSpPr>
            <a:spLocks noChangeArrowheads="1"/>
          </p:cNvSpPr>
          <p:nvPr/>
        </p:nvSpPr>
        <p:spPr bwMode="auto">
          <a:xfrm>
            <a:off x="2057400" y="1651000"/>
            <a:ext cx="4864100" cy="1930400"/>
          </a:xfrm>
          <a:prstGeom prst="wedgeRoundRectCallout">
            <a:avLst>
              <a:gd name="adj1" fmla="val -47259"/>
              <a:gd name="adj2" fmla="val 66611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800"/>
              <a:t>Now I’ll copy the values from the old array into my new array.</a:t>
            </a:r>
          </a:p>
        </p:txBody>
      </p:sp>
      <p:sp>
        <p:nvSpPr>
          <p:cNvPr id="481341" name="Line 61"/>
          <p:cNvSpPr>
            <a:spLocks noChangeShapeType="1"/>
          </p:cNvSpPr>
          <p:nvPr/>
        </p:nvSpPr>
        <p:spPr bwMode="auto">
          <a:xfrm>
            <a:off x="787400" y="42926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342" name="Text Box 62"/>
          <p:cNvSpPr txBox="1">
            <a:spLocks noChangeArrowheads="1"/>
          </p:cNvSpPr>
          <p:nvPr/>
        </p:nvSpPr>
        <p:spPr bwMode="auto">
          <a:xfrm>
            <a:off x="7132905" y="5729288"/>
            <a:ext cx="40427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3</a:t>
            </a:r>
          </a:p>
        </p:txBody>
      </p:sp>
      <p:cxnSp>
        <p:nvCxnSpPr>
          <p:cNvPr id="481343" name="AutoShape 63"/>
          <p:cNvCxnSpPr>
            <a:cxnSpLocks noChangeShapeType="1"/>
            <a:stCxn id="481307" idx="3"/>
            <a:endCxn id="481342" idx="3"/>
          </p:cNvCxnSpPr>
          <p:nvPr/>
        </p:nvCxnSpPr>
        <p:spPr bwMode="auto">
          <a:xfrm flipH="1">
            <a:off x="7537183" y="4855835"/>
            <a:ext cx="6350" cy="1135063"/>
          </a:xfrm>
          <a:prstGeom prst="curvedConnector3">
            <a:avLst>
              <a:gd name="adj1" fmla="val -3600000"/>
            </a:avLst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1344" name="Line 64"/>
          <p:cNvSpPr>
            <a:spLocks noChangeShapeType="1"/>
          </p:cNvSpPr>
          <p:nvPr/>
        </p:nvSpPr>
        <p:spPr bwMode="auto">
          <a:xfrm>
            <a:off x="457200" y="40005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345" name="Line 65"/>
          <p:cNvSpPr>
            <a:spLocks noChangeShapeType="1"/>
          </p:cNvSpPr>
          <p:nvPr/>
        </p:nvSpPr>
        <p:spPr bwMode="auto">
          <a:xfrm>
            <a:off x="787400" y="43053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346" name="Text Box 66"/>
          <p:cNvSpPr txBox="1">
            <a:spLocks noChangeArrowheads="1"/>
          </p:cNvSpPr>
          <p:nvPr/>
        </p:nvSpPr>
        <p:spPr bwMode="auto">
          <a:xfrm>
            <a:off x="7161759" y="6034088"/>
            <a:ext cx="34657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1</a:t>
            </a:r>
          </a:p>
        </p:txBody>
      </p:sp>
      <p:cxnSp>
        <p:nvCxnSpPr>
          <p:cNvPr id="481347" name="AutoShape 67"/>
          <p:cNvCxnSpPr>
            <a:cxnSpLocks noChangeShapeType="1"/>
            <a:endCxn id="481346" idx="3"/>
          </p:cNvCxnSpPr>
          <p:nvPr/>
        </p:nvCxnSpPr>
        <p:spPr bwMode="auto">
          <a:xfrm rot="5400000">
            <a:off x="6957110" y="5710594"/>
            <a:ext cx="1136323" cy="33884"/>
          </a:xfrm>
          <a:prstGeom prst="curvedConnector2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1348" name="Line 68"/>
          <p:cNvSpPr>
            <a:spLocks noChangeShapeType="1"/>
          </p:cNvSpPr>
          <p:nvPr/>
        </p:nvSpPr>
        <p:spPr bwMode="auto">
          <a:xfrm>
            <a:off x="444500" y="40005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349" name="Line 69"/>
          <p:cNvSpPr>
            <a:spLocks noChangeShapeType="1"/>
          </p:cNvSpPr>
          <p:nvPr/>
        </p:nvSpPr>
        <p:spPr bwMode="auto">
          <a:xfrm>
            <a:off x="787400" y="43053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350" name="Text Box 70"/>
          <p:cNvSpPr txBox="1">
            <a:spLocks noChangeArrowheads="1"/>
          </p:cNvSpPr>
          <p:nvPr/>
        </p:nvSpPr>
        <p:spPr bwMode="auto">
          <a:xfrm>
            <a:off x="7134225" y="6338888"/>
            <a:ext cx="4016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4</a:t>
            </a:r>
          </a:p>
        </p:txBody>
      </p:sp>
      <p:cxnSp>
        <p:nvCxnSpPr>
          <p:cNvPr id="481351" name="AutoShape 71"/>
          <p:cNvCxnSpPr>
            <a:cxnSpLocks noChangeShapeType="1"/>
            <a:endCxn id="481350" idx="3"/>
          </p:cNvCxnSpPr>
          <p:nvPr/>
        </p:nvCxnSpPr>
        <p:spPr bwMode="auto">
          <a:xfrm flipH="1">
            <a:off x="7535863" y="5464175"/>
            <a:ext cx="6350" cy="1135063"/>
          </a:xfrm>
          <a:prstGeom prst="curvedConnector3">
            <a:avLst>
              <a:gd name="adj1" fmla="val -3600000"/>
            </a:avLst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1352" name="Line 72"/>
          <p:cNvSpPr>
            <a:spLocks noChangeShapeType="1"/>
          </p:cNvSpPr>
          <p:nvPr/>
        </p:nvSpPr>
        <p:spPr bwMode="auto">
          <a:xfrm>
            <a:off x="279400" y="45720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1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1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8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481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481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48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481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481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 nodeType="clickPar">
                      <p:stCondLst>
                        <p:cond delay="indefinite"/>
                      </p:stCondLst>
                      <p:childTnLst>
                        <p:par>
                          <p:cTn id="1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1" dur="500"/>
                                        <p:tgtEl>
                                          <p:spTgt spid="48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 nodeType="clickPar">
                      <p:stCondLst>
                        <p:cond delay="indefinite"/>
                      </p:stCondLst>
                      <p:childTnLst>
                        <p:par>
                          <p:cTn id="1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 nodeType="clickPar">
                      <p:stCondLst>
                        <p:cond delay="indefinite"/>
                      </p:stCondLst>
                      <p:childTnLst>
                        <p:par>
                          <p:cTn id="1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 nodeType="clickPar">
                      <p:stCondLst>
                        <p:cond delay="indefinite"/>
                      </p:stCondLst>
                      <p:childTnLst>
                        <p:par>
                          <p:cTn id="1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 nodeType="clickPar">
                      <p:stCondLst>
                        <p:cond delay="indefinite"/>
                      </p:stCondLst>
                      <p:childTnLst>
                        <p:par>
                          <p:cTn id="1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 nodeType="clickPar">
                      <p:stCondLst>
                        <p:cond delay="indefinite"/>
                      </p:stCondLst>
                      <p:childTnLst>
                        <p:par>
                          <p:cTn id="1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 nodeType="clickPar">
                      <p:stCondLst>
                        <p:cond delay="indefinite"/>
                      </p:stCondLst>
                      <p:childTnLst>
                        <p:par>
                          <p:cTn id="1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0" dur="500"/>
                                        <p:tgtEl>
                                          <p:spTgt spid="48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 nodeType="clickPar">
                      <p:stCondLst>
                        <p:cond delay="indefinite"/>
                      </p:stCondLst>
                      <p:childTnLst>
                        <p:par>
                          <p:cTn id="2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 nodeType="clickPar">
                      <p:stCondLst>
                        <p:cond delay="indefinite"/>
                      </p:stCondLst>
                      <p:childTnLst>
                        <p:par>
                          <p:cTn id="2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 nodeType="clickPar">
                      <p:stCondLst>
                        <p:cond delay="indefinite"/>
                      </p:stCondLst>
                      <p:childTnLst>
                        <p:par>
                          <p:cTn id="2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 nodeType="clickPar">
                      <p:stCondLst>
                        <p:cond delay="indefinite"/>
                      </p:stCondLst>
                      <p:childTnLst>
                        <p:par>
                          <p:cTn id="2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 nodeType="clickPar">
                      <p:stCondLst>
                        <p:cond delay="indefinite"/>
                      </p:stCondLst>
                      <p:childTnLst>
                        <p:par>
                          <p:cTn id="2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 nodeType="clickPar">
                      <p:stCondLst>
                        <p:cond delay="indefinite"/>
                      </p:stCondLst>
                      <p:childTnLst>
                        <p:par>
                          <p:cTn id="2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 nodeType="clickPar">
                      <p:stCondLst>
                        <p:cond delay="indefinite"/>
                      </p:stCondLst>
                      <p:childTnLst>
                        <p:par>
                          <p:cTn id="2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9" dur="500"/>
                                        <p:tgtEl>
                                          <p:spTgt spid="48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 nodeType="clickPar">
                      <p:stCondLst>
                        <p:cond delay="indefinite"/>
                      </p:stCondLst>
                      <p:childTnLst>
                        <p:par>
                          <p:cTn id="2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 nodeType="clickPar">
                      <p:stCondLst>
                        <p:cond delay="indefinite"/>
                      </p:stCondLst>
                      <p:childTnLst>
                        <p:par>
                          <p:cTn id="2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 nodeType="clickPar">
                      <p:stCondLst>
                        <p:cond delay="indefinite"/>
                      </p:stCondLst>
                      <p:childTnLst>
                        <p:par>
                          <p:cTn id="2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 nodeType="clickPar">
                      <p:stCondLst>
                        <p:cond delay="indefinite"/>
                      </p:stCondLst>
                      <p:childTnLst>
                        <p:par>
                          <p:cTn id="2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 nodeType="clickPar">
                      <p:stCondLst>
                        <p:cond delay="indefinite"/>
                      </p:stCondLst>
                      <p:childTnLst>
                        <p:par>
                          <p:cTn id="2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 nodeType="clickPar">
                      <p:stCondLst>
                        <p:cond delay="indefinite"/>
                      </p:stCondLst>
                      <p:childTnLst>
                        <p:par>
                          <p:cTn id="2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288" grpId="0"/>
      <p:bldP spid="481299" grpId="0"/>
      <p:bldP spid="481305" grpId="0"/>
      <p:bldP spid="481307" grpId="0"/>
      <p:bldP spid="481308" grpId="0"/>
      <p:bldP spid="481309" grpId="0"/>
      <p:bldP spid="481310" grpId="0" animBg="1"/>
      <p:bldP spid="481310" grpId="1" animBg="1"/>
      <p:bldP spid="481311" grpId="0" animBg="1"/>
      <p:bldP spid="481311" grpId="1" animBg="1"/>
      <p:bldP spid="481312" grpId="0" animBg="1"/>
      <p:bldP spid="481312" grpId="1" animBg="1"/>
      <p:bldP spid="481313" grpId="0" animBg="1"/>
      <p:bldP spid="481313" grpId="1" animBg="1"/>
      <p:bldP spid="481314" grpId="0" animBg="1"/>
      <p:bldP spid="481314" grpId="1" animBg="1"/>
      <p:bldP spid="481325" grpId="0" animBg="1"/>
      <p:bldP spid="481325" grpId="1" animBg="1"/>
      <p:bldP spid="481326" grpId="0" animBg="1"/>
      <p:bldP spid="481326" grpId="1" animBg="1"/>
      <p:bldP spid="481327" grpId="0"/>
      <p:bldP spid="481329" grpId="0" animBg="1"/>
      <p:bldP spid="481329" grpId="1" animBg="1"/>
      <p:bldP spid="481330" grpId="0" animBg="1"/>
      <p:bldP spid="481330" grpId="1" animBg="1"/>
      <p:bldP spid="481331" grpId="0" animBg="1"/>
      <p:bldP spid="481331" grpId="1" animBg="1"/>
      <p:bldP spid="481337" grpId="0"/>
      <p:bldP spid="481339" grpId="0" animBg="1"/>
      <p:bldP spid="481339" grpId="1" animBg="1"/>
      <p:bldP spid="481340" grpId="0" animBg="1"/>
      <p:bldP spid="481340" grpId="1" animBg="1"/>
      <p:bldP spid="481341" grpId="0" animBg="1"/>
      <p:bldP spid="481341" grpId="1" animBg="1"/>
      <p:bldP spid="481342" grpId="0"/>
      <p:bldP spid="481344" grpId="0" animBg="1"/>
      <p:bldP spid="481344" grpId="1" animBg="1"/>
      <p:bldP spid="481345" grpId="0" animBg="1"/>
      <p:bldP spid="481345" grpId="1" animBg="1"/>
      <p:bldP spid="481346" grpId="0"/>
      <p:bldP spid="481348" grpId="0" animBg="1"/>
      <p:bldP spid="481348" grpId="1" animBg="1"/>
      <p:bldP spid="481349" grpId="0" animBg="1"/>
      <p:bldP spid="481349" grpId="1" animBg="1"/>
      <p:bldP spid="481350" grpId="0"/>
      <p:bldP spid="481352" grpId="0" animBg="1"/>
      <p:bldP spid="481352" grpId="1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FEBCF-6571-4C1A-9C87-0185EC35F7C6}" type="slidenum">
              <a:rPr lang="en-US"/>
              <a:pPr/>
              <a:t>83</a:t>
            </a:fld>
            <a:endParaRPr lang="en-US"/>
          </a:p>
        </p:txBody>
      </p:sp>
      <p:sp>
        <p:nvSpPr>
          <p:cNvPr id="483330" name="Rectangle 2"/>
          <p:cNvSpPr>
            <a:spLocks noChangeArrowheads="1"/>
          </p:cNvSpPr>
          <p:nvPr/>
        </p:nvSpPr>
        <p:spPr bwMode="auto">
          <a:xfrm>
            <a:off x="139700" y="863600"/>
            <a:ext cx="4267200" cy="523557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3331" name="Rectangle 3"/>
          <p:cNvSpPr>
            <a:spLocks noChangeArrowheads="1"/>
          </p:cNvSpPr>
          <p:nvPr/>
        </p:nvSpPr>
        <p:spPr bwMode="auto">
          <a:xfrm>
            <a:off x="-304800" y="825500"/>
            <a:ext cx="4902200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class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public: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n) { </a:t>
            </a:r>
            <a:r>
              <a:rPr lang="en-US" sz="1800" b="1" dirty="0">
                <a:solidFill>
                  <a:srgbClr val="6600CC"/>
                </a:solidFill>
                <a:latin typeface="Times New Roman"/>
                <a:ea typeface="MS Mincho" pitchFamily="49" charset="-128"/>
              </a:rPr>
              <a:t>…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~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(){ delete[]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 }</a:t>
            </a:r>
          </a:p>
          <a:p>
            <a:pPr indent="457200" eaLnBrk="0" hangingPunct="0"/>
            <a:endParaRPr lang="en-US" sz="1800" b="1" dirty="0">
              <a:solidFill>
                <a:schemeClr val="tx1"/>
              </a:solidFill>
              <a:latin typeface="Courier New" pitchFamily="49" charset="0"/>
              <a:ea typeface="MS Mincho" pitchFamily="49" charset="-128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// copy constructor  </a:t>
            </a: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const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&amp;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)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{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new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];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for (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m_n;j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[j];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} </a:t>
            </a:r>
            <a:endParaRPr lang="en-US" sz="1000" dirty="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0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void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showOff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 { ... }</a:t>
            </a:r>
            <a:r>
              <a: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</a:p>
          <a:p>
            <a:pPr indent="457200" eaLnBrk="0" hangingPunct="0"/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private: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483332" name="Rectangle 4"/>
          <p:cNvSpPr>
            <a:spLocks noChangeArrowheads="1"/>
          </p:cNvSpPr>
          <p:nvPr/>
        </p:nvSpPr>
        <p:spPr bwMode="auto">
          <a:xfrm>
            <a:off x="6858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The Copy Constructor</a:t>
            </a:r>
          </a:p>
        </p:txBody>
      </p:sp>
      <p:grpSp>
        <p:nvGrpSpPr>
          <p:cNvPr id="483333" name="Group 5"/>
          <p:cNvGrpSpPr>
            <a:grpSpLocks/>
          </p:cNvGrpSpPr>
          <p:nvPr/>
        </p:nvGrpSpPr>
        <p:grpSpPr bwMode="auto">
          <a:xfrm>
            <a:off x="4572000" y="820738"/>
            <a:ext cx="4038600" cy="3065462"/>
            <a:chOff x="2976" y="1094"/>
            <a:chExt cx="3024" cy="1248"/>
          </a:xfrm>
        </p:grpSpPr>
        <p:sp>
          <p:nvSpPr>
            <p:cNvPr id="483334" name="Rectangle 6"/>
            <p:cNvSpPr>
              <a:spLocks noChangeArrowheads="1"/>
            </p:cNvSpPr>
            <p:nvPr/>
          </p:nvSpPr>
          <p:spPr bwMode="auto">
            <a:xfrm>
              <a:off x="2976" y="1126"/>
              <a:ext cx="2640" cy="121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3335" name="Rectangle 7"/>
            <p:cNvSpPr>
              <a:spLocks noChangeArrowheads="1"/>
            </p:cNvSpPr>
            <p:nvPr/>
          </p:nvSpPr>
          <p:spPr bwMode="auto">
            <a:xfrm>
              <a:off x="2976" y="1094"/>
              <a:ext cx="3024" cy="1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(3);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if (...)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{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ben =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 ...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ann.showOff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(); </a:t>
              </a:r>
              <a:r>
                <a:rPr lang="en-US" sz="18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483336" name="Line 8"/>
          <p:cNvSpPr>
            <a:spLocks noChangeShapeType="1"/>
          </p:cNvSpPr>
          <p:nvPr/>
        </p:nvSpPr>
        <p:spPr bwMode="auto">
          <a:xfrm>
            <a:off x="4686300" y="29210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483337" name="Group 9"/>
          <p:cNvGrpSpPr>
            <a:grpSpLocks/>
          </p:cNvGrpSpPr>
          <p:nvPr/>
        </p:nvGrpSpPr>
        <p:grpSpPr bwMode="auto">
          <a:xfrm>
            <a:off x="4495799" y="4594225"/>
            <a:ext cx="4654548" cy="2263775"/>
            <a:chOff x="2832" y="2894"/>
            <a:chExt cx="2932" cy="1426"/>
          </a:xfrm>
        </p:grpSpPr>
        <p:grpSp>
          <p:nvGrpSpPr>
            <p:cNvPr id="483338" name="Group 10"/>
            <p:cNvGrpSpPr>
              <a:grpSpLocks/>
            </p:cNvGrpSpPr>
            <p:nvPr/>
          </p:nvGrpSpPr>
          <p:grpSpPr bwMode="auto">
            <a:xfrm>
              <a:off x="2845" y="2976"/>
              <a:ext cx="1232" cy="624"/>
              <a:chOff x="2694" y="2880"/>
              <a:chExt cx="1232" cy="624"/>
            </a:xfrm>
          </p:grpSpPr>
          <p:grpSp>
            <p:nvGrpSpPr>
              <p:cNvPr id="483339" name="Group 11"/>
              <p:cNvGrpSpPr>
                <a:grpSpLocks/>
              </p:cNvGrpSpPr>
              <p:nvPr/>
            </p:nvGrpSpPr>
            <p:grpSpPr bwMode="auto">
              <a:xfrm>
                <a:off x="2694" y="2880"/>
                <a:ext cx="1232" cy="624"/>
                <a:chOff x="2727" y="3456"/>
                <a:chExt cx="1305" cy="624"/>
              </a:xfrm>
            </p:grpSpPr>
            <p:grpSp>
              <p:nvGrpSpPr>
                <p:cNvPr id="483340" name="Group 12"/>
                <p:cNvGrpSpPr>
                  <a:grpSpLocks/>
                </p:cNvGrpSpPr>
                <p:nvPr/>
              </p:nvGrpSpPr>
              <p:grpSpPr bwMode="auto">
                <a:xfrm>
                  <a:off x="3120" y="3504"/>
                  <a:ext cx="912" cy="576"/>
                  <a:chOff x="3024" y="3504"/>
                  <a:chExt cx="912" cy="576"/>
                </a:xfrm>
              </p:grpSpPr>
              <p:sp>
                <p:nvSpPr>
                  <p:cNvPr id="483341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3024" y="3504"/>
                    <a:ext cx="912" cy="576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83342" name="Text Box 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81" y="3648"/>
                    <a:ext cx="18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>
                        <a:solidFill>
                          <a:srgbClr val="FFFF00"/>
                        </a:solidFill>
                      </a:rPr>
                      <a:t> </a:t>
                    </a:r>
                  </a:p>
                </p:txBody>
              </p:sp>
            </p:grpSp>
            <p:sp>
              <p:nvSpPr>
                <p:cNvPr id="483343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2727" y="3456"/>
                  <a:ext cx="444" cy="2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 err="1">
                      <a:solidFill>
                        <a:schemeClr val="accent2"/>
                      </a:solidFill>
                    </a:rPr>
                    <a:t>ann</a:t>
                  </a:r>
                  <a:endParaRPr lang="en-US" dirty="0">
                    <a:solidFill>
                      <a:schemeClr val="accent2"/>
                    </a:solidFill>
                  </a:endParaRPr>
                </a:p>
              </p:txBody>
            </p:sp>
          </p:grpSp>
          <p:sp>
            <p:nvSpPr>
              <p:cNvPr id="483344" name="Rectangle 16"/>
              <p:cNvSpPr>
                <a:spLocks noChangeArrowheads="1"/>
              </p:cNvSpPr>
              <p:nvPr/>
            </p:nvSpPr>
            <p:spPr bwMode="auto">
              <a:xfrm>
                <a:off x="3552" y="3008"/>
                <a:ext cx="296" cy="160"/>
              </a:xfrm>
              <a:prstGeom prst="rect">
                <a:avLst/>
              </a:prstGeom>
              <a:solidFill>
                <a:srgbClr val="CC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83345" name="Text Box 17"/>
              <p:cNvSpPr txBox="1">
                <a:spLocks noChangeArrowheads="1"/>
              </p:cNvSpPr>
              <p:nvPr/>
            </p:nvSpPr>
            <p:spPr bwMode="auto">
              <a:xfrm>
                <a:off x="3096" y="2962"/>
                <a:ext cx="39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>
                    <a:solidFill>
                      <a:schemeClr val="bg1"/>
                    </a:solidFill>
                  </a:rPr>
                  <a:t>m_n</a:t>
                </a:r>
              </a:p>
            </p:txBody>
          </p:sp>
          <p:sp>
            <p:nvSpPr>
              <p:cNvPr id="483346" name="Text Box 18"/>
              <p:cNvSpPr txBox="1">
                <a:spLocks noChangeArrowheads="1"/>
              </p:cNvSpPr>
              <p:nvPr/>
            </p:nvSpPr>
            <p:spPr bwMode="auto">
              <a:xfrm>
                <a:off x="3109" y="3216"/>
                <a:ext cx="438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 err="1">
                    <a:solidFill>
                      <a:schemeClr val="bg1"/>
                    </a:solidFill>
                  </a:rPr>
                  <a:t>m_pi</a:t>
                </a:r>
                <a:endParaRPr lang="en-US" sz="1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3347" name="Rectangle 19"/>
              <p:cNvSpPr>
                <a:spLocks noChangeArrowheads="1"/>
              </p:cNvSpPr>
              <p:nvPr/>
            </p:nvSpPr>
            <p:spPr bwMode="auto">
              <a:xfrm>
                <a:off x="3552" y="3256"/>
                <a:ext cx="288" cy="152"/>
              </a:xfrm>
              <a:prstGeom prst="rect">
                <a:avLst/>
              </a:prstGeom>
              <a:solidFill>
                <a:srgbClr val="FFFFCC"/>
              </a:solidFill>
              <a:ln w="28575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483348" name="Text Box 20"/>
            <p:cNvSpPr txBox="1">
              <a:spLocks noChangeArrowheads="1"/>
            </p:cNvSpPr>
            <p:nvPr/>
          </p:nvSpPr>
          <p:spPr bwMode="auto">
            <a:xfrm>
              <a:off x="3732" y="3059"/>
              <a:ext cx="21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000"/>
                <a:t>3</a:t>
              </a:r>
            </a:p>
          </p:txBody>
        </p:sp>
        <p:grpSp>
          <p:nvGrpSpPr>
            <p:cNvPr id="483349" name="Group 21"/>
            <p:cNvGrpSpPr>
              <a:grpSpLocks/>
            </p:cNvGrpSpPr>
            <p:nvPr/>
          </p:nvGrpSpPr>
          <p:grpSpPr bwMode="auto">
            <a:xfrm>
              <a:off x="4369" y="2944"/>
              <a:ext cx="1395" cy="634"/>
              <a:chOff x="4289" y="3264"/>
              <a:chExt cx="1395" cy="634"/>
            </a:xfrm>
          </p:grpSpPr>
          <p:sp>
            <p:nvSpPr>
              <p:cNvPr id="483350" name="Rectangle 22"/>
              <p:cNvSpPr>
                <a:spLocks noChangeArrowheads="1"/>
              </p:cNvSpPr>
              <p:nvPr/>
            </p:nvSpPr>
            <p:spPr bwMode="auto">
              <a:xfrm>
                <a:off x="4291" y="3279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351" name="Rectangle 23"/>
              <p:cNvSpPr>
                <a:spLocks noChangeArrowheads="1"/>
              </p:cNvSpPr>
              <p:nvPr/>
            </p:nvSpPr>
            <p:spPr bwMode="auto">
              <a:xfrm>
                <a:off x="4291" y="3471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352" name="Text Box 24"/>
              <p:cNvSpPr txBox="1">
                <a:spLocks noChangeArrowheads="1"/>
              </p:cNvSpPr>
              <p:nvPr/>
            </p:nvSpPr>
            <p:spPr bwMode="auto">
              <a:xfrm>
                <a:off x="4800" y="3264"/>
                <a:ext cx="884" cy="6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000" b="1">
                    <a:latin typeface="Courier New" pitchFamily="49" charset="0"/>
                  </a:rPr>
                  <a:t>00000800</a:t>
                </a:r>
              </a:p>
              <a:p>
                <a:r>
                  <a:rPr lang="en-US" sz="2000" b="1">
                    <a:latin typeface="Courier New" pitchFamily="49" charset="0"/>
                  </a:rPr>
                  <a:t>00000804</a:t>
                </a:r>
              </a:p>
              <a:p>
                <a:r>
                  <a:rPr lang="en-US" sz="2000" b="1">
                    <a:latin typeface="Courier New" pitchFamily="49" charset="0"/>
                  </a:rPr>
                  <a:t>00000808</a:t>
                </a:r>
              </a:p>
            </p:txBody>
          </p:sp>
          <p:sp>
            <p:nvSpPr>
              <p:cNvPr id="483353" name="Rectangle 25"/>
              <p:cNvSpPr>
                <a:spLocks noChangeArrowheads="1"/>
              </p:cNvSpPr>
              <p:nvPr/>
            </p:nvSpPr>
            <p:spPr bwMode="auto">
              <a:xfrm>
                <a:off x="4289" y="3666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83354" name="Text Box 26"/>
            <p:cNvSpPr txBox="1">
              <a:spLocks noChangeArrowheads="1"/>
            </p:cNvSpPr>
            <p:nvPr/>
          </p:nvSpPr>
          <p:spPr bwMode="auto">
            <a:xfrm>
              <a:off x="3675" y="3322"/>
              <a:ext cx="365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700"/>
                <a:t>800</a:t>
              </a:r>
            </a:p>
          </p:txBody>
        </p:sp>
        <p:cxnSp>
          <p:nvCxnSpPr>
            <p:cNvPr id="483355" name="AutoShape 27"/>
            <p:cNvCxnSpPr>
              <a:cxnSpLocks noChangeShapeType="1"/>
              <a:stCxn id="483354" idx="3"/>
              <a:endCxn id="483350" idx="1"/>
            </p:cNvCxnSpPr>
            <p:nvPr/>
          </p:nvCxnSpPr>
          <p:spPr bwMode="auto">
            <a:xfrm flipV="1">
              <a:off x="4040" y="3055"/>
              <a:ext cx="322" cy="378"/>
            </a:xfrm>
            <a:prstGeom prst="curvedConnector3">
              <a:avLst>
                <a:gd name="adj1" fmla="val 51241"/>
              </a:avLst>
            </a:prstGeom>
            <a:noFill/>
            <a:ln w="38100">
              <a:solidFill>
                <a:srgbClr val="00808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83356" name="Text Box 28"/>
            <p:cNvSpPr txBox="1">
              <a:spLocks noChangeArrowheads="1"/>
            </p:cNvSpPr>
            <p:nvPr/>
          </p:nvSpPr>
          <p:spPr bwMode="auto">
            <a:xfrm>
              <a:off x="4497" y="2894"/>
              <a:ext cx="255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/>
                <a:t>3</a:t>
              </a:r>
            </a:p>
          </p:txBody>
        </p:sp>
        <p:sp>
          <p:nvSpPr>
            <p:cNvPr id="483357" name="Text Box 29"/>
            <p:cNvSpPr txBox="1">
              <a:spLocks noChangeArrowheads="1"/>
            </p:cNvSpPr>
            <p:nvPr/>
          </p:nvSpPr>
          <p:spPr bwMode="auto">
            <a:xfrm>
              <a:off x="4527" y="3097"/>
              <a:ext cx="218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83358" name="Text Box 30"/>
            <p:cNvSpPr txBox="1">
              <a:spLocks noChangeArrowheads="1"/>
            </p:cNvSpPr>
            <p:nvPr/>
          </p:nvSpPr>
          <p:spPr bwMode="auto">
            <a:xfrm>
              <a:off x="4512" y="3296"/>
              <a:ext cx="25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/>
                <a:t>4</a:t>
              </a:r>
            </a:p>
          </p:txBody>
        </p:sp>
        <p:grpSp>
          <p:nvGrpSpPr>
            <p:cNvPr id="483359" name="Group 31"/>
            <p:cNvGrpSpPr>
              <a:grpSpLocks/>
            </p:cNvGrpSpPr>
            <p:nvPr/>
          </p:nvGrpSpPr>
          <p:grpSpPr bwMode="auto">
            <a:xfrm>
              <a:off x="2832" y="3600"/>
              <a:ext cx="1250" cy="624"/>
              <a:chOff x="2680" y="2880"/>
              <a:chExt cx="1250" cy="624"/>
            </a:xfrm>
          </p:grpSpPr>
          <p:grpSp>
            <p:nvGrpSpPr>
              <p:cNvPr id="483360" name="Group 32"/>
              <p:cNvGrpSpPr>
                <a:grpSpLocks/>
              </p:cNvGrpSpPr>
              <p:nvPr/>
            </p:nvGrpSpPr>
            <p:grpSpPr bwMode="auto">
              <a:xfrm>
                <a:off x="2680" y="2880"/>
                <a:ext cx="1250" cy="624"/>
                <a:chOff x="2709" y="3456"/>
                <a:chExt cx="1323" cy="624"/>
              </a:xfrm>
            </p:grpSpPr>
            <p:grpSp>
              <p:nvGrpSpPr>
                <p:cNvPr id="483361" name="Group 33"/>
                <p:cNvGrpSpPr>
                  <a:grpSpLocks/>
                </p:cNvGrpSpPr>
                <p:nvPr/>
              </p:nvGrpSpPr>
              <p:grpSpPr bwMode="auto">
                <a:xfrm>
                  <a:off x="3120" y="3504"/>
                  <a:ext cx="912" cy="576"/>
                  <a:chOff x="3024" y="3504"/>
                  <a:chExt cx="912" cy="576"/>
                </a:xfrm>
              </p:grpSpPr>
              <p:sp>
                <p:nvSpPr>
                  <p:cNvPr id="483362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3024" y="3504"/>
                    <a:ext cx="912" cy="576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83363" name="Text Box 3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81" y="3648"/>
                    <a:ext cx="18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>
                        <a:solidFill>
                          <a:srgbClr val="FFFF00"/>
                        </a:solidFill>
                      </a:rPr>
                      <a:t> </a:t>
                    </a:r>
                  </a:p>
                </p:txBody>
              </p:sp>
            </p:grpSp>
            <p:sp>
              <p:nvSpPr>
                <p:cNvPr id="483364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2709" y="3456"/>
                  <a:ext cx="465" cy="2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accent2"/>
                      </a:solidFill>
                    </a:rPr>
                    <a:t>ben</a:t>
                  </a:r>
                </a:p>
              </p:txBody>
            </p:sp>
          </p:grpSp>
          <p:sp>
            <p:nvSpPr>
              <p:cNvPr id="483365" name="Rectangle 37"/>
              <p:cNvSpPr>
                <a:spLocks noChangeArrowheads="1"/>
              </p:cNvSpPr>
              <p:nvPr/>
            </p:nvSpPr>
            <p:spPr bwMode="auto">
              <a:xfrm>
                <a:off x="3552" y="3008"/>
                <a:ext cx="296" cy="160"/>
              </a:xfrm>
              <a:prstGeom prst="rect">
                <a:avLst/>
              </a:prstGeom>
              <a:solidFill>
                <a:srgbClr val="CC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83366" name="Text Box 38"/>
              <p:cNvSpPr txBox="1">
                <a:spLocks noChangeArrowheads="1"/>
              </p:cNvSpPr>
              <p:nvPr/>
            </p:nvSpPr>
            <p:spPr bwMode="auto">
              <a:xfrm>
                <a:off x="3096" y="2962"/>
                <a:ext cx="39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>
                    <a:solidFill>
                      <a:schemeClr val="bg1"/>
                    </a:solidFill>
                  </a:rPr>
                  <a:t>m_n</a:t>
                </a:r>
              </a:p>
            </p:txBody>
          </p:sp>
          <p:sp>
            <p:nvSpPr>
              <p:cNvPr id="483367" name="Text Box 39"/>
              <p:cNvSpPr txBox="1">
                <a:spLocks noChangeArrowheads="1"/>
              </p:cNvSpPr>
              <p:nvPr/>
            </p:nvSpPr>
            <p:spPr bwMode="auto">
              <a:xfrm>
                <a:off x="3109" y="3216"/>
                <a:ext cx="438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 err="1">
                    <a:solidFill>
                      <a:schemeClr val="bg1"/>
                    </a:solidFill>
                  </a:rPr>
                  <a:t>m_pi</a:t>
                </a:r>
                <a:endParaRPr lang="en-US" sz="1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3368" name="Rectangle 40"/>
              <p:cNvSpPr>
                <a:spLocks noChangeArrowheads="1"/>
              </p:cNvSpPr>
              <p:nvPr/>
            </p:nvSpPr>
            <p:spPr bwMode="auto">
              <a:xfrm>
                <a:off x="3552" y="3256"/>
                <a:ext cx="288" cy="152"/>
              </a:xfrm>
              <a:prstGeom prst="rect">
                <a:avLst/>
              </a:prstGeom>
              <a:solidFill>
                <a:srgbClr val="FFFFCC"/>
              </a:solidFill>
              <a:ln w="28575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483369" name="Text Box 41"/>
            <p:cNvSpPr txBox="1">
              <a:spLocks noChangeArrowheads="1"/>
            </p:cNvSpPr>
            <p:nvPr/>
          </p:nvSpPr>
          <p:spPr bwMode="auto">
            <a:xfrm>
              <a:off x="3728" y="3694"/>
              <a:ext cx="21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000"/>
                <a:t>3</a:t>
              </a:r>
            </a:p>
          </p:txBody>
        </p:sp>
        <p:grpSp>
          <p:nvGrpSpPr>
            <p:cNvPr id="483370" name="Group 42"/>
            <p:cNvGrpSpPr>
              <a:grpSpLocks/>
            </p:cNvGrpSpPr>
            <p:nvPr/>
          </p:nvGrpSpPr>
          <p:grpSpPr bwMode="auto">
            <a:xfrm>
              <a:off x="4360" y="3648"/>
              <a:ext cx="1395" cy="634"/>
              <a:chOff x="4289" y="3264"/>
              <a:chExt cx="1395" cy="634"/>
            </a:xfrm>
          </p:grpSpPr>
          <p:sp>
            <p:nvSpPr>
              <p:cNvPr id="483371" name="Rectangle 43"/>
              <p:cNvSpPr>
                <a:spLocks noChangeArrowheads="1"/>
              </p:cNvSpPr>
              <p:nvPr/>
            </p:nvSpPr>
            <p:spPr bwMode="auto">
              <a:xfrm>
                <a:off x="4291" y="3279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372" name="Rectangle 44"/>
              <p:cNvSpPr>
                <a:spLocks noChangeArrowheads="1"/>
              </p:cNvSpPr>
              <p:nvPr/>
            </p:nvSpPr>
            <p:spPr bwMode="auto">
              <a:xfrm>
                <a:off x="4291" y="3471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373" name="Text Box 45"/>
              <p:cNvSpPr txBox="1">
                <a:spLocks noChangeArrowheads="1"/>
              </p:cNvSpPr>
              <p:nvPr/>
            </p:nvSpPr>
            <p:spPr bwMode="auto">
              <a:xfrm>
                <a:off x="4800" y="3264"/>
                <a:ext cx="884" cy="6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000" b="1">
                    <a:latin typeface="Courier New" pitchFamily="49" charset="0"/>
                  </a:rPr>
                  <a:t>00000900</a:t>
                </a:r>
              </a:p>
              <a:p>
                <a:r>
                  <a:rPr lang="en-US" sz="2000" b="1">
                    <a:latin typeface="Courier New" pitchFamily="49" charset="0"/>
                  </a:rPr>
                  <a:t>00000904</a:t>
                </a:r>
              </a:p>
              <a:p>
                <a:r>
                  <a:rPr lang="en-US" sz="2000" b="1">
                    <a:latin typeface="Courier New" pitchFamily="49" charset="0"/>
                  </a:rPr>
                  <a:t>00000908</a:t>
                </a:r>
              </a:p>
            </p:txBody>
          </p:sp>
          <p:sp>
            <p:nvSpPr>
              <p:cNvPr id="483374" name="Rectangle 46"/>
              <p:cNvSpPr>
                <a:spLocks noChangeArrowheads="1"/>
              </p:cNvSpPr>
              <p:nvPr/>
            </p:nvSpPr>
            <p:spPr bwMode="auto">
              <a:xfrm>
                <a:off x="4289" y="3666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83375" name="Text Box 47"/>
            <p:cNvSpPr txBox="1">
              <a:spLocks noChangeArrowheads="1"/>
            </p:cNvSpPr>
            <p:nvPr/>
          </p:nvSpPr>
          <p:spPr bwMode="auto">
            <a:xfrm>
              <a:off x="3672" y="3947"/>
              <a:ext cx="365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700">
                  <a:solidFill>
                    <a:srgbClr val="FF0066"/>
                  </a:solidFill>
                </a:rPr>
                <a:t>900</a:t>
              </a:r>
            </a:p>
          </p:txBody>
        </p:sp>
        <p:cxnSp>
          <p:nvCxnSpPr>
            <p:cNvPr id="483376" name="AutoShape 48"/>
            <p:cNvCxnSpPr>
              <a:cxnSpLocks noChangeShapeType="1"/>
            </p:cNvCxnSpPr>
            <p:nvPr/>
          </p:nvCxnSpPr>
          <p:spPr bwMode="auto">
            <a:xfrm flipV="1">
              <a:off x="3998" y="3686"/>
              <a:ext cx="322" cy="378"/>
            </a:xfrm>
            <a:prstGeom prst="curvedConnector3">
              <a:avLst>
                <a:gd name="adj1" fmla="val 51241"/>
              </a:avLst>
            </a:prstGeom>
            <a:noFill/>
            <a:ln w="38100">
              <a:solidFill>
                <a:srgbClr val="00808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83377" name="Text Box 49"/>
            <p:cNvSpPr txBox="1">
              <a:spLocks noChangeArrowheads="1"/>
            </p:cNvSpPr>
            <p:nvPr/>
          </p:nvSpPr>
          <p:spPr bwMode="auto">
            <a:xfrm>
              <a:off x="4512" y="3609"/>
              <a:ext cx="21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800"/>
                <a:t>1</a:t>
              </a:r>
            </a:p>
          </p:txBody>
        </p:sp>
        <p:sp>
          <p:nvSpPr>
            <p:cNvPr id="483378" name="Text Box 50"/>
            <p:cNvSpPr txBox="1">
              <a:spLocks noChangeArrowheads="1"/>
            </p:cNvSpPr>
            <p:nvPr/>
          </p:nvSpPr>
          <p:spPr bwMode="auto">
            <a:xfrm>
              <a:off x="4494" y="3801"/>
              <a:ext cx="25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800"/>
                <a:t>4</a:t>
              </a:r>
            </a:p>
          </p:txBody>
        </p:sp>
        <p:sp>
          <p:nvSpPr>
            <p:cNvPr id="483379" name="Text Box 51"/>
            <p:cNvSpPr txBox="1">
              <a:spLocks noChangeArrowheads="1"/>
            </p:cNvSpPr>
            <p:nvPr/>
          </p:nvSpPr>
          <p:spPr bwMode="auto">
            <a:xfrm>
              <a:off x="4494" y="3993"/>
              <a:ext cx="25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800"/>
                <a:t>9</a:t>
              </a:r>
            </a:p>
          </p:txBody>
        </p:sp>
      </p:grpSp>
      <p:sp>
        <p:nvSpPr>
          <p:cNvPr id="483380" name="Text Box 52"/>
          <p:cNvSpPr txBox="1">
            <a:spLocks noChangeArrowheads="1"/>
          </p:cNvSpPr>
          <p:nvPr/>
        </p:nvSpPr>
        <p:spPr bwMode="auto">
          <a:xfrm>
            <a:off x="4956862" y="2755900"/>
            <a:ext cx="23583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rgbClr val="990000"/>
                </a:solidFill>
              </a:rPr>
              <a:t>// ben's </a:t>
            </a:r>
            <a:r>
              <a:rPr lang="en-US" sz="1800" dirty="0" err="1">
                <a:solidFill>
                  <a:srgbClr val="990000"/>
                </a:solidFill>
              </a:rPr>
              <a:t>d’tor</a:t>
            </a:r>
            <a:r>
              <a:rPr lang="en-US" sz="1800" dirty="0">
                <a:solidFill>
                  <a:srgbClr val="990000"/>
                </a:solidFill>
              </a:rPr>
              <a:t> called</a:t>
            </a:r>
          </a:p>
        </p:txBody>
      </p:sp>
      <p:sp>
        <p:nvSpPr>
          <p:cNvPr id="483381" name="Line 53"/>
          <p:cNvSpPr>
            <a:spLocks noChangeShapeType="1"/>
          </p:cNvSpPr>
          <p:nvPr/>
        </p:nvSpPr>
        <p:spPr bwMode="auto">
          <a:xfrm>
            <a:off x="215900" y="20955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3382" name="Line 54"/>
          <p:cNvSpPr>
            <a:spLocks noChangeShapeType="1"/>
          </p:cNvSpPr>
          <p:nvPr/>
        </p:nvSpPr>
        <p:spPr bwMode="auto">
          <a:xfrm>
            <a:off x="2476500" y="1752600"/>
            <a:ext cx="152400" cy="2667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83383" name="AutoShape 55"/>
          <p:cNvSpPr>
            <a:spLocks noChangeArrowheads="1"/>
          </p:cNvSpPr>
          <p:nvPr/>
        </p:nvSpPr>
        <p:spPr bwMode="auto">
          <a:xfrm>
            <a:off x="2971800" y="88900"/>
            <a:ext cx="4953000" cy="1587500"/>
          </a:xfrm>
          <a:prstGeom prst="wedgeRoundRectCallout">
            <a:avLst>
              <a:gd name="adj1" fmla="val -47306"/>
              <a:gd name="adj2" fmla="val 70199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800"/>
              <a:t>Operating System, can you free the memory at address 900 for me.</a:t>
            </a:r>
          </a:p>
        </p:txBody>
      </p:sp>
      <p:sp>
        <p:nvSpPr>
          <p:cNvPr id="483384" name="Rectangle 56"/>
          <p:cNvSpPr>
            <a:spLocks noChangeArrowheads="1"/>
          </p:cNvSpPr>
          <p:nvPr/>
        </p:nvSpPr>
        <p:spPr bwMode="auto">
          <a:xfrm>
            <a:off x="6858000" y="5727700"/>
            <a:ext cx="2209800" cy="1054100"/>
          </a:xfrm>
          <a:prstGeom prst="rect">
            <a:avLst/>
          </a:prstGeom>
          <a:solidFill>
            <a:schemeClr val="bg1"/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3385" name="Rectangle 57"/>
          <p:cNvSpPr>
            <a:spLocks noChangeArrowheads="1"/>
          </p:cNvSpPr>
          <p:nvPr/>
        </p:nvSpPr>
        <p:spPr bwMode="auto">
          <a:xfrm>
            <a:off x="4564065" y="5765800"/>
            <a:ext cx="2446335" cy="1054100"/>
          </a:xfrm>
          <a:prstGeom prst="rect">
            <a:avLst/>
          </a:prstGeom>
          <a:solidFill>
            <a:schemeClr val="bg1"/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483386" name="AutoShape 58"/>
          <p:cNvSpPr>
            <a:spLocks noChangeArrowheads="1"/>
          </p:cNvSpPr>
          <p:nvPr/>
        </p:nvSpPr>
        <p:spPr bwMode="auto">
          <a:xfrm flipH="1">
            <a:off x="5105400" y="4876800"/>
            <a:ext cx="3721100" cy="1371600"/>
          </a:xfrm>
          <a:prstGeom prst="wedgeRoundRectCallout">
            <a:avLst>
              <a:gd name="adj1" fmla="val -58153"/>
              <a:gd name="adj2" fmla="val 89352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800"/>
              <a:t>No sweat, homie. Consider it freed.</a:t>
            </a:r>
          </a:p>
        </p:txBody>
      </p:sp>
      <p:sp>
        <p:nvSpPr>
          <p:cNvPr id="483387" name="Line 59"/>
          <p:cNvSpPr>
            <a:spLocks noChangeShapeType="1"/>
          </p:cNvSpPr>
          <p:nvPr/>
        </p:nvSpPr>
        <p:spPr bwMode="auto">
          <a:xfrm>
            <a:off x="4648200" y="33528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3388" name="Line 60"/>
          <p:cNvSpPr>
            <a:spLocks noChangeShapeType="1"/>
          </p:cNvSpPr>
          <p:nvPr/>
        </p:nvSpPr>
        <p:spPr bwMode="auto">
          <a:xfrm>
            <a:off x="228600" y="50038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3389" name="Text Box 61"/>
          <p:cNvSpPr txBox="1">
            <a:spLocks noChangeArrowheads="1"/>
          </p:cNvSpPr>
          <p:nvPr/>
        </p:nvSpPr>
        <p:spPr bwMode="auto">
          <a:xfrm>
            <a:off x="4797425" y="5943600"/>
            <a:ext cx="41052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We’re A-OK, since </a:t>
            </a:r>
            <a:r>
              <a:rPr lang="en-US" dirty="0">
                <a:solidFill>
                  <a:srgbClr val="6600CC"/>
                </a:solidFill>
              </a:rPr>
              <a:t>a</a:t>
            </a:r>
            <a:r>
              <a:rPr lang="en-US" dirty="0"/>
              <a:t> still has its own array!</a:t>
            </a:r>
          </a:p>
        </p:txBody>
      </p:sp>
      <p:sp>
        <p:nvSpPr>
          <p:cNvPr id="483390" name="Text Box 62"/>
          <p:cNvSpPr txBox="1">
            <a:spLocks noChangeArrowheads="1"/>
          </p:cNvSpPr>
          <p:nvPr/>
        </p:nvSpPr>
        <p:spPr bwMode="auto">
          <a:xfrm>
            <a:off x="8410575" y="1673225"/>
            <a:ext cx="401638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3</a:t>
            </a:r>
          </a:p>
          <a:p>
            <a:pPr algn="ctr"/>
            <a:r>
              <a:rPr lang="en-US" sz="2800" dirty="0"/>
              <a:t>1</a:t>
            </a:r>
          </a:p>
          <a:p>
            <a:pPr algn="ctr"/>
            <a:r>
              <a:rPr lang="en-US" sz="2800" dirty="0"/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83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83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483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3336" grpId="0" animBg="1"/>
      <p:bldP spid="483336" grpId="1" animBg="1"/>
      <p:bldP spid="483380" grpId="0"/>
      <p:bldP spid="483381" grpId="0" animBg="1"/>
      <p:bldP spid="483381" grpId="1" animBg="1"/>
      <p:bldP spid="483382" grpId="0" animBg="1"/>
      <p:bldP spid="483382" grpId="1" animBg="1"/>
      <p:bldP spid="483383" grpId="0" animBg="1"/>
      <p:bldP spid="483383" grpId="1" animBg="1"/>
      <p:bldP spid="483384" grpId="0" animBg="1"/>
      <p:bldP spid="483385" grpId="0" animBg="1"/>
      <p:bldP spid="483386" grpId="0" animBg="1"/>
      <p:bldP spid="483386" grpId="1" animBg="1"/>
      <p:bldP spid="483387" grpId="0" animBg="1"/>
      <p:bldP spid="483387" grpId="1" animBg="1"/>
      <p:bldP spid="483388" grpId="0" animBg="1"/>
      <p:bldP spid="483388" grpId="1" animBg="1"/>
      <p:bldP spid="483389" grpId="0"/>
      <p:bldP spid="483390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754E-029B-47E0-88A6-7B8623A6FD09}" type="slidenum">
              <a:rPr lang="en-US"/>
              <a:pPr/>
              <a:t>84</a:t>
            </a:fld>
            <a:endParaRPr lang="en-US"/>
          </a:p>
        </p:txBody>
      </p:sp>
      <p:sp>
        <p:nvSpPr>
          <p:cNvPr id="44" name="Rectangle 5"/>
          <p:cNvSpPr>
            <a:spLocks noChangeArrowheads="1"/>
          </p:cNvSpPr>
          <p:nvPr/>
        </p:nvSpPr>
        <p:spPr bwMode="auto">
          <a:xfrm>
            <a:off x="6818313" y="3376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Rectangle 6"/>
          <p:cNvSpPr>
            <a:spLocks noChangeArrowheads="1"/>
          </p:cNvSpPr>
          <p:nvPr/>
        </p:nvSpPr>
        <p:spPr bwMode="auto">
          <a:xfrm>
            <a:off x="6818313" y="3681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Rectangle 7"/>
          <p:cNvSpPr>
            <a:spLocks noChangeArrowheads="1"/>
          </p:cNvSpPr>
          <p:nvPr/>
        </p:nvSpPr>
        <p:spPr bwMode="auto">
          <a:xfrm>
            <a:off x="6818313" y="3986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Rectangle 8"/>
          <p:cNvSpPr>
            <a:spLocks noChangeArrowheads="1"/>
          </p:cNvSpPr>
          <p:nvPr/>
        </p:nvSpPr>
        <p:spPr bwMode="auto">
          <a:xfrm>
            <a:off x="6818313" y="4291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Rectangle 9"/>
          <p:cNvSpPr>
            <a:spLocks noChangeArrowheads="1"/>
          </p:cNvSpPr>
          <p:nvPr/>
        </p:nvSpPr>
        <p:spPr bwMode="auto">
          <a:xfrm>
            <a:off x="6818313" y="4595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Rectangle 10"/>
          <p:cNvSpPr>
            <a:spLocks noChangeArrowheads="1"/>
          </p:cNvSpPr>
          <p:nvPr/>
        </p:nvSpPr>
        <p:spPr bwMode="auto">
          <a:xfrm>
            <a:off x="6818313" y="4900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Rectangle 11"/>
          <p:cNvSpPr>
            <a:spLocks noChangeArrowheads="1"/>
          </p:cNvSpPr>
          <p:nvPr/>
        </p:nvSpPr>
        <p:spPr bwMode="auto">
          <a:xfrm>
            <a:off x="6818313" y="5205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12"/>
          <p:cNvSpPr>
            <a:spLocks noChangeArrowheads="1"/>
          </p:cNvSpPr>
          <p:nvPr/>
        </p:nvSpPr>
        <p:spPr bwMode="auto">
          <a:xfrm>
            <a:off x="6818313" y="5510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Rectangle 13"/>
          <p:cNvSpPr>
            <a:spLocks noChangeArrowheads="1"/>
          </p:cNvSpPr>
          <p:nvPr/>
        </p:nvSpPr>
        <p:spPr bwMode="auto">
          <a:xfrm>
            <a:off x="6818313" y="5815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Rectangle 14"/>
          <p:cNvSpPr>
            <a:spLocks noChangeArrowheads="1"/>
          </p:cNvSpPr>
          <p:nvPr/>
        </p:nvSpPr>
        <p:spPr bwMode="auto">
          <a:xfrm>
            <a:off x="6818313" y="6119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Rectangle 15"/>
          <p:cNvSpPr>
            <a:spLocks noChangeArrowheads="1"/>
          </p:cNvSpPr>
          <p:nvPr/>
        </p:nvSpPr>
        <p:spPr bwMode="auto">
          <a:xfrm>
            <a:off x="6818313" y="6424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Text Box 16"/>
          <p:cNvSpPr txBox="1">
            <a:spLocks noChangeArrowheads="1"/>
          </p:cNvSpPr>
          <p:nvPr/>
        </p:nvSpPr>
        <p:spPr bwMode="auto">
          <a:xfrm>
            <a:off x="7046913" y="2919413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59" name="Text Box 20"/>
          <p:cNvSpPr txBox="1">
            <a:spLocks noChangeArrowheads="1"/>
          </p:cNvSpPr>
          <p:nvPr/>
        </p:nvSpPr>
        <p:spPr bwMode="auto">
          <a:xfrm>
            <a:off x="7626350" y="3258717"/>
            <a:ext cx="1403350" cy="344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latin typeface="Courier New" pitchFamily="49" charset="0"/>
              </a:rPr>
              <a:t>00009240</a:t>
            </a:r>
          </a:p>
          <a:p>
            <a:r>
              <a:rPr lang="en-US" sz="2000" b="1" dirty="0">
                <a:latin typeface="Courier New" pitchFamily="49" charset="0"/>
              </a:rPr>
              <a:t>00009242</a:t>
            </a:r>
          </a:p>
          <a:p>
            <a:r>
              <a:rPr lang="en-US" sz="2000" b="1" dirty="0">
                <a:latin typeface="Courier New" pitchFamily="49" charset="0"/>
              </a:rPr>
              <a:t>00009244</a:t>
            </a:r>
          </a:p>
          <a:p>
            <a:r>
              <a:rPr lang="en-US" sz="2000" b="1" dirty="0">
                <a:latin typeface="Courier New" pitchFamily="49" charset="0"/>
              </a:rPr>
              <a:t>00009246</a:t>
            </a:r>
          </a:p>
          <a:p>
            <a:r>
              <a:rPr lang="en-US" sz="2000" b="1" dirty="0">
                <a:latin typeface="Courier New" pitchFamily="49" charset="0"/>
              </a:rPr>
              <a:t>00009248</a:t>
            </a:r>
          </a:p>
          <a:p>
            <a:r>
              <a:rPr lang="en-US" sz="2000" b="1" dirty="0">
                <a:latin typeface="Courier New" pitchFamily="49" charset="0"/>
              </a:rPr>
              <a:t>00009250</a:t>
            </a:r>
          </a:p>
          <a:p>
            <a:r>
              <a:rPr lang="en-US" sz="2000" b="1" dirty="0">
                <a:latin typeface="Courier New" pitchFamily="49" charset="0"/>
              </a:rPr>
              <a:t>00009252</a:t>
            </a:r>
          </a:p>
          <a:p>
            <a:r>
              <a:rPr lang="en-US" sz="2000" b="1" dirty="0">
                <a:latin typeface="Courier New" pitchFamily="49" charset="0"/>
              </a:rPr>
              <a:t>00009254</a:t>
            </a:r>
          </a:p>
          <a:p>
            <a:r>
              <a:rPr lang="en-US" sz="2000" b="1" dirty="0">
                <a:latin typeface="Courier New" pitchFamily="49" charset="0"/>
              </a:rPr>
              <a:t>00009256</a:t>
            </a:r>
          </a:p>
          <a:p>
            <a:r>
              <a:rPr lang="en-US" sz="2000" b="1" dirty="0">
                <a:latin typeface="Courier New" pitchFamily="49" charset="0"/>
              </a:rPr>
              <a:t>00009258</a:t>
            </a:r>
          </a:p>
          <a:p>
            <a:r>
              <a:rPr lang="en-US" sz="2000" b="1" dirty="0">
                <a:latin typeface="Courier New" pitchFamily="49" charset="0"/>
              </a:rPr>
              <a:t>00009260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096000" y="3440668"/>
            <a:ext cx="1560513" cy="2061453"/>
            <a:chOff x="6096000" y="3440668"/>
            <a:chExt cx="1560513" cy="2061453"/>
          </a:xfrm>
        </p:grpSpPr>
        <p:grpSp>
          <p:nvGrpSpPr>
            <p:cNvPr id="2" name="Group 1"/>
            <p:cNvGrpSpPr/>
            <p:nvPr/>
          </p:nvGrpSpPr>
          <p:grpSpPr>
            <a:xfrm>
              <a:off x="6826404" y="3682917"/>
              <a:ext cx="830109" cy="1819204"/>
              <a:chOff x="6826404" y="3682917"/>
              <a:chExt cx="830109" cy="1819204"/>
            </a:xfrm>
          </p:grpSpPr>
          <p:sp>
            <p:nvSpPr>
              <p:cNvPr id="92" name="Rectangle 23"/>
              <p:cNvSpPr>
                <a:spLocks noChangeArrowheads="1"/>
              </p:cNvSpPr>
              <p:nvPr/>
            </p:nvSpPr>
            <p:spPr bwMode="auto">
              <a:xfrm>
                <a:off x="6827451" y="3682917"/>
                <a:ext cx="824103" cy="597770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94" name="Rectangle 23"/>
              <p:cNvSpPr>
                <a:spLocks noChangeArrowheads="1"/>
              </p:cNvSpPr>
              <p:nvPr/>
            </p:nvSpPr>
            <p:spPr bwMode="auto">
              <a:xfrm>
                <a:off x="6826404" y="4286659"/>
                <a:ext cx="824103" cy="597770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dirty="0"/>
                  <a:t>20</a:t>
                </a:r>
              </a:p>
            </p:txBody>
          </p:sp>
          <p:sp>
            <p:nvSpPr>
              <p:cNvPr id="95" name="Rectangle 23"/>
              <p:cNvSpPr>
                <a:spLocks noChangeArrowheads="1"/>
              </p:cNvSpPr>
              <p:nvPr/>
            </p:nvSpPr>
            <p:spPr bwMode="auto">
              <a:xfrm>
                <a:off x="6832410" y="4904351"/>
                <a:ext cx="824103" cy="597770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dirty="0"/>
                  <a:t>30</a:t>
                </a:r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6096000" y="3440668"/>
              <a:ext cx="716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6600CC"/>
                  </a:solidFill>
                </a:rPr>
                <a:t>nums</a:t>
              </a:r>
              <a:endParaRPr lang="en-US" sz="1800" dirty="0">
                <a:solidFill>
                  <a:srgbClr val="6600CC"/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359145" y="3797392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6600CC"/>
                  </a:solidFill>
                </a:rPr>
                <a:t>[0]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6365060" y="4411712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6600CC"/>
                  </a:solidFill>
                </a:rPr>
                <a:t>[1]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6365060" y="5013220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>
                  <a:solidFill>
                    <a:srgbClr val="6600CC"/>
                  </a:solidFill>
                </a:rPr>
                <a:t>[2]</a:t>
              </a:r>
              <a:endParaRPr lang="en-US" sz="1800" dirty="0">
                <a:solidFill>
                  <a:srgbClr val="6600CC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335908" y="5738693"/>
            <a:ext cx="1316697" cy="685920"/>
            <a:chOff x="6339816" y="5738693"/>
            <a:chExt cx="1316697" cy="685920"/>
          </a:xfrm>
        </p:grpSpPr>
        <p:sp>
          <p:nvSpPr>
            <p:cNvPr id="122" name="Rectangle 23"/>
            <p:cNvSpPr>
              <a:spLocks noChangeArrowheads="1"/>
            </p:cNvSpPr>
            <p:nvPr/>
          </p:nvSpPr>
          <p:spPr bwMode="auto">
            <a:xfrm>
              <a:off x="6832410" y="5826843"/>
              <a:ext cx="824103" cy="597770"/>
            </a:xfrm>
            <a:prstGeom prst="rect">
              <a:avLst/>
            </a:prstGeom>
            <a:solidFill>
              <a:srgbClr val="A3FFE0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6339816" y="5738693"/>
              <a:ext cx="527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6600CC"/>
                  </a:solidFill>
                </a:rPr>
                <a:t>ptr</a:t>
              </a:r>
              <a:endParaRPr lang="en-US" sz="1800" dirty="0">
                <a:solidFill>
                  <a:srgbClr val="6600CC"/>
                </a:solidFill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6843007" y="5943455"/>
            <a:ext cx="8002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6600CC"/>
                </a:solidFill>
                <a:latin typeface="Courier New" pitchFamily="49" charset="0"/>
              </a:rPr>
              <a:t>9242</a:t>
            </a:r>
            <a:endParaRPr lang="en-US" sz="2000" dirty="0">
              <a:solidFill>
                <a:srgbClr val="6600CC"/>
              </a:solidFill>
            </a:endParaRPr>
          </a:p>
        </p:txBody>
      </p:sp>
      <p:sp>
        <p:nvSpPr>
          <p:cNvPr id="78" name="Text Box 5"/>
          <p:cNvSpPr txBox="1">
            <a:spLocks noChangeArrowheads="1"/>
          </p:cNvSpPr>
          <p:nvPr/>
        </p:nvSpPr>
        <p:spPr bwMode="auto">
          <a:xfrm>
            <a:off x="236484" y="304800"/>
            <a:ext cx="870801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So when you see code like this:</a:t>
            </a:r>
          </a:p>
        </p:txBody>
      </p:sp>
      <p:sp>
        <p:nvSpPr>
          <p:cNvPr id="79" name="Text Box 5"/>
          <p:cNvSpPr txBox="1">
            <a:spLocks noChangeArrowheads="1"/>
          </p:cNvSpPr>
          <p:nvPr/>
        </p:nvSpPr>
        <p:spPr bwMode="auto">
          <a:xfrm>
            <a:off x="280202" y="1648599"/>
            <a:ext cx="870801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C++ actually understands it this way:</a:t>
            </a:r>
          </a:p>
        </p:txBody>
      </p:sp>
      <p:sp>
        <p:nvSpPr>
          <p:cNvPr id="86" name="Text Box 4"/>
          <p:cNvSpPr txBox="1">
            <a:spLocks noChangeArrowheads="1"/>
          </p:cNvSpPr>
          <p:nvPr/>
        </p:nvSpPr>
        <p:spPr bwMode="auto">
          <a:xfrm>
            <a:off x="295275" y="3797111"/>
            <a:ext cx="4295218" cy="2908489"/>
          </a:xfrm>
          <a:prstGeom prst="rect">
            <a:avLst/>
          </a:prstGeom>
          <a:solidFill>
            <a:srgbClr val="FFEFD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1700" dirty="0" err="1"/>
              <a:t>int</a:t>
            </a:r>
            <a:r>
              <a:rPr lang="en-US" sz="1700" dirty="0"/>
              <a:t> main()</a:t>
            </a:r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int</a:t>
            </a:r>
            <a:r>
              <a:rPr lang="en-US" sz="1800" dirty="0"/>
              <a:t> </a:t>
            </a:r>
            <a:r>
              <a:rPr lang="en-US" sz="1800" dirty="0" err="1"/>
              <a:t>nums</a:t>
            </a:r>
            <a:r>
              <a:rPr lang="en-US" sz="1800" dirty="0"/>
              <a:t>[3] = {10,20,30};</a:t>
            </a:r>
          </a:p>
          <a:p>
            <a:endParaRPr lang="en-US" sz="4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}</a:t>
            </a:r>
          </a:p>
        </p:txBody>
      </p:sp>
      <p:sp>
        <p:nvSpPr>
          <p:cNvPr id="88" name="Rectangle 87"/>
          <p:cNvSpPr/>
          <p:nvPr/>
        </p:nvSpPr>
        <p:spPr bwMode="auto">
          <a:xfrm>
            <a:off x="1367554" y="4694750"/>
            <a:ext cx="704007" cy="307498"/>
          </a:xfrm>
          <a:prstGeom prst="rect">
            <a:avLst/>
          </a:prstGeom>
          <a:solidFill>
            <a:srgbClr val="FFEFD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9" name="Rectangle 88"/>
          <p:cNvSpPr/>
          <p:nvPr/>
        </p:nvSpPr>
        <p:spPr bwMode="auto">
          <a:xfrm>
            <a:off x="1371601" y="5052823"/>
            <a:ext cx="675684" cy="307498"/>
          </a:xfrm>
          <a:prstGeom prst="rect">
            <a:avLst/>
          </a:prstGeom>
          <a:solidFill>
            <a:srgbClr val="FFEFD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494794" y="4736068"/>
            <a:ext cx="1867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/>
              <a:t>int</a:t>
            </a:r>
            <a:r>
              <a:rPr lang="en-US" sz="1800" dirty="0"/>
              <a:t> *</a:t>
            </a:r>
            <a:r>
              <a:rPr lang="en-US" sz="1800" dirty="0" err="1"/>
              <a:t>ptr</a:t>
            </a:r>
            <a:r>
              <a:rPr lang="en-US" sz="1800" dirty="0"/>
              <a:t> = </a:t>
            </a:r>
            <a:r>
              <a:rPr lang="en-US" sz="1800" dirty="0" err="1"/>
              <a:t>nums</a:t>
            </a:r>
            <a:r>
              <a:rPr lang="en-US" sz="1800" dirty="0"/>
              <a:t>;</a:t>
            </a:r>
          </a:p>
        </p:txBody>
      </p:sp>
      <p:sp>
        <p:nvSpPr>
          <p:cNvPr id="91" name="Rectangle 90"/>
          <p:cNvSpPr/>
          <p:nvPr/>
        </p:nvSpPr>
        <p:spPr>
          <a:xfrm>
            <a:off x="494794" y="5253942"/>
            <a:ext cx="1832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/>
              <a:t>cout</a:t>
            </a:r>
            <a:r>
              <a:rPr lang="en-US" sz="1800" dirty="0"/>
              <a:t> &lt;&lt; </a:t>
            </a:r>
            <a:r>
              <a:rPr lang="en-US" sz="1800" dirty="0" err="1"/>
              <a:t>ptr</a:t>
            </a:r>
            <a:r>
              <a:rPr lang="en-US" sz="1800" dirty="0"/>
              <a:t>[2];  </a:t>
            </a:r>
          </a:p>
        </p:txBody>
      </p:sp>
      <p:sp>
        <p:nvSpPr>
          <p:cNvPr id="93" name="Rectangle 92"/>
          <p:cNvSpPr/>
          <p:nvPr/>
        </p:nvSpPr>
        <p:spPr>
          <a:xfrm>
            <a:off x="2119945" y="5266729"/>
            <a:ext cx="2502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// prints </a:t>
            </a:r>
            <a:r>
              <a:rPr lang="en-US" sz="1800" dirty="0" err="1">
                <a:solidFill>
                  <a:srgbClr val="FF0000"/>
                </a:solidFill>
              </a:rPr>
              <a:t>nums</a:t>
            </a:r>
            <a:r>
              <a:rPr lang="en-US" sz="1800" dirty="0">
                <a:solidFill>
                  <a:srgbClr val="FF0000"/>
                </a:solidFill>
              </a:rPr>
              <a:t>[2</a:t>
            </a:r>
            <a:r>
              <a:rPr lang="en-US" sz="1600" dirty="0">
                <a:solidFill>
                  <a:srgbClr val="FF0000"/>
                </a:solidFill>
              </a:rPr>
              <a:t>] or 30</a:t>
            </a:r>
          </a:p>
        </p:txBody>
      </p:sp>
      <p:sp>
        <p:nvSpPr>
          <p:cNvPr id="97" name="Rectangle 96"/>
          <p:cNvSpPr/>
          <p:nvPr/>
        </p:nvSpPr>
        <p:spPr>
          <a:xfrm>
            <a:off x="508482" y="5561481"/>
            <a:ext cx="1640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/>
              <a:t>cout</a:t>
            </a:r>
            <a:r>
              <a:rPr lang="en-US" sz="1800" dirty="0"/>
              <a:t> &lt;&lt; *</a:t>
            </a:r>
            <a:r>
              <a:rPr lang="en-US" sz="1800" dirty="0" err="1"/>
              <a:t>ptr</a:t>
            </a:r>
            <a:r>
              <a:rPr lang="en-US" sz="1800" dirty="0"/>
              <a:t>;  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2133633" y="5574268"/>
            <a:ext cx="2502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// prints </a:t>
            </a:r>
            <a:r>
              <a:rPr lang="en-US" sz="1800" dirty="0" err="1">
                <a:solidFill>
                  <a:srgbClr val="FF0000"/>
                </a:solidFill>
              </a:rPr>
              <a:t>nums</a:t>
            </a:r>
            <a:r>
              <a:rPr lang="en-US" sz="1800" dirty="0">
                <a:solidFill>
                  <a:srgbClr val="FF0000"/>
                </a:solidFill>
              </a:rPr>
              <a:t>[0</a:t>
            </a:r>
            <a:r>
              <a:rPr lang="en-US" sz="1600" dirty="0">
                <a:solidFill>
                  <a:srgbClr val="FF0000"/>
                </a:solidFill>
              </a:rPr>
              <a:t>] or 10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528578" y="5876329"/>
            <a:ext cx="2061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/>
              <a:t>cout</a:t>
            </a:r>
            <a:r>
              <a:rPr lang="en-US" sz="1800" dirty="0"/>
              <a:t> &lt;&lt; *(ptr+2);  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2228516" y="5879068"/>
            <a:ext cx="2502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// prints </a:t>
            </a:r>
            <a:r>
              <a:rPr lang="en-US" sz="1800" dirty="0" err="1">
                <a:solidFill>
                  <a:srgbClr val="FF0000"/>
                </a:solidFill>
              </a:rPr>
              <a:t>nums</a:t>
            </a:r>
            <a:r>
              <a:rPr lang="en-US" sz="1800" dirty="0">
                <a:solidFill>
                  <a:srgbClr val="FF0000"/>
                </a:solidFill>
              </a:rPr>
              <a:t>[2</a:t>
            </a:r>
            <a:r>
              <a:rPr lang="en-US" sz="1600" dirty="0">
                <a:solidFill>
                  <a:srgbClr val="FF0000"/>
                </a:solidFill>
              </a:rPr>
              <a:t>] or 30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534881" y="5877448"/>
            <a:ext cx="2061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6600CC"/>
                </a:solidFill>
              </a:rPr>
              <a:t>cout</a:t>
            </a:r>
            <a:r>
              <a:rPr lang="en-US" sz="1800" dirty="0">
                <a:solidFill>
                  <a:srgbClr val="6600CC"/>
                </a:solidFill>
              </a:rPr>
              <a:t> &lt;&lt; *(ptr+2);  </a:t>
            </a:r>
          </a:p>
        </p:txBody>
      </p:sp>
      <p:sp>
        <p:nvSpPr>
          <p:cNvPr id="106" name="Text Box 5"/>
          <p:cNvSpPr txBox="1">
            <a:spLocks noChangeArrowheads="1"/>
          </p:cNvSpPr>
          <p:nvPr/>
        </p:nvSpPr>
        <p:spPr bwMode="auto">
          <a:xfrm>
            <a:off x="131183" y="2181999"/>
            <a:ext cx="870801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“Okay,           is a pointer variable and it points to value(s) of the         type.”</a:t>
            </a:r>
          </a:p>
        </p:txBody>
      </p:sp>
      <p:sp>
        <p:nvSpPr>
          <p:cNvPr id="107" name="Text Box 5"/>
          <p:cNvSpPr txBox="1">
            <a:spLocks noChangeArrowheads="1"/>
          </p:cNvSpPr>
          <p:nvPr/>
        </p:nvSpPr>
        <p:spPr bwMode="auto">
          <a:xfrm>
            <a:off x="49305" y="2602468"/>
            <a:ext cx="870801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7030A0"/>
                </a:solidFill>
              </a:rPr>
              <a:t>“I’m going to start at the address in         , then advance past            values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7628" y="2983023"/>
            <a:ext cx="73001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and then         the value at this address”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494793" y="4737184"/>
            <a:ext cx="1867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chemeClr val="accent5">
                    <a:lumMod val="50000"/>
                  </a:schemeClr>
                </a:solidFill>
              </a:rPr>
              <a:t>int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 *</a:t>
            </a:r>
            <a:r>
              <a:rPr lang="en-US" sz="1800" dirty="0" err="1">
                <a:solidFill>
                  <a:schemeClr val="accent5">
                    <a:lumMod val="50000"/>
                  </a:schemeClr>
                </a:solidFill>
              </a:rPr>
              <a:t>ptr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 = </a:t>
            </a:r>
            <a:r>
              <a:rPr lang="en-US" sz="1800" dirty="0" err="1">
                <a:solidFill>
                  <a:schemeClr val="accent5">
                    <a:lumMod val="50000"/>
                  </a:schemeClr>
                </a:solidFill>
              </a:rPr>
              <a:t>nums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;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7337610" y="2193805"/>
            <a:ext cx="546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</a:rPr>
              <a:t>int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</a:p>
        </p:txBody>
      </p:sp>
      <p:cxnSp>
        <p:nvCxnSpPr>
          <p:cNvPr id="17" name="Curved Connector 16"/>
          <p:cNvCxnSpPr>
            <a:stCxn id="57" idx="1"/>
            <a:endCxn id="19" idx="1"/>
          </p:cNvCxnSpPr>
          <p:nvPr/>
        </p:nvCxnSpPr>
        <p:spPr bwMode="auto">
          <a:xfrm rot="10800000">
            <a:off x="6781379" y="3715832"/>
            <a:ext cx="61629" cy="2427679"/>
          </a:xfrm>
          <a:prstGeom prst="curvedConnector3">
            <a:avLst>
              <a:gd name="adj1" fmla="val 1449551"/>
            </a:avLst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Box 18"/>
          <p:cNvSpPr txBox="1"/>
          <p:nvPr/>
        </p:nvSpPr>
        <p:spPr>
          <a:xfrm>
            <a:off x="6781378" y="3484998"/>
            <a:ext cx="276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7400147" y="4065378"/>
            <a:ext cx="276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7420584" y="4657928"/>
            <a:ext cx="276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7410856" y="3471244"/>
            <a:ext cx="276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cxnSp>
        <p:nvCxnSpPr>
          <p:cNvPr id="25" name="Curved Connector 24"/>
          <p:cNvCxnSpPr>
            <a:stCxn id="118" idx="3"/>
            <a:endCxn id="116" idx="3"/>
          </p:cNvCxnSpPr>
          <p:nvPr/>
        </p:nvCxnSpPr>
        <p:spPr bwMode="auto">
          <a:xfrm flipH="1">
            <a:off x="7676185" y="3702077"/>
            <a:ext cx="10709" cy="594134"/>
          </a:xfrm>
          <a:prstGeom prst="curvedConnector3">
            <a:avLst>
              <a:gd name="adj1" fmla="val -2134653"/>
            </a:avLst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1" name="Curved Connector 120"/>
          <p:cNvCxnSpPr/>
          <p:nvPr/>
        </p:nvCxnSpPr>
        <p:spPr bwMode="auto">
          <a:xfrm flipH="1">
            <a:off x="7696200" y="4333672"/>
            <a:ext cx="10709" cy="594134"/>
          </a:xfrm>
          <a:prstGeom prst="curvedConnector3">
            <a:avLst>
              <a:gd name="adj1" fmla="val -2134653"/>
            </a:avLst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Rectangle 5"/>
          <p:cNvSpPr/>
          <p:nvPr/>
        </p:nvSpPr>
        <p:spPr>
          <a:xfrm>
            <a:off x="3552216" y="760692"/>
            <a:ext cx="546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</a:rPr>
              <a:t>int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4502131" y="1181991"/>
            <a:ext cx="52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</a:rPr>
              <a:t>ptr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029635" y="758603"/>
            <a:ext cx="52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</a:rPr>
              <a:t>ptr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42488" y="947223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...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4947884" y="1177508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3532095" y="1177078"/>
            <a:ext cx="654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</a:rPr>
              <a:t>cout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773696" y="4884429"/>
            <a:ext cx="940340" cy="660337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34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2.59259E-6 L 0.3342 -0.5798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01" y="-2900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4 0.00254 L 0.32622 -0.6844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15" y="-3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093 L -0.3092 0.21013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03" y="105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1.48148E-6 L 0.41493 0.21111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47" y="1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5.69313E-7 L -0.0243 0.20643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5" y="103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2.59259E-6 L 0.21823 0.20787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03" y="10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208 L -0.0125 0.06018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" y="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7037E-7 L -0.02639 0.26574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9" y="1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79" grpId="0"/>
      <p:bldP spid="105" grpId="0"/>
      <p:bldP spid="105" grpId="1"/>
      <p:bldP spid="106" grpId="0"/>
      <p:bldP spid="107" grpId="0"/>
      <p:bldP spid="7" grpId="0"/>
      <p:bldP spid="110" grpId="0"/>
      <p:bldP spid="110" grpId="1"/>
      <p:bldP spid="112" grpId="0"/>
      <p:bldP spid="112" grpId="1"/>
      <p:bldP spid="6" grpId="0"/>
      <p:bldP spid="6" grpId="1"/>
      <p:bldP spid="108" grpId="0"/>
      <p:bldP spid="108" grpId="1"/>
      <p:bldP spid="109" grpId="0"/>
      <p:bldP spid="109" grpId="1"/>
      <p:bldP spid="15" grpId="0"/>
      <p:bldP spid="111" grpId="0"/>
      <p:bldP spid="111" grpId="1"/>
      <p:bldP spid="113" grpId="0"/>
      <p:bldP spid="113" grpId="1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29"/>
          <p:cNvSpPr txBox="1">
            <a:spLocks noChangeArrowheads="1"/>
          </p:cNvSpPr>
          <p:nvPr/>
        </p:nvSpPr>
        <p:spPr bwMode="auto">
          <a:xfrm>
            <a:off x="762000" y="3581400"/>
            <a:ext cx="3657600" cy="3046988"/>
          </a:xfrm>
          <a:prstGeom prst="rect">
            <a:avLst/>
          </a:prstGeom>
          <a:solidFill>
            <a:srgbClr val="ABFFE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6600CC"/>
                </a:solidFill>
              </a:rPr>
              <a:t>int</a:t>
            </a:r>
            <a:r>
              <a:rPr lang="en-US" dirty="0">
                <a:solidFill>
                  <a:srgbClr val="6600CC"/>
                </a:solidFill>
              </a:rPr>
              <a:t> foo()</a:t>
            </a:r>
          </a:p>
          <a:p>
            <a:r>
              <a:rPr lang="en-US" dirty="0">
                <a:solidFill>
                  <a:srgbClr val="6600CC"/>
                </a:solidFill>
              </a:rPr>
              <a:t>{</a:t>
            </a:r>
          </a:p>
          <a:p>
            <a:endParaRPr lang="en-US" dirty="0">
              <a:solidFill>
                <a:srgbClr val="6600CC"/>
              </a:solidFill>
            </a:endParaRPr>
          </a:p>
          <a:p>
            <a:endParaRPr lang="en-US" dirty="0">
              <a:solidFill>
                <a:srgbClr val="6600CC"/>
              </a:solidFill>
            </a:endParaRPr>
          </a:p>
          <a:p>
            <a:endParaRPr lang="en-US" dirty="0">
              <a:solidFill>
                <a:srgbClr val="6600CC"/>
              </a:solidFill>
            </a:endParaRPr>
          </a:p>
          <a:p>
            <a:endParaRPr lang="en-US" dirty="0">
              <a:solidFill>
                <a:srgbClr val="6600CC"/>
              </a:solidFill>
            </a:endParaRPr>
          </a:p>
          <a:p>
            <a:endParaRPr lang="en-US" dirty="0">
              <a:solidFill>
                <a:srgbClr val="6600CC"/>
              </a:solidFill>
            </a:endParaRPr>
          </a:p>
          <a:p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98055" y="4311271"/>
            <a:ext cx="20313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r>
              <a:rPr lang="en-US" dirty="0"/>
              <a:t> chickens;</a:t>
            </a:r>
            <a:br>
              <a:rPr lang="en-US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dirty="0"/>
              <a:t>chickens = 5;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98942" y="5939135"/>
            <a:ext cx="221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&amp;chickens;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A2791-B822-4F4D-9B16-D62446E90022}" type="slidenum">
              <a:rPr lang="en-US"/>
              <a:pPr/>
              <a:t>9</a:t>
            </a:fld>
            <a:endParaRPr lang="en-US"/>
          </a:p>
        </p:txBody>
      </p:sp>
      <p:sp>
        <p:nvSpPr>
          <p:cNvPr id="363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Pointer Variable</a:t>
            </a:r>
          </a:p>
        </p:txBody>
      </p:sp>
      <p:sp>
        <p:nvSpPr>
          <p:cNvPr id="363524" name="Text Box 4"/>
          <p:cNvSpPr txBox="1">
            <a:spLocks noChangeArrowheads="1"/>
          </p:cNvSpPr>
          <p:nvPr/>
        </p:nvSpPr>
        <p:spPr bwMode="auto">
          <a:xfrm>
            <a:off x="2204373" y="990600"/>
            <a:ext cx="4892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 dirty="0"/>
              <a:t>Actually… This isn’t the correct way to define a pointer variable.</a:t>
            </a:r>
          </a:p>
        </p:txBody>
      </p:sp>
      <p:sp>
        <p:nvSpPr>
          <p:cNvPr id="363529" name="Text Box 9"/>
          <p:cNvSpPr txBox="1">
            <a:spLocks noChangeArrowheads="1"/>
          </p:cNvSpPr>
          <p:nvPr/>
        </p:nvSpPr>
        <p:spPr bwMode="auto">
          <a:xfrm>
            <a:off x="1060173" y="1828800"/>
            <a:ext cx="709322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When you define a pointer variable, you have to tell C++ what </a:t>
            </a:r>
            <a:r>
              <a:rPr lang="en-US" sz="2000" dirty="0">
                <a:solidFill>
                  <a:srgbClr val="6600CC"/>
                </a:solidFill>
              </a:rPr>
              <a:t>type of variable </a:t>
            </a:r>
            <a:r>
              <a:rPr lang="en-US" sz="2000" dirty="0"/>
              <a:t>it’s going to point to.</a:t>
            </a:r>
          </a:p>
        </p:txBody>
      </p:sp>
      <p:sp>
        <p:nvSpPr>
          <p:cNvPr id="363531" name="Rectangle 11"/>
          <p:cNvSpPr>
            <a:spLocks noChangeArrowheads="1"/>
          </p:cNvSpPr>
          <p:nvPr/>
        </p:nvSpPr>
        <p:spPr bwMode="auto">
          <a:xfrm>
            <a:off x="1098998" y="4311160"/>
            <a:ext cx="5774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6600CC"/>
                </a:solidFill>
              </a:rPr>
              <a:t>int</a:t>
            </a:r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363532" name="Text Box 12"/>
          <p:cNvSpPr txBox="1">
            <a:spLocks noChangeArrowheads="1"/>
          </p:cNvSpPr>
          <p:nvPr/>
        </p:nvSpPr>
        <p:spPr bwMode="auto">
          <a:xfrm>
            <a:off x="4473546" y="2883152"/>
            <a:ext cx="4537214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Oh, and in C++, you use the </a:t>
            </a:r>
            <a:r>
              <a:rPr lang="en-US" sz="3600" baseline="-25000" dirty="0">
                <a:solidFill>
                  <a:srgbClr val="6600CC"/>
                </a:solidFill>
              </a:rPr>
              <a:t>*</a:t>
            </a:r>
            <a:r>
              <a:rPr lang="en-US" sz="2000" dirty="0"/>
              <a:t> symbol instead of the word </a:t>
            </a:r>
            <a:r>
              <a:rPr lang="en-US" sz="2000" dirty="0">
                <a:solidFill>
                  <a:srgbClr val="6600CC"/>
                </a:solidFill>
              </a:rPr>
              <a:t>“pointer”: </a:t>
            </a:r>
          </a:p>
        </p:txBody>
      </p:sp>
      <p:sp>
        <p:nvSpPr>
          <p:cNvPr id="3" name="Rounded Rectangle 2"/>
          <p:cNvSpPr/>
          <p:nvPr/>
        </p:nvSpPr>
        <p:spPr bwMode="auto">
          <a:xfrm>
            <a:off x="914400" y="5477470"/>
            <a:ext cx="1978269" cy="510092"/>
          </a:xfrm>
          <a:prstGeom prst="roundRect">
            <a:avLst/>
          </a:prstGeom>
          <a:solidFill>
            <a:srgbClr val="FF00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19513" y="5477470"/>
            <a:ext cx="15680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pointer p;</a:t>
            </a:r>
          </a:p>
        </p:txBody>
      </p:sp>
      <p:sp>
        <p:nvSpPr>
          <p:cNvPr id="363535" name="Rectangle 15"/>
          <p:cNvSpPr>
            <a:spLocks noChangeArrowheads="1"/>
          </p:cNvSpPr>
          <p:nvPr/>
        </p:nvSpPr>
        <p:spPr bwMode="auto">
          <a:xfrm>
            <a:off x="1580644" y="5501683"/>
            <a:ext cx="1138280" cy="461665"/>
          </a:xfrm>
          <a:prstGeom prst="rect">
            <a:avLst/>
          </a:prstGeom>
          <a:solidFill>
            <a:srgbClr val="ABFFEF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        </a:t>
            </a:r>
          </a:p>
        </p:txBody>
      </p:sp>
      <p:sp>
        <p:nvSpPr>
          <p:cNvPr id="363534" name="Rectangle 14"/>
          <p:cNvSpPr>
            <a:spLocks noChangeArrowheads="1"/>
          </p:cNvSpPr>
          <p:nvPr/>
        </p:nvSpPr>
        <p:spPr bwMode="auto">
          <a:xfrm>
            <a:off x="1605595" y="5538516"/>
            <a:ext cx="40267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6600CC"/>
                </a:solidFill>
              </a:rPr>
              <a:t>*</a:t>
            </a:r>
          </a:p>
        </p:txBody>
      </p:sp>
      <p:sp>
        <p:nvSpPr>
          <p:cNvPr id="22" name="Rectangle 15"/>
          <p:cNvSpPr>
            <a:spLocks noChangeArrowheads="1"/>
          </p:cNvSpPr>
          <p:nvPr/>
        </p:nvSpPr>
        <p:spPr bwMode="auto">
          <a:xfrm>
            <a:off x="2702740" y="5488343"/>
            <a:ext cx="1480168" cy="461665"/>
          </a:xfrm>
          <a:prstGeom prst="rect">
            <a:avLst/>
          </a:prstGeom>
          <a:solidFill>
            <a:srgbClr val="ABFFEF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p;</a:t>
            </a:r>
          </a:p>
        </p:txBody>
      </p:sp>
      <p:sp>
        <p:nvSpPr>
          <p:cNvPr id="23" name="Text Box 9"/>
          <p:cNvSpPr txBox="1">
            <a:spLocks noChangeArrowheads="1"/>
          </p:cNvSpPr>
          <p:nvPr/>
        </p:nvSpPr>
        <p:spPr bwMode="auto">
          <a:xfrm>
            <a:off x="4953000" y="3937337"/>
            <a:ext cx="38100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Now we know the proper syntax to define a pointer variable!</a:t>
            </a:r>
          </a:p>
        </p:txBody>
      </p:sp>
      <p:sp>
        <p:nvSpPr>
          <p:cNvPr id="4" name="Rounded Rectangular Callout 3"/>
          <p:cNvSpPr/>
          <p:nvPr/>
        </p:nvSpPr>
        <p:spPr bwMode="auto">
          <a:xfrm>
            <a:off x="3581400" y="4914900"/>
            <a:ext cx="2819400" cy="1048448"/>
          </a:xfrm>
          <a:prstGeom prst="wedgeRoundRectCallout">
            <a:avLst>
              <a:gd name="adj1" fmla="val -80601"/>
              <a:gd name="adj2" fmla="val 57993"/>
              <a:gd name="adj3" fmla="val 16667"/>
            </a:avLst>
          </a:prstGeom>
          <a:solidFill>
            <a:srgbClr val="FFF3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I’d like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to hold the address </a:t>
            </a:r>
            <a:r>
              <a:rPr lang="en-US" sz="1800" dirty="0"/>
              <a:t>of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(point to) the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chickens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variable.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" name="Rounded Rectangular Callout 24"/>
          <p:cNvSpPr/>
          <p:nvPr/>
        </p:nvSpPr>
        <p:spPr bwMode="auto">
          <a:xfrm>
            <a:off x="2281104" y="3190644"/>
            <a:ext cx="2057400" cy="847956"/>
          </a:xfrm>
          <a:prstGeom prst="wedgeRoundRectCallout">
            <a:avLst>
              <a:gd name="adj1" fmla="val -90933"/>
              <a:gd name="adj2" fmla="val 90873"/>
              <a:gd name="adj3" fmla="val 16667"/>
            </a:avLst>
          </a:prstGeom>
          <a:solidFill>
            <a:srgbClr val="FFF3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And chickens is an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int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variable…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" name="Rounded Rectangular Callout 25"/>
          <p:cNvSpPr/>
          <p:nvPr/>
        </p:nvSpPr>
        <p:spPr bwMode="auto">
          <a:xfrm>
            <a:off x="2414124" y="3924300"/>
            <a:ext cx="3986676" cy="1104900"/>
          </a:xfrm>
          <a:prstGeom prst="wedgeRoundRectCallout">
            <a:avLst>
              <a:gd name="adj1" fmla="val -70744"/>
              <a:gd name="adj2" fmla="val 93129"/>
              <a:gd name="adj3" fmla="val 16667"/>
            </a:avLst>
          </a:prstGeom>
          <a:solidFill>
            <a:srgbClr val="FFF3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So this now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tells C++ that the </a:t>
            </a:r>
            <a:b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p pointer variable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will be used to point at </a:t>
            </a:r>
            <a:r>
              <a:rPr kumimoji="0" lang="en-US" sz="1800" b="0" i="0" u="none" strike="noStrike" cap="none" normalizeH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int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 variables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. </a:t>
            </a:r>
            <a:endParaRPr lang="en-US" sz="1800" dirty="0"/>
          </a:p>
        </p:txBody>
      </p:sp>
      <p:sp>
        <p:nvSpPr>
          <p:cNvPr id="37" name="Text Box 9"/>
          <p:cNvSpPr txBox="1">
            <a:spLocks noChangeArrowheads="1"/>
          </p:cNvSpPr>
          <p:nvPr/>
        </p:nvSpPr>
        <p:spPr bwMode="auto">
          <a:xfrm>
            <a:off x="4876800" y="5385137"/>
            <a:ext cx="39624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To understand the type of your new variable, simply </a:t>
            </a:r>
            <a:r>
              <a:rPr lang="en-US" sz="2000" dirty="0">
                <a:solidFill>
                  <a:srgbClr val="FF0000"/>
                </a:solidFill>
              </a:rPr>
              <a:t>read</a:t>
            </a:r>
            <a:r>
              <a:rPr lang="en-US" sz="2000" dirty="0"/>
              <a:t> your declaration from </a:t>
            </a:r>
            <a:r>
              <a:rPr lang="en-US" sz="2000" dirty="0">
                <a:solidFill>
                  <a:srgbClr val="FF0000"/>
                </a:solidFill>
              </a:rPr>
              <a:t>right</a:t>
            </a:r>
            <a:r>
              <a:rPr lang="en-US" sz="2000" dirty="0"/>
              <a:t> to </a:t>
            </a:r>
            <a:r>
              <a:rPr lang="en-US" sz="2000" dirty="0">
                <a:solidFill>
                  <a:srgbClr val="FF0000"/>
                </a:solidFill>
              </a:rPr>
              <a:t>left</a:t>
            </a:r>
            <a:r>
              <a:rPr lang="en-US" sz="2000" dirty="0"/>
              <a:t>…</a:t>
            </a:r>
          </a:p>
        </p:txBody>
      </p:sp>
      <p:sp>
        <p:nvSpPr>
          <p:cNvPr id="41" name="Rounded Rectangular Callout 40"/>
          <p:cNvSpPr/>
          <p:nvPr/>
        </p:nvSpPr>
        <p:spPr bwMode="auto">
          <a:xfrm>
            <a:off x="3747961" y="4248601"/>
            <a:ext cx="2819400" cy="1048448"/>
          </a:xfrm>
          <a:prstGeom prst="wedgeRoundRectCallout">
            <a:avLst>
              <a:gd name="adj1" fmla="val -108728"/>
              <a:gd name="adj2" fmla="val 78060"/>
              <a:gd name="adj3" fmla="val 16667"/>
            </a:avLst>
          </a:prstGeom>
          <a:solidFill>
            <a:srgbClr val="FFF3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61599" y="4311271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“Variable </a:t>
            </a:r>
            <a:r>
              <a:rPr lang="en-US" sz="1800" dirty="0">
                <a:solidFill>
                  <a:srgbClr val="6600CC"/>
                </a:solidFill>
              </a:rPr>
              <a:t>p</a:t>
            </a:r>
            <a:r>
              <a:rPr lang="en-US" sz="1800" dirty="0"/>
              <a:t> is a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291476" y="4610160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pointer</a:t>
            </a:r>
            <a:r>
              <a:rPr lang="en-US" sz="1800" dirty="0"/>
              <a:t> to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733800" y="4918317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an </a:t>
            </a:r>
            <a:r>
              <a:rPr lang="en-US" sz="1800" dirty="0" err="1">
                <a:solidFill>
                  <a:srgbClr val="6600CC"/>
                </a:solidFill>
              </a:rPr>
              <a:t>int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800" dirty="0"/>
              <a:t>variable.”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4.07407E-6 L 0.05017 0.00115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3.82319E-6 L -0.00017 0.17381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363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86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63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3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32709E-6 L -0.08489 -0.0004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53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205 0.00023 " pathEditMode="relative" ptsTypes="AA">
                                      <p:cBhvr>
                                        <p:cTn id="9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205 0.00023 " pathEditMode="relative" ptsTypes="AA">
                                      <p:cBhvr>
                                        <p:cTn id="9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39 -4.51076E-7 L -0.06128 0.00023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4" y="0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18 -6.24566E-7 L -0.06007 0.00023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4" y="0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3889 0.00023 " pathEditMode="relative" ptsTypes="AA">
                                      <p:cBhvr>
                                        <p:cTn id="10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3524" grpId="0"/>
      <p:bldP spid="363529" grpId="0"/>
      <p:bldP spid="363531" grpId="0" build="allAtOnce"/>
      <p:bldP spid="363532" grpId="0"/>
      <p:bldP spid="3" grpId="0" animBg="1"/>
      <p:bldP spid="3" grpId="1" animBg="1"/>
      <p:bldP spid="2" grpId="0"/>
      <p:bldP spid="363535" grpId="0" animBg="1"/>
      <p:bldP spid="363534" grpId="0"/>
      <p:bldP spid="22" grpId="0" animBg="1"/>
      <p:bldP spid="22" grpId="1" animBg="1"/>
      <p:bldP spid="23" grpId="0"/>
      <p:bldP spid="4" grpId="0" animBg="1"/>
      <p:bldP spid="4" grpId="1" animBg="1"/>
      <p:bldP spid="25" grpId="0" animBg="1"/>
      <p:bldP spid="25" grpId="1" animBg="1"/>
      <p:bldP spid="26" grpId="0" animBg="1"/>
      <p:bldP spid="26" grpId="1" animBg="1"/>
      <p:bldP spid="37" grpId="0"/>
      <p:bldP spid="41" grpId="0" animBg="1"/>
      <p:bldP spid="41" grpId="1" animBg="1"/>
      <p:bldP spid="41" grpId="2" animBg="1"/>
      <p:bldP spid="5" grpId="0"/>
      <p:bldP spid="5" grpId="1"/>
      <p:bldP spid="5" grpId="2"/>
      <p:bldP spid="43" grpId="0"/>
      <p:bldP spid="43" grpId="1"/>
      <p:bldP spid="44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Times New Roman"/>
      </a:majorFont>
      <a:minorFont>
        <a:latin typeface="Comic Sans MS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>
            <a:lumMod val="20000"/>
            <a:lumOff val="80000"/>
          </a:scheme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dirty="0" smtClean="0">
            <a:ln>
              <a:noFill/>
            </a:ln>
            <a:solidFill>
              <a:schemeClr val="tx2"/>
            </a:solidFill>
            <a:effectLst/>
            <a:latin typeface="Comic Sans MS" pitchFamily="66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Comic Sans MS" pitchFamily="66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Times New Roman"/>
      </a:majorFont>
      <a:minorFont>
        <a:latin typeface="Comic Sans MS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99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Courier New" pitchFamily="49" charset="0"/>
            <a:cs typeface="Courier New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99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Courier New" pitchFamily="49" charset="0"/>
            <a:cs typeface="Courier New" pitchFamily="49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36555</TotalTime>
  <Words>10655</Words>
  <Application>Microsoft Office PowerPoint</Application>
  <PresentationFormat>On-screen Show (4:3)</PresentationFormat>
  <Paragraphs>3592</Paragraphs>
  <Slides>84</Slides>
  <Notes>75</Notes>
  <HiddenSlides>2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3" baseType="lpstr">
      <vt:lpstr>Arial</vt:lpstr>
      <vt:lpstr>Comic Sans MS</vt:lpstr>
      <vt:lpstr>Courier New</vt:lpstr>
      <vt:lpstr>MS Mincho</vt:lpstr>
      <vt:lpstr>Times New Roman</vt:lpstr>
      <vt:lpstr>Wingdings</vt:lpstr>
      <vt:lpstr>Default Design</vt:lpstr>
      <vt:lpstr>1_Default Design</vt:lpstr>
      <vt:lpstr>Bitmap Image</vt:lpstr>
      <vt:lpstr>Lecture #3</vt:lpstr>
      <vt:lpstr>Let’s Play….</vt:lpstr>
      <vt:lpstr>Pointers</vt:lpstr>
      <vt:lpstr>PowerPoint Presentation</vt:lpstr>
      <vt:lpstr>Every Variable has an Address</vt:lpstr>
      <vt:lpstr>PowerPoint Presentation</vt:lpstr>
      <vt:lpstr>PowerPoint Presentation</vt:lpstr>
      <vt:lpstr>Ok, So What’s a Pointer?</vt:lpstr>
      <vt:lpstr>Defining a Pointer Variable</vt:lpstr>
      <vt:lpstr>PowerPoint Presentation</vt:lpstr>
      <vt:lpstr>Back to Memory Lane</vt:lpstr>
      <vt:lpstr>What do I do with Pointers?</vt:lpstr>
      <vt:lpstr>PowerPoint Presentation</vt:lpstr>
      <vt:lpstr>What if We Didn’t Use Pointers?</vt:lpstr>
      <vt:lpstr>PowerPoint Presentation</vt:lpstr>
      <vt:lpstr>What Happens Here?</vt:lpstr>
      <vt:lpstr>Class Challenge</vt:lpstr>
      <vt:lpstr>Class Challenge Solution</vt:lpstr>
      <vt:lpstr>Wrong Challenge Solution #1</vt:lpstr>
      <vt:lpstr>Wrong Challenge Solution #2</vt:lpstr>
      <vt:lpstr>Arrays, Addresses and Pointers</vt:lpstr>
      <vt:lpstr>Arrays, Addresses and Pointers</vt:lpstr>
      <vt:lpstr>Pointer Arithmetic and Arrays</vt:lpstr>
      <vt:lpstr>Pointer Arithmetic and Arrays</vt:lpstr>
      <vt:lpstr>Pointers Work with Structures Too!</vt:lpstr>
      <vt:lpstr> </vt:lpstr>
      <vt:lpstr>PowerPoint Presentation</vt:lpstr>
      <vt:lpstr>Pointers… to Functions?!?</vt:lpstr>
      <vt:lpstr>Pointers… to Functions?!?</vt:lpstr>
      <vt:lpstr>PowerPoint Presentation</vt:lpstr>
      <vt:lpstr>A New Type of Variable</vt:lpstr>
      <vt:lpstr>Dynamic Variables</vt:lpstr>
      <vt:lpstr>Dynamic Variables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New and Delete </vt:lpstr>
      <vt:lpstr>PowerPoint Presentation</vt:lpstr>
      <vt:lpstr>PowerPoint Presentation</vt:lpstr>
      <vt:lpstr>Using new and delete to Allocate Class Variables</vt:lpstr>
      <vt:lpstr>new/delete With C’tors, D’tors</vt:lpstr>
      <vt:lpstr>new/delete With C’tors, D’tors</vt:lpstr>
      <vt:lpstr>new/delete With C’tors, D’tors</vt:lpstr>
      <vt:lpstr>Using new and delete to Allocate Class Instances</vt:lpstr>
      <vt:lpstr>Classes and the “this” Pointer</vt:lpstr>
      <vt:lpstr>The Old Days…Before Classes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Copy Construction</vt:lpstr>
      <vt:lpstr>Copy Construction</vt:lpstr>
      <vt:lpstr>Copy Construction</vt:lpstr>
      <vt:lpstr>Copy Construction</vt:lpstr>
      <vt:lpstr>Copy Construction</vt:lpstr>
      <vt:lpstr>Copy Construction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3</dc:title>
  <dc:creator>Preferred Customer</dc:creator>
  <cp:lastModifiedBy>Carey Nachenberg</cp:lastModifiedBy>
  <cp:revision>3180</cp:revision>
  <dcterms:created xsi:type="dcterms:W3CDTF">2002-10-09T05:27:34Z</dcterms:created>
  <dcterms:modified xsi:type="dcterms:W3CDTF">2016-12-04T19:26:07Z</dcterms:modified>
</cp:coreProperties>
</file>